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89" r:id="rId5"/>
  </p:sldMasterIdLst>
  <p:notesMasterIdLst>
    <p:notesMasterId r:id="rId36"/>
  </p:notesMasterIdLst>
  <p:sldIdLst>
    <p:sldId id="270" r:id="rId6"/>
    <p:sldId id="284" r:id="rId7"/>
    <p:sldId id="713" r:id="rId8"/>
    <p:sldId id="336" r:id="rId9"/>
    <p:sldId id="338" r:id="rId10"/>
    <p:sldId id="1175" r:id="rId11"/>
    <p:sldId id="707" r:id="rId12"/>
    <p:sldId id="403" r:id="rId13"/>
    <p:sldId id="359" r:id="rId14"/>
    <p:sldId id="711" r:id="rId15"/>
    <p:sldId id="405" r:id="rId16"/>
    <p:sldId id="691" r:id="rId17"/>
    <p:sldId id="404" r:id="rId18"/>
    <p:sldId id="406" r:id="rId19"/>
    <p:sldId id="689" r:id="rId20"/>
    <p:sldId id="690" r:id="rId21"/>
    <p:sldId id="695" r:id="rId22"/>
    <p:sldId id="694" r:id="rId23"/>
    <p:sldId id="696" r:id="rId24"/>
    <p:sldId id="698" r:id="rId25"/>
    <p:sldId id="699" r:id="rId26"/>
    <p:sldId id="700" r:id="rId27"/>
    <p:sldId id="702" r:id="rId28"/>
    <p:sldId id="701" r:id="rId29"/>
    <p:sldId id="257" r:id="rId30"/>
    <p:sldId id="703" r:id="rId31"/>
    <p:sldId id="704" r:id="rId32"/>
    <p:sldId id="705" r:id="rId33"/>
    <p:sldId id="706" r:id="rId34"/>
    <p:sldId id="710" r:id="rId35"/>
  </p:sldIdLst>
  <p:sldSz cx="9144000" cy="6858000" type="screen4x3"/>
  <p:notesSz cx="6669088" cy="9872663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ogaard, Floris" initials="BF" lastIdx="28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B24"/>
    <a:srgbClr val="B3D236"/>
    <a:srgbClr val="0072BB"/>
    <a:srgbClr val="1FC4F4"/>
    <a:srgbClr val="FDAF17"/>
    <a:srgbClr val="000000"/>
    <a:srgbClr val="0CB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962" autoAdjust="0"/>
  </p:normalViewPr>
  <p:slideViewPr>
    <p:cSldViewPr snapToGrid="0">
      <p:cViewPr varScale="1">
        <p:scale>
          <a:sx n="73" d="100"/>
          <a:sy n="73" d="100"/>
        </p:scale>
        <p:origin x="17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0AFA3-0132-44C0-9E88-9CEE3D79FC82}" type="datetimeFigureOut">
              <a:rPr lang="nl-NL" smtClean="0"/>
              <a:t>11-12-2019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233488"/>
            <a:ext cx="4440238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66909" y="4751219"/>
            <a:ext cx="533527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777607" y="9377317"/>
            <a:ext cx="2889938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FE9BB9-7489-4B9B-A6F6-B028E2BF2B2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1861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2755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59805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80517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119377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4272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498504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393576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84089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80005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9375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73193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7FE9BB9-7489-4B9B-A6F6-B028E2BF2B22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Arial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ＭＳ Ｐゴシック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9224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29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3405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30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389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07311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9199AB6B-8AC8-4953-AC14-04B438350B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defTabSz="966788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85813" indent="-303213" defTabSz="966788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208088" indent="-241300" defTabSz="966788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92275" indent="-242888" defTabSz="966788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174875" indent="-241300" defTabSz="966788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632075" indent="-2413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3089275" indent="-2413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546475" indent="-2413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4003675" indent="-241300" algn="ctr" defTabSz="966788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fld id="{40037F67-0A04-408F-9EEF-029E88426FD3}" type="slidenum">
              <a:rPr lang="en-US" altLang="nl-NL" sz="1300" b="0">
                <a:solidFill>
                  <a:schemeClr val="tx1"/>
                </a:solidFill>
                <a:latin typeface="Times" panose="02020603050405020304" pitchFamily="18" charset="0"/>
              </a:rPr>
              <a:pPr/>
              <a:t>9</a:t>
            </a:fld>
            <a:endParaRPr lang="en-US" altLang="nl-NL" sz="1300" b="0">
              <a:solidFill>
                <a:schemeClr val="tx1"/>
              </a:solidFill>
              <a:latin typeface="Times" panose="02020603050405020304" pitchFamily="18" charset="0"/>
            </a:endParaRPr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41B4095E-1C42-400C-8303-9CB1735788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C9445E56-4F1C-42CE-8DB4-EF402F2912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AU" altLang="nl-NL" dirty="0">
              <a:latin typeface="Times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0289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24523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8795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066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FE9BB9-7489-4B9B-A6F6-B028E2BF2B22}" type="slidenum">
              <a:rPr lang="nl-NL" smtClean="0"/>
              <a:t>17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61131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5" cy="685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41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" y="343"/>
            <a:ext cx="9143085" cy="6857313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6387447" cy="955857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6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5" cy="685799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8"/>
            <a:ext cx="6387447" cy="930220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565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4" cy="685799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6387447" cy="1015677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7736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4" cy="685799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6387447" cy="104986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7783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" y="0"/>
            <a:ext cx="9143082" cy="685799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6387447" cy="887491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8873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" y="0"/>
            <a:ext cx="9143082" cy="685799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6387447" cy="870399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634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F3ED3-56DD-4255-A6FB-4C9CAE5F4CFC}" type="datetime1">
              <a:rPr lang="nl-NL"/>
              <a:pPr>
                <a:defRPr/>
              </a:pPr>
              <a:t>11-12-2019</a:t>
            </a:fld>
            <a:endParaRPr lang="nl-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Kenniscentrum NoorderRuimte bureau NoorderRuimte</a:t>
            </a: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5552742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65691-9C79-4E6F-B0B3-54D8E3F6A0E0}" type="datetimeFigureOut">
              <a:rPr lang="nl-NL" smtClean="0"/>
              <a:pPr/>
              <a:t>11-12-2019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7DCE47-8757-405B-A2C9-0DDA351138BE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4957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20418371-1905-4C40-8CDD-7AB28A1D3A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A687981-5D6A-4570-853B-4D5AB85515F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8BA29CA4-938A-474C-9CD7-1AD34AAB18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AD4013-420F-4E29-83C2-75D63A18E1D7}" type="slidenum">
              <a:rPr lang="en-US" altLang="nl-NL"/>
              <a:pPr/>
              <a:t>‹nr.›</a:t>
            </a:fld>
            <a:endParaRPr lang="en-US" altLang="nl-NL"/>
          </a:p>
        </p:txBody>
      </p:sp>
    </p:spTree>
    <p:extLst>
      <p:ext uri="{BB962C8B-B14F-4D97-AF65-F5344CB8AC3E}">
        <p14:creationId xmlns:p14="http://schemas.microsoft.com/office/powerpoint/2010/main" val="886268135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45648" y="441325"/>
            <a:ext cx="7786800" cy="899443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algn="l">
              <a:defRPr sz="2250" b="1">
                <a:solidFill>
                  <a:srgbClr val="EE7F00"/>
                </a:solidFill>
                <a:latin typeface="Arial"/>
                <a:cs typeface="Arial"/>
              </a:defRPr>
            </a:lvl1pPr>
          </a:lstStyle>
          <a:p>
            <a:r>
              <a:rPr lang="nl-NL" dirty="0"/>
              <a:t>Klik om de titel van deze dia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745648" y="2059200"/>
            <a:ext cx="7858800" cy="4106104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>
              <a:buClrTx/>
              <a:buFont typeface="Arial"/>
              <a:buChar char="•"/>
              <a:defRPr sz="1350">
                <a:solidFill>
                  <a:srgbClr val="444444"/>
                </a:solidFill>
                <a:latin typeface="Arial"/>
                <a:cs typeface="Arial"/>
              </a:defRPr>
            </a:lvl1pPr>
            <a:lvl2pPr>
              <a:buClrTx/>
              <a:defRPr sz="1350">
                <a:solidFill>
                  <a:srgbClr val="444444"/>
                </a:solidFill>
                <a:latin typeface="Arial"/>
                <a:cs typeface="Arial"/>
              </a:defRPr>
            </a:lvl2pPr>
            <a:lvl3pPr>
              <a:buClrTx/>
              <a:defRPr sz="1350">
                <a:solidFill>
                  <a:srgbClr val="444444"/>
                </a:solidFill>
                <a:latin typeface="Arial"/>
                <a:cs typeface="Arial"/>
              </a:defRPr>
            </a:lvl3pPr>
            <a:lvl4pPr>
              <a:buClrTx/>
              <a:defRPr sz="1350">
                <a:solidFill>
                  <a:srgbClr val="444444"/>
                </a:solidFill>
                <a:latin typeface="Arial"/>
                <a:cs typeface="Arial"/>
              </a:defRPr>
            </a:lvl4pPr>
            <a:lvl5pPr>
              <a:buClrTx/>
              <a:defRPr sz="1350">
                <a:solidFill>
                  <a:srgbClr val="444444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nl-NL" dirty="0"/>
              <a:t>Klik om de tekst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2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746168" y="1340808"/>
            <a:ext cx="7786800" cy="3600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350" b="1" baseline="0"/>
            </a:lvl1pPr>
          </a:lstStyle>
          <a:p>
            <a:pPr lvl="0"/>
            <a:r>
              <a:rPr lang="nl-NL" dirty="0"/>
              <a:t>Klik om een subtitel of andere uitleg te bewerken</a:t>
            </a:r>
          </a:p>
        </p:txBody>
      </p:sp>
    </p:spTree>
    <p:extLst>
      <p:ext uri="{BB962C8B-B14F-4D97-AF65-F5344CB8AC3E}">
        <p14:creationId xmlns:p14="http://schemas.microsoft.com/office/powerpoint/2010/main" val="2469804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5" cy="6857314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387447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2350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3000" b="1" cap="none">
                <a:solidFill>
                  <a:srgbClr val="EE7F00"/>
                </a:solidFill>
              </a:defRPr>
            </a:lvl1pPr>
          </a:lstStyle>
          <a:p>
            <a:r>
              <a:rPr lang="nl-NL" dirty="0"/>
              <a:t>Klik om de titel van deze dia </a:t>
            </a:r>
            <a:br>
              <a:rPr lang="nl-NL" dirty="0"/>
            </a:br>
            <a:r>
              <a:rPr lang="nl-NL" dirty="0"/>
              <a:t>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500" b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 om de subtitel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62891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55576" y="441325"/>
            <a:ext cx="7776864" cy="976313"/>
          </a:xfrm>
          <a:prstGeom prst="rect">
            <a:avLst/>
          </a:prstGeom>
        </p:spPr>
        <p:txBody>
          <a:bodyPr anchor="b" anchorCtr="0"/>
          <a:lstStyle>
            <a:lvl1pPr>
              <a:defRPr sz="2250" b="1">
                <a:solidFill>
                  <a:srgbClr val="EE7F00"/>
                </a:solidFill>
              </a:defRPr>
            </a:lvl1pPr>
          </a:lstStyle>
          <a:p>
            <a:r>
              <a:rPr lang="nl-NL" dirty="0"/>
              <a:t>Klik om de titel van deze dia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788025" y="1628800"/>
            <a:ext cx="3744416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444444"/>
              </a:buClr>
              <a:defRPr sz="1350">
                <a:solidFill>
                  <a:srgbClr val="444444"/>
                </a:solidFill>
              </a:defRPr>
            </a:lvl1pPr>
            <a:lvl2pPr>
              <a:buClrTx/>
              <a:defRPr sz="1350">
                <a:solidFill>
                  <a:srgbClr val="444444"/>
                </a:solidFill>
              </a:defRPr>
            </a:lvl2pPr>
            <a:lvl3pPr>
              <a:buClr>
                <a:srgbClr val="444444"/>
              </a:buClr>
              <a:defRPr sz="1350">
                <a:solidFill>
                  <a:srgbClr val="444444"/>
                </a:solidFill>
              </a:defRPr>
            </a:lvl3pPr>
            <a:lvl4pPr>
              <a:buClr>
                <a:srgbClr val="444444"/>
              </a:buClr>
              <a:defRPr sz="1350">
                <a:solidFill>
                  <a:srgbClr val="444444"/>
                </a:solidFill>
              </a:defRPr>
            </a:lvl4pPr>
            <a:lvl5pPr>
              <a:buClr>
                <a:srgbClr val="444444"/>
              </a:buClr>
              <a:defRPr sz="1350">
                <a:solidFill>
                  <a:srgbClr val="444444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/>
              <a:t>Klik om de tekst van deze dia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755577" y="1628800"/>
            <a:ext cx="3744416" cy="4525963"/>
          </a:xfrm>
          <a:prstGeom prst="rect">
            <a:avLst/>
          </a:prstGeom>
        </p:spPr>
        <p:txBody>
          <a:bodyPr/>
          <a:lstStyle>
            <a:lvl1pPr>
              <a:defRPr sz="1350">
                <a:solidFill>
                  <a:srgbClr val="444444"/>
                </a:solidFill>
              </a:defRPr>
            </a:lvl1pPr>
            <a:lvl2pPr>
              <a:defRPr sz="1350">
                <a:solidFill>
                  <a:srgbClr val="444444"/>
                </a:solidFill>
              </a:defRPr>
            </a:lvl2pPr>
            <a:lvl3pPr>
              <a:defRPr sz="1350">
                <a:solidFill>
                  <a:srgbClr val="444444"/>
                </a:solidFill>
              </a:defRPr>
            </a:lvl3pPr>
            <a:lvl4pPr>
              <a:defRPr sz="1350">
                <a:solidFill>
                  <a:srgbClr val="444444"/>
                </a:solidFill>
              </a:defRPr>
            </a:lvl4pPr>
            <a:lvl5pPr>
              <a:defRPr sz="1350">
                <a:solidFill>
                  <a:srgbClr val="444444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nl-NL" dirty="0"/>
              <a:t>Klik om de tekst van deze dia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30087677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755577" y="441324"/>
            <a:ext cx="2709937" cy="993775"/>
          </a:xfrm>
          <a:prstGeom prst="rect">
            <a:avLst/>
          </a:prstGeom>
        </p:spPr>
        <p:txBody>
          <a:bodyPr anchor="b"/>
          <a:lstStyle>
            <a:lvl1pPr algn="l">
              <a:defRPr sz="1500" b="1">
                <a:solidFill>
                  <a:srgbClr val="EE7F00"/>
                </a:solidFill>
              </a:defRPr>
            </a:lvl1pPr>
          </a:lstStyle>
          <a:p>
            <a:r>
              <a:rPr lang="nl-NL" dirty="0"/>
              <a:t>Klik om de titel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3575051" y="441325"/>
            <a:ext cx="4957390" cy="5684838"/>
          </a:xfrm>
          <a:prstGeom prst="rect">
            <a:avLst/>
          </a:prstGeom>
        </p:spPr>
        <p:txBody>
          <a:bodyPr/>
          <a:lstStyle>
            <a:lvl1pPr>
              <a:defRPr sz="1350">
                <a:solidFill>
                  <a:srgbClr val="444444"/>
                </a:solidFill>
              </a:defRPr>
            </a:lvl1pPr>
            <a:lvl2pPr>
              <a:defRPr sz="1350">
                <a:solidFill>
                  <a:srgbClr val="444444"/>
                </a:solidFill>
              </a:defRPr>
            </a:lvl2pPr>
            <a:lvl3pPr>
              <a:defRPr sz="1350">
                <a:solidFill>
                  <a:srgbClr val="444444"/>
                </a:solidFill>
              </a:defRPr>
            </a:lvl3pPr>
            <a:lvl4pPr>
              <a:defRPr sz="1350">
                <a:solidFill>
                  <a:srgbClr val="444444"/>
                </a:solidFill>
              </a:defRPr>
            </a:lvl4pPr>
            <a:lvl5pPr>
              <a:defRPr sz="1350">
                <a:solidFill>
                  <a:srgbClr val="444444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nl-NL" dirty="0"/>
              <a:t>Klik om de tekst van deze dia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55577" y="1435102"/>
            <a:ext cx="2709937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>
                <a:solidFill>
                  <a:srgbClr val="444444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/>
              <a:t>Klik om de tekst van deze dia </a:t>
            </a:r>
            <a:br>
              <a:rPr lang="nl-NL" dirty="0"/>
            </a:br>
            <a:r>
              <a:rPr lang="nl-NL" dirty="0"/>
              <a:t>te bewerken</a:t>
            </a:r>
          </a:p>
        </p:txBody>
      </p:sp>
    </p:spTree>
    <p:extLst>
      <p:ext uri="{BB962C8B-B14F-4D97-AF65-F5344CB8AC3E}">
        <p14:creationId xmlns:p14="http://schemas.microsoft.com/office/powerpoint/2010/main" val="320404037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1500" b="1">
                <a:solidFill>
                  <a:srgbClr val="EE7F00"/>
                </a:solidFill>
              </a:defRPr>
            </a:lvl1pPr>
          </a:lstStyle>
          <a:p>
            <a:r>
              <a:rPr lang="nl-NL" dirty="0"/>
              <a:t>Klik om de titel van deze dia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 hasCustomPrompt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nl-NL" noProof="0" dirty="0"/>
              <a:t>Klik om een afbeelding </a:t>
            </a:r>
            <a:br>
              <a:rPr lang="nl-NL" noProof="0" dirty="0"/>
            </a:br>
            <a:r>
              <a:rPr lang="nl-NL" noProof="0" dirty="0"/>
              <a:t>te plaatsen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nl-NL" dirty="0"/>
              <a:t>Klik om de tekst van deze dia te bewerken</a:t>
            </a:r>
          </a:p>
        </p:txBody>
      </p:sp>
    </p:spTree>
    <p:extLst>
      <p:ext uri="{BB962C8B-B14F-4D97-AF65-F5344CB8AC3E}">
        <p14:creationId xmlns:p14="http://schemas.microsoft.com/office/powerpoint/2010/main" val="31637214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2"/>
            <a:ext cx="9143084" cy="6857999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4" y="377287"/>
            <a:ext cx="6387447" cy="1015677"/>
          </a:xfrm>
          <a:prstGeom prst="rect">
            <a:avLst/>
          </a:prstGeom>
        </p:spPr>
        <p:txBody>
          <a:bodyPr/>
          <a:lstStyle>
            <a:lvl1pPr>
              <a:defRPr sz="24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5" name="Picture 5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2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180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7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2086830"/>
            <a:ext cx="8229600" cy="4039333"/>
          </a:xfr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/>
            </a:lvl1pPr>
            <a:lvl2pPr marL="471488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50"/>
            </a:lvl2pPr>
            <a:lvl3pPr marL="672704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/>
            </a:lvl3pPr>
            <a:lvl4pPr marL="941785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050"/>
            </a:lvl4pPr>
            <a:lvl5pPr marL="1209675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de </a:t>
            </a:r>
            <a:r>
              <a:rPr lang="en-US" dirty="0" err="1"/>
              <a:t>tekststijl</a:t>
            </a:r>
            <a:r>
              <a:rPr lang="en-US" dirty="0"/>
              <a:t> van het model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bewerken</a:t>
            </a:r>
            <a:endParaRPr lang="en-US" dirty="0"/>
          </a:p>
          <a:p>
            <a:pPr lvl="1"/>
            <a:r>
              <a:rPr lang="en-US" dirty="0" err="1"/>
              <a:t>Tweede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Derde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Vierde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Vijfde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02713-1710-49B6-A1A3-C8EC73C390A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369065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Titelstijl van model bewerken</a:t>
            </a:r>
            <a:endParaRPr lang="nl-NL"/>
          </a:p>
        </p:txBody>
      </p:sp>
      <p:sp>
        <p:nvSpPr>
          <p:cNvPr id="7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2086830"/>
            <a:ext cx="8229600" cy="4039333"/>
          </a:xfrm>
        </p:spPr>
        <p:txBody>
          <a:bodyPr>
            <a:normAutofit/>
          </a:bodyPr>
          <a:lstStyle>
            <a:lvl1pPr marL="0" marR="0" indent="0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500"/>
            </a:lvl1pPr>
            <a:lvl2pPr marL="471488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350"/>
            </a:lvl2pPr>
            <a:lvl3pPr marL="672704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200"/>
            </a:lvl3pPr>
            <a:lvl4pPr marL="941785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050"/>
            </a:lvl4pPr>
            <a:lvl5pPr marL="1209675" marR="0" indent="-214313" algn="l" defTabSz="3429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 sz="10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</a:t>
            </a:r>
            <a:r>
              <a:rPr lang="en-US" dirty="0" err="1"/>
              <a:t>om</a:t>
            </a:r>
            <a:r>
              <a:rPr lang="en-US" dirty="0"/>
              <a:t> de </a:t>
            </a:r>
            <a:r>
              <a:rPr lang="en-US" dirty="0" err="1"/>
              <a:t>tekststijl</a:t>
            </a:r>
            <a:r>
              <a:rPr lang="en-US" dirty="0"/>
              <a:t> van het model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bewerken</a:t>
            </a:r>
            <a:endParaRPr lang="en-US" dirty="0"/>
          </a:p>
          <a:p>
            <a:pPr lvl="1"/>
            <a:r>
              <a:rPr lang="en-US" dirty="0" err="1"/>
              <a:t>Tweede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Derde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Vierde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Vijfde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nl-NL" dirty="0"/>
          </a:p>
        </p:txBody>
      </p:sp>
      <p:sp>
        <p:nvSpPr>
          <p:cNvPr id="4" name="Tijdelijke aanduiding voor voettekst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02713-1710-49B6-A1A3-C8EC73C390A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53220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28860" y="274638"/>
            <a:ext cx="6257940" cy="1143000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27584" y="2132857"/>
            <a:ext cx="7859216" cy="39933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280C9A-B56A-412B-B2BA-87493509243D}" type="datetime1">
              <a:rPr lang="nl-NL"/>
              <a:pPr>
                <a:defRPr/>
              </a:pPr>
              <a:t>11-12-2019</a:t>
            </a:fld>
            <a:endParaRPr lang="nl-N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nl-NL"/>
              <a:t>Kenniscentrum NoorderRuimte bureau NoorderRuimte</a:t>
            </a:r>
            <a:endParaRPr lang="nl-NL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535093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5" cy="68573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387447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27360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5" cy="6857314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387447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1005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" y="343"/>
            <a:ext cx="9143083" cy="68573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831828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764221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6" cy="6857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831828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98419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5" cy="68573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831828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7323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5" cy="6857314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714108" y="2381933"/>
            <a:ext cx="6387447" cy="1325563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69415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343"/>
            <a:ext cx="9143086" cy="6857314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6387447" cy="972949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nl-NL" dirty="0"/>
          </a:p>
        </p:txBody>
      </p:sp>
      <p:pic>
        <p:nvPicPr>
          <p:cNvPr id="4" name="Picture 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15" t="42540" r="19419" b="25216"/>
          <a:stretch/>
        </p:blipFill>
        <p:spPr>
          <a:xfrm>
            <a:off x="6568291" y="4646644"/>
            <a:ext cx="2575249" cy="221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405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15.emf"/><Relationship Id="rId5" Type="http://schemas.openxmlformats.org/officeDocument/2006/relationships/slideLayout" Target="../slideLayouts/slideLayout23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4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4" r:id="rId2"/>
    <p:sldLayoutId id="2147483662" r:id="rId3"/>
    <p:sldLayoutId id="2147483663" r:id="rId4"/>
    <p:sldLayoutId id="2147483684" r:id="rId5"/>
    <p:sldLayoutId id="2147483676" r:id="rId6"/>
    <p:sldLayoutId id="2147483685" r:id="rId7"/>
    <p:sldLayoutId id="2147483673" r:id="rId8"/>
    <p:sldLayoutId id="2147483672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6" r:id="rId16"/>
    <p:sldLayoutId id="2147483687" r:id="rId17"/>
    <p:sldLayoutId id="214748368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dianummer 8"/>
          <p:cNvSpPr>
            <a:spLocks noGrp="1"/>
          </p:cNvSpPr>
          <p:nvPr>
            <p:ph type="sldNum" sz="quarter" idx="4"/>
          </p:nvPr>
        </p:nvSpPr>
        <p:spPr>
          <a:xfrm>
            <a:off x="8604251" y="6356352"/>
            <a:ext cx="328613" cy="365125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/>
          <a:lstStyle>
            <a:lvl1pPr algn="r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4309B6F-2B65-B549-9D54-82B68387A094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55651" y="6356352"/>
            <a:ext cx="576263" cy="365125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/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69A94C9-0E2A-7C49-84AB-74D565B0BD70}" type="datetime1">
              <a:rPr lang="nl-NL"/>
              <a:pPr>
                <a:defRPr/>
              </a:pPr>
              <a:t>11-12-2019</a:t>
            </a:fld>
            <a:endParaRPr lang="nl-NL" dirty="0"/>
          </a:p>
        </p:txBody>
      </p:sp>
      <p:sp>
        <p:nvSpPr>
          <p:cNvPr id="12" name="Tijdelijke aanduiding voor voettekst 7"/>
          <p:cNvSpPr>
            <a:spLocks noGrp="1"/>
          </p:cNvSpPr>
          <p:nvPr>
            <p:ph type="ftr" sz="quarter" idx="3"/>
          </p:nvPr>
        </p:nvSpPr>
        <p:spPr>
          <a:xfrm>
            <a:off x="1403350" y="6356352"/>
            <a:ext cx="2736850" cy="365125"/>
          </a:xfrm>
          <a:prstGeom prst="rect">
            <a:avLst/>
          </a:prstGeom>
          <a:noFill/>
          <a:ln>
            <a:noFill/>
          </a:ln>
        </p:spPr>
        <p:txBody>
          <a:bodyPr vert="horz" lIns="0" tIns="0" rIns="0" bIns="0" rtlCol="0" anchor="ctr"/>
          <a:lstStyle>
            <a:lvl1pPr algn="l">
              <a:defRPr sz="75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nl-NL"/>
              <a:t>Titel presentatie (via kop- en voettekst)</a:t>
            </a:r>
          </a:p>
        </p:txBody>
      </p:sp>
      <p:pic>
        <p:nvPicPr>
          <p:cNvPr id="3077" name="Afbeelding 1"/>
          <p:cNvPicPr>
            <a:picLocks noChangeAspect="1"/>
          </p:cNvPicPr>
          <p:nvPr userDrawn="1"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9563" y="6453188"/>
            <a:ext cx="3143250" cy="17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hthoek 8"/>
          <p:cNvSpPr/>
          <p:nvPr userDrawn="1"/>
        </p:nvSpPr>
        <p:spPr>
          <a:xfrm>
            <a:off x="755651" y="2"/>
            <a:ext cx="7777163" cy="333375"/>
          </a:xfrm>
          <a:prstGeom prst="rect">
            <a:avLst/>
          </a:prstGeom>
          <a:solidFill>
            <a:srgbClr val="E76A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sz="1800"/>
          </a:p>
        </p:txBody>
      </p:sp>
    </p:spTree>
    <p:extLst>
      <p:ext uri="{BB962C8B-B14F-4D97-AF65-F5344CB8AC3E}">
        <p14:creationId xmlns:p14="http://schemas.microsoft.com/office/powerpoint/2010/main" val="145846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8" r:id="rId6"/>
    <p:sldLayoutId id="2147483699" r:id="rId7"/>
    <p:sldLayoutId id="2147483700" r:id="rId8"/>
    <p:sldLayoutId id="2147483701" r:id="rId9"/>
  </p:sldLayoutIdLst>
  <p:hf hdr="0"/>
  <p:txStyles>
    <p:titleStyle>
      <a:lvl1pPr algn="l" defTabSz="342900" rtl="0" eaLnBrk="0" fontAlgn="base" hangingPunct="0">
        <a:spcBef>
          <a:spcPct val="0"/>
        </a:spcBef>
        <a:spcAft>
          <a:spcPct val="0"/>
        </a:spcAft>
        <a:defRPr sz="300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algn="l" defTabSz="342900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2pPr>
      <a:lvl3pPr algn="l" defTabSz="342900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3pPr>
      <a:lvl4pPr algn="l" defTabSz="342900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4pPr>
      <a:lvl5pPr algn="l" defTabSz="342900" rtl="0" eaLnBrk="0" fontAlgn="base" hangingPunct="0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5pPr>
      <a:lvl6pPr marL="342900" algn="l" defTabSz="342900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6pPr>
      <a:lvl7pPr marL="685800" algn="l" defTabSz="342900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7pPr>
      <a:lvl8pPr marL="1028700" algn="l" defTabSz="342900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8pPr>
      <a:lvl9pPr marL="1371600" algn="l" defTabSz="342900" rtl="0" fontAlgn="base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Arial" charset="0"/>
          <a:ea typeface="ＭＳ Ｐゴシック" charset="0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50" kern="1200">
          <a:solidFill>
            <a:schemeClr val="tx1"/>
          </a:solidFill>
          <a:latin typeface="Arial"/>
          <a:ea typeface="ＭＳ Ｐゴシック" charset="0"/>
          <a:cs typeface="Arial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50" kern="1200">
          <a:solidFill>
            <a:schemeClr val="tx1"/>
          </a:solidFill>
          <a:latin typeface="Arial"/>
          <a:ea typeface="ＭＳ Ｐゴシック" charset="0"/>
          <a:cs typeface="Arial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250" kern="1200">
          <a:solidFill>
            <a:schemeClr val="tx1"/>
          </a:solidFill>
          <a:latin typeface="Arial"/>
          <a:ea typeface="ＭＳ Ｐゴシック" charset="0"/>
          <a:cs typeface="Arial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250" kern="1200">
          <a:solidFill>
            <a:schemeClr val="tx1"/>
          </a:solidFill>
          <a:latin typeface="Arial"/>
          <a:ea typeface="ＭＳ Ｐゴシック" charset="0"/>
          <a:cs typeface="Arial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250" kern="1200">
          <a:solidFill>
            <a:schemeClr val="tx1"/>
          </a:solidFill>
          <a:latin typeface="Arial"/>
          <a:ea typeface="ＭＳ Ｐゴシック" charset="0"/>
          <a:cs typeface="Arial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18" Type="http://schemas.openxmlformats.org/officeDocument/2006/relationships/image" Target="../media/image34.jpeg"/><Relationship Id="rId3" Type="http://schemas.openxmlformats.org/officeDocument/2006/relationships/image" Target="../media/image19.png"/><Relationship Id="rId21" Type="http://schemas.openxmlformats.org/officeDocument/2006/relationships/image" Target="../media/image37.pn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17" Type="http://schemas.openxmlformats.org/officeDocument/2006/relationships/image" Target="../media/image33.png"/><Relationship Id="rId2" Type="http://schemas.openxmlformats.org/officeDocument/2006/relationships/image" Target="../media/image18.jpeg"/><Relationship Id="rId16" Type="http://schemas.openxmlformats.org/officeDocument/2006/relationships/image" Target="../media/image32.png"/><Relationship Id="rId20" Type="http://schemas.openxmlformats.org/officeDocument/2006/relationships/image" Target="../media/image36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gif"/><Relationship Id="rId11" Type="http://schemas.openxmlformats.org/officeDocument/2006/relationships/image" Target="../media/image27.jpeg"/><Relationship Id="rId5" Type="http://schemas.openxmlformats.org/officeDocument/2006/relationships/image" Target="../media/image21.png"/><Relationship Id="rId15" Type="http://schemas.openxmlformats.org/officeDocument/2006/relationships/image" Target="../media/image31.png"/><Relationship Id="rId10" Type="http://schemas.openxmlformats.org/officeDocument/2006/relationships/image" Target="../media/image26.jpeg"/><Relationship Id="rId19" Type="http://schemas.openxmlformats.org/officeDocument/2006/relationships/image" Target="../media/image35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30.jpeg"/><Relationship Id="rId22" Type="http://schemas.openxmlformats.org/officeDocument/2006/relationships/image" Target="../media/image3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limatescan.nl/uploads/projects/2111/files/232/icud2017%20long%20term%20efficiency%20permeable%20pavement%20Boogaard%20Lucke%20Harten.pdf" TargetMode="External"/><Relationship Id="rId2" Type="http://schemas.openxmlformats.org/officeDocument/2006/relationships/image" Target="../media/image41.gif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6.jpg"/><Relationship Id="rId5" Type="http://schemas.openxmlformats.org/officeDocument/2006/relationships/image" Target="../media/image45.jpeg"/><Relationship Id="rId4" Type="http://schemas.openxmlformats.org/officeDocument/2006/relationships/image" Target="../media/image44.jp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304387" cy="1015677"/>
          </a:xfrm>
        </p:spPr>
        <p:txBody>
          <a:bodyPr/>
          <a:lstStyle/>
          <a:p>
            <a:r>
              <a:rPr lang="nl-NL" dirty="0"/>
              <a:t>Workshop: Wat zijn bepalende factoren in keuze voor infiltrerende verharding en onderliggende systemen? 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B243B6A-1195-4860-A004-CE9862EF30ED}"/>
              </a:ext>
            </a:extLst>
          </p:cNvPr>
          <p:cNvSpPr txBox="1">
            <a:spLocks/>
          </p:cNvSpPr>
          <p:nvPr/>
        </p:nvSpPr>
        <p:spPr>
          <a:xfrm>
            <a:off x="1199533" y="2388550"/>
            <a:ext cx="7579622" cy="4469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buNone/>
              <a:defRPr/>
            </a:pPr>
            <a:r>
              <a:rPr lang="en-US" sz="2000" dirty="0">
                <a:cs typeface="Arial" panose="020B0604020202020204" pitchFamily="34" charset="0"/>
              </a:rPr>
              <a:t>Dr. </a:t>
            </a:r>
            <a:r>
              <a:rPr lang="en-US" sz="2000" dirty="0" err="1">
                <a:cs typeface="Arial" panose="020B0604020202020204" pitchFamily="34" charset="0"/>
              </a:rPr>
              <a:t>ir.</a:t>
            </a:r>
            <a:r>
              <a:rPr lang="en-US" sz="2000" dirty="0">
                <a:cs typeface="Arial" panose="020B0604020202020204" pitchFamily="34" charset="0"/>
              </a:rPr>
              <a:t> </a:t>
            </a:r>
            <a:r>
              <a:rPr lang="nl-NL" sz="2000" dirty="0"/>
              <a:t>Rutger de Graaf </a:t>
            </a:r>
          </a:p>
          <a:p>
            <a:pPr lvl="1">
              <a:lnSpc>
                <a:spcPct val="100000"/>
              </a:lnSpc>
              <a:defRPr/>
            </a:pPr>
            <a:r>
              <a:rPr lang="nl-NL" sz="2000" dirty="0"/>
              <a:t>Lector Waterinnovatie</a:t>
            </a:r>
          </a:p>
          <a:p>
            <a:pPr lvl="1">
              <a:lnSpc>
                <a:spcPct val="100000"/>
              </a:lnSpc>
              <a:defRPr/>
            </a:pPr>
            <a:r>
              <a:rPr lang="nl-NL" sz="2000" dirty="0"/>
              <a:t>Hogeschool Rotterdam</a:t>
            </a:r>
          </a:p>
          <a:p>
            <a:pPr lvl="1">
              <a:lnSpc>
                <a:spcPct val="100000"/>
              </a:lnSpc>
              <a:defRPr/>
            </a:pP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r.e.de.graaf@hr.nl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7404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8950AB-F083-4520-98B0-65719D393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5030" y="377287"/>
            <a:ext cx="8193395" cy="1015677"/>
          </a:xfrm>
        </p:spPr>
        <p:txBody>
          <a:bodyPr/>
          <a:lstStyle/>
          <a:p>
            <a:r>
              <a:rPr lang="nl-NL" sz="2800" dirty="0"/>
              <a:t>Wisselwerking Technologie en Maatschappij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4AD3DA-E24A-4586-A0F1-49DDF990032B}"/>
              </a:ext>
            </a:extLst>
          </p:cNvPr>
          <p:cNvGrpSpPr>
            <a:grpSpLocks/>
          </p:cNvGrpSpPr>
          <p:nvPr/>
        </p:nvGrpSpPr>
        <p:grpSpPr bwMode="auto">
          <a:xfrm>
            <a:off x="2266950" y="1341438"/>
            <a:ext cx="5184775" cy="3455987"/>
            <a:chOff x="884" y="845"/>
            <a:chExt cx="3992" cy="2449"/>
          </a:xfrm>
        </p:grpSpPr>
        <p:sp>
          <p:nvSpPr>
            <p:cNvPr id="4" name="Line 3">
              <a:extLst>
                <a:ext uri="{FF2B5EF4-FFF2-40B4-BE49-F238E27FC236}">
                  <a16:creationId xmlns:a16="http://schemas.microsoft.com/office/drawing/2014/main" id="{75535A5C-CE8F-43CC-91F4-FF6DE0FD80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00" y="2115"/>
              <a:ext cx="1043" cy="58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5" name="Line 4">
              <a:extLst>
                <a:ext uri="{FF2B5EF4-FFF2-40B4-BE49-F238E27FC236}">
                  <a16:creationId xmlns:a16="http://schemas.microsoft.com/office/drawing/2014/main" id="{65753457-B5D6-4800-B748-9D2B6E4A355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517" y="2115"/>
              <a:ext cx="1089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6" name="Line 5">
              <a:extLst>
                <a:ext uri="{FF2B5EF4-FFF2-40B4-BE49-F238E27FC236}">
                  <a16:creationId xmlns:a16="http://schemas.microsoft.com/office/drawing/2014/main" id="{E268D9F9-7972-4F8F-8D1B-B9ABDB2853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5" y="2296"/>
              <a:ext cx="91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7" name="Line 6">
              <a:extLst>
                <a:ext uri="{FF2B5EF4-FFF2-40B4-BE49-F238E27FC236}">
                  <a16:creationId xmlns:a16="http://schemas.microsoft.com/office/drawing/2014/main" id="{6F6095E9-9E3F-4FBC-8663-E55F4C4404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36" y="1888"/>
              <a:ext cx="113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AEC0B1FD-AFEC-453D-8929-13FA1C77FD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62" y="2886"/>
              <a:ext cx="68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9" name="Line 8">
              <a:extLst>
                <a:ext uri="{FF2B5EF4-FFF2-40B4-BE49-F238E27FC236}">
                  <a16:creationId xmlns:a16="http://schemas.microsoft.com/office/drawing/2014/main" id="{47AF4A8F-8E69-4B81-8CA3-55FF493B32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07" y="1616"/>
              <a:ext cx="408" cy="9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0" name="Line 9">
              <a:extLst>
                <a:ext uri="{FF2B5EF4-FFF2-40B4-BE49-F238E27FC236}">
                  <a16:creationId xmlns:a16="http://schemas.microsoft.com/office/drawing/2014/main" id="{9F7EA7C2-A10D-4356-800F-144E92D857B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4" y="1525"/>
              <a:ext cx="499" cy="104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B398A198-C64B-4A10-B6A0-4BA5FD72E0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15" y="1434"/>
              <a:ext cx="181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2" name="Line 11">
              <a:extLst>
                <a:ext uri="{FF2B5EF4-FFF2-40B4-BE49-F238E27FC236}">
                  <a16:creationId xmlns:a16="http://schemas.microsoft.com/office/drawing/2014/main" id="{8BF45519-1F93-4036-8707-48EE5C85C1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8" y="1434"/>
              <a:ext cx="227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  <p:sp>
          <p:nvSpPr>
            <p:cNvPr id="13" name="Oval 12" descr="Blue tissue paper">
              <a:extLst>
                <a:ext uri="{FF2B5EF4-FFF2-40B4-BE49-F238E27FC236}">
                  <a16:creationId xmlns:a16="http://schemas.microsoft.com/office/drawing/2014/main" id="{BDF19CA1-FCBA-4980-9AFD-873BE0A107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2523"/>
              <a:ext cx="1452" cy="771"/>
            </a:xfrm>
            <a:prstGeom prst="ellipse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AU" altLang="nl-NL" sz="1400" b="1"/>
                <a:t>Biophysical </a:t>
              </a:r>
            </a:p>
            <a:p>
              <a:pPr algn="ctr"/>
              <a:r>
                <a:rPr lang="en-AU" altLang="nl-NL" sz="1400" b="1"/>
                <a:t>Realities</a:t>
              </a:r>
            </a:p>
          </p:txBody>
        </p:sp>
        <p:sp>
          <p:nvSpPr>
            <p:cNvPr id="14" name="Oval 13" descr="Blue tissue paper">
              <a:extLst>
                <a:ext uri="{FF2B5EF4-FFF2-40B4-BE49-F238E27FC236}">
                  <a16:creationId xmlns:a16="http://schemas.microsoft.com/office/drawing/2014/main" id="{FCBA01CF-2E3C-4869-87F9-E403A4B19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1525"/>
              <a:ext cx="1452" cy="771"/>
            </a:xfrm>
            <a:prstGeom prst="ellipse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AU" altLang="nl-NL" sz="1400" b="1"/>
                <a:t>Professional</a:t>
              </a:r>
            </a:p>
            <a:p>
              <a:pPr algn="ctr"/>
              <a:r>
                <a:rPr lang="en-AU" altLang="nl-NL" sz="1400" b="1"/>
                <a:t>Praxis</a:t>
              </a:r>
            </a:p>
          </p:txBody>
        </p:sp>
        <p:sp>
          <p:nvSpPr>
            <p:cNvPr id="15" name="Oval 14" descr="Blue tissue paper">
              <a:extLst>
                <a:ext uri="{FF2B5EF4-FFF2-40B4-BE49-F238E27FC236}">
                  <a16:creationId xmlns:a16="http://schemas.microsoft.com/office/drawing/2014/main" id="{EB9D55DE-98D6-4D9C-B104-C19F2AFAC3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4" y="845"/>
              <a:ext cx="1452" cy="771"/>
            </a:xfrm>
            <a:prstGeom prst="ellipse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AU" altLang="nl-NL" sz="1400" b="1"/>
                <a:t>Artefacts &amp;</a:t>
              </a:r>
            </a:p>
            <a:p>
              <a:pPr algn="ctr"/>
              <a:r>
                <a:rPr lang="en-AU" altLang="nl-NL" sz="1400" b="1"/>
                <a:t>Technical Systems</a:t>
              </a:r>
            </a:p>
          </p:txBody>
        </p:sp>
        <p:sp>
          <p:nvSpPr>
            <p:cNvPr id="16" name="Oval 15" descr="Blue tissue paper">
              <a:extLst>
                <a:ext uri="{FF2B5EF4-FFF2-40B4-BE49-F238E27FC236}">
                  <a16:creationId xmlns:a16="http://schemas.microsoft.com/office/drawing/2014/main" id="{361A5CAC-D2A1-46B7-BC0C-559AA18942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4" y="1525"/>
              <a:ext cx="1452" cy="771"/>
            </a:xfrm>
            <a:prstGeom prst="ellipse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AU" altLang="nl-NL" sz="1400" b="1"/>
                <a:t>Socio-Political</a:t>
              </a:r>
            </a:p>
            <a:p>
              <a:pPr algn="ctr"/>
              <a:r>
                <a:rPr lang="en-AU" altLang="nl-NL" sz="1400" b="1"/>
                <a:t>Context</a:t>
              </a:r>
            </a:p>
          </p:txBody>
        </p:sp>
        <p:sp>
          <p:nvSpPr>
            <p:cNvPr id="17" name="Oval 16" descr="Blue tissue paper">
              <a:extLst>
                <a:ext uri="{FF2B5EF4-FFF2-40B4-BE49-F238E27FC236}">
                  <a16:creationId xmlns:a16="http://schemas.microsoft.com/office/drawing/2014/main" id="{C90076FF-DE64-4ED2-8F0F-E87936A66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" y="2523"/>
              <a:ext cx="1452" cy="771"/>
            </a:xfrm>
            <a:prstGeom prst="ellipse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 algn="ctr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AU" altLang="nl-NL" sz="1400" b="1"/>
                <a:t>World views</a:t>
              </a:r>
            </a:p>
          </p:txBody>
        </p:sp>
        <p:sp>
          <p:nvSpPr>
            <p:cNvPr id="18" name="Line 17">
              <a:extLst>
                <a:ext uri="{FF2B5EF4-FFF2-40B4-BE49-F238E27FC236}">
                  <a16:creationId xmlns:a16="http://schemas.microsoft.com/office/drawing/2014/main" id="{FF6BC2BF-F8D9-401D-9945-CCFDF99E70D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923" y="2296"/>
              <a:ext cx="91" cy="2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19" name="Text Box 18">
            <a:extLst>
              <a:ext uri="{FF2B5EF4-FFF2-40B4-BE49-F238E27FC236}">
                <a16:creationId xmlns:a16="http://schemas.microsoft.com/office/drawing/2014/main" id="{D3944142-55F4-4545-89B6-471056D06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52513"/>
            <a:ext cx="19446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altLang="nl-NL"/>
              <a:t>Emerges here</a:t>
            </a:r>
          </a:p>
        </p:txBody>
      </p:sp>
      <p:sp>
        <p:nvSpPr>
          <p:cNvPr id="20" name="Text Box 19">
            <a:extLst>
              <a:ext uri="{FF2B5EF4-FFF2-40B4-BE49-F238E27FC236}">
                <a16:creationId xmlns:a16="http://schemas.microsoft.com/office/drawing/2014/main" id="{5F32E1CF-7831-4494-B300-F24BB396FE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2420938"/>
            <a:ext cx="1944688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altLang="nl-NL"/>
              <a:t>Needs to be institutionalised here</a:t>
            </a:r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E78794E5-7490-4D85-8A0A-28A640A91F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005263"/>
            <a:ext cx="17287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altLang="nl-NL"/>
              <a:t>Innovation starts here</a:t>
            </a:r>
          </a:p>
        </p:txBody>
      </p:sp>
      <p:sp>
        <p:nvSpPr>
          <p:cNvPr id="22" name="Line 21">
            <a:extLst>
              <a:ext uri="{FF2B5EF4-FFF2-40B4-BE49-F238E27FC236}">
                <a16:creationId xmlns:a16="http://schemas.microsoft.com/office/drawing/2014/main" id="{DE666B33-6CD1-487F-97D7-DBFADD55BD43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1484313"/>
            <a:ext cx="0" cy="9366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NL"/>
          </a:p>
        </p:txBody>
      </p:sp>
      <p:cxnSp>
        <p:nvCxnSpPr>
          <p:cNvPr id="23" name="AutoShape 22">
            <a:extLst>
              <a:ext uri="{FF2B5EF4-FFF2-40B4-BE49-F238E27FC236}">
                <a16:creationId xmlns:a16="http://schemas.microsoft.com/office/drawing/2014/main" id="{57BC5428-145E-4AE5-B25C-0C5ADA0F4696}"/>
              </a:ext>
            </a:extLst>
          </p:cNvPr>
          <p:cNvCxnSpPr>
            <a:cxnSpLocks noChangeShapeType="1"/>
            <a:stCxn id="21" idx="1"/>
            <a:endCxn id="19" idx="1"/>
          </p:cNvCxnSpPr>
          <p:nvPr/>
        </p:nvCxnSpPr>
        <p:spPr bwMode="auto">
          <a:xfrm rot="10800000" flipH="1">
            <a:off x="539750" y="1236663"/>
            <a:ext cx="1588" cy="3089275"/>
          </a:xfrm>
          <a:prstGeom prst="curvedConnector3">
            <a:avLst>
              <a:gd name="adj1" fmla="val -22400000"/>
            </a:avLst>
          </a:prstGeom>
          <a:noFill/>
          <a:ln w="158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4" name="Text Box 23">
            <a:extLst>
              <a:ext uri="{FF2B5EF4-FFF2-40B4-BE49-F238E27FC236}">
                <a16:creationId xmlns:a16="http://schemas.microsoft.com/office/drawing/2014/main" id="{4E8EDBCA-9611-461A-A60D-D4684AFF66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46863" y="1058863"/>
            <a:ext cx="2317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AU" altLang="nl-NL"/>
              <a:t>Physical expression</a:t>
            </a:r>
          </a:p>
          <a:p>
            <a:pPr algn="r"/>
            <a:r>
              <a:rPr lang="en-AU" altLang="nl-NL"/>
              <a:t>Technical knowledge</a:t>
            </a:r>
          </a:p>
        </p:txBody>
      </p:sp>
      <p:sp>
        <p:nvSpPr>
          <p:cNvPr id="25" name="Text Box 24">
            <a:extLst>
              <a:ext uri="{FF2B5EF4-FFF2-40B4-BE49-F238E27FC236}">
                <a16:creationId xmlns:a16="http://schemas.microsoft.com/office/drawing/2014/main" id="{F01F559E-C649-495F-B2C3-440ABE659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32675" y="2420938"/>
            <a:ext cx="1555750" cy="915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/>
            <a:r>
              <a:rPr lang="en-AU" altLang="nl-NL"/>
              <a:t>Expression in</a:t>
            </a:r>
          </a:p>
          <a:p>
            <a:pPr algn="r"/>
            <a:r>
              <a:rPr lang="en-AU" altLang="nl-NL"/>
              <a:t>institutional</a:t>
            </a:r>
          </a:p>
          <a:p>
            <a:pPr algn="r"/>
            <a:r>
              <a:rPr lang="en-AU" altLang="nl-NL"/>
              <a:t>form</a:t>
            </a:r>
          </a:p>
        </p:txBody>
      </p:sp>
      <p:sp>
        <p:nvSpPr>
          <p:cNvPr id="26" name="Text Box 25">
            <a:extLst>
              <a:ext uri="{FF2B5EF4-FFF2-40B4-BE49-F238E27FC236}">
                <a16:creationId xmlns:a16="http://schemas.microsoft.com/office/drawing/2014/main" id="{3F4E0DB0-2A32-4F5D-9452-47F866D3D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25" y="4011613"/>
            <a:ext cx="1296988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AU" altLang="nl-NL"/>
              <a:t>Underlying values</a:t>
            </a:r>
          </a:p>
        </p:txBody>
      </p:sp>
      <p:sp>
        <p:nvSpPr>
          <p:cNvPr id="27" name="Text Box 26">
            <a:extLst>
              <a:ext uri="{FF2B5EF4-FFF2-40B4-BE49-F238E27FC236}">
                <a16:creationId xmlns:a16="http://schemas.microsoft.com/office/drawing/2014/main" id="{6388D6B3-EB37-4D46-B48A-0FA6A9A632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5373688"/>
            <a:ext cx="81359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altLang="nl-NL" sz="2400" b="1" i="1">
                <a:solidFill>
                  <a:srgbClr val="339933"/>
                </a:solidFill>
                <a:latin typeface="Tahoma" panose="020B0604030504040204" pitchFamily="34" charset="0"/>
              </a:rPr>
              <a:t>Dimensions in Technology – Framework for Change</a:t>
            </a:r>
            <a:r>
              <a:rPr lang="en-AU" altLang="nl-NL" sz="2400"/>
              <a:t>  </a:t>
            </a:r>
          </a:p>
        </p:txBody>
      </p:sp>
      <p:sp>
        <p:nvSpPr>
          <p:cNvPr id="53" name="Tekstvak 52">
            <a:extLst>
              <a:ext uri="{FF2B5EF4-FFF2-40B4-BE49-F238E27FC236}">
                <a16:creationId xmlns:a16="http://schemas.microsoft.com/office/drawing/2014/main" id="{5CE87CDD-AB48-43F9-8095-481885304407}"/>
              </a:ext>
            </a:extLst>
          </p:cNvPr>
          <p:cNvSpPr txBox="1"/>
          <p:nvPr/>
        </p:nvSpPr>
        <p:spPr>
          <a:xfrm>
            <a:off x="1007276" y="6537562"/>
            <a:ext cx="5509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/>
              <a:t>Source: Dr. Mike Mouritz, </a:t>
            </a:r>
            <a:r>
              <a:rPr lang="nl-NL" sz="1600" i="1" dirty="0" err="1"/>
              <a:t>Curtin</a:t>
            </a:r>
            <a:r>
              <a:rPr lang="nl-NL" sz="1600" i="1" dirty="0"/>
              <a:t> University, Perth, Australia</a:t>
            </a:r>
          </a:p>
        </p:txBody>
      </p:sp>
    </p:spTree>
    <p:extLst>
      <p:ext uri="{BB962C8B-B14F-4D97-AF65-F5344CB8AC3E}">
        <p14:creationId xmlns:p14="http://schemas.microsoft.com/office/powerpoint/2010/main" val="858232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Transitie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199533" y="1194274"/>
            <a:ext cx="7944466" cy="512651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nl-NL" sz="2200" dirty="0"/>
              <a:t>Schoksgewijze fundamentele verandering van de dominante </a:t>
            </a:r>
            <a:r>
              <a:rPr lang="nl-NL" sz="2200" i="1" dirty="0"/>
              <a:t>structuur</a:t>
            </a:r>
            <a:r>
              <a:rPr lang="nl-NL" sz="2200" dirty="0"/>
              <a:t>, </a:t>
            </a:r>
            <a:r>
              <a:rPr lang="nl-NL" sz="2200" i="1" dirty="0"/>
              <a:t>cultuur </a:t>
            </a:r>
            <a:r>
              <a:rPr lang="nl-NL" sz="2200" dirty="0"/>
              <a:t>en </a:t>
            </a:r>
            <a:r>
              <a:rPr lang="nl-NL" sz="2200" i="1" dirty="0"/>
              <a:t>werkwijzen </a:t>
            </a:r>
            <a:r>
              <a:rPr lang="nl-NL" sz="2200" dirty="0"/>
              <a:t>binnen een maatschappelijk deelsysteem op de lange termijn </a:t>
            </a: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cultuur: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gedeelde beelden, waarden, paradigma’s</a:t>
            </a: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nl-NL" sz="2200" b="1" dirty="0">
                <a:latin typeface="Arial" panose="020B0604020202020204" pitchFamily="34" charset="0"/>
                <a:cs typeface="Arial" panose="020B0604020202020204" pitchFamily="34" charset="0"/>
              </a:rPr>
              <a:t>structuur: </a:t>
            </a:r>
            <a:r>
              <a:rPr lang="nl-NL" sz="2200" dirty="0">
                <a:latin typeface="Arial" panose="020B0604020202020204" pitchFamily="34" charset="0"/>
                <a:cs typeface="Arial" panose="020B0604020202020204" pitchFamily="34" charset="0"/>
              </a:rPr>
              <a:t>institutionele opbouw, economische en fysieke structuur</a:t>
            </a: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werkwijzen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routines, regels,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gedrag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Voorbeelden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energietransitie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transitie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elektrische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mobiliteit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transitie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van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vechten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tegen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water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naar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leven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met water</a:t>
            </a: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1500" i="1" dirty="0" err="1">
                <a:latin typeface="Arial" panose="020B0604020202020204" pitchFamily="34" charset="0"/>
                <a:cs typeface="Arial" panose="020B0604020202020204" pitchFamily="34" charset="0"/>
              </a:rPr>
              <a:t>Bronnen</a:t>
            </a:r>
            <a:r>
              <a:rPr lang="en-US" sz="1500" i="1" dirty="0">
                <a:latin typeface="Arial" panose="020B0604020202020204" pitchFamily="34" charset="0"/>
                <a:cs typeface="Arial" panose="020B0604020202020204" pitchFamily="34" charset="0"/>
              </a:rPr>
              <a:t>: Prof. Derk Loorbach; Prof. Jan Rotmans, Dutch Research Institute for Transitions, Erasmus Universiteit Rotterdam</a:t>
            </a:r>
            <a:endParaRPr kumimoji="0" lang="en-US" sz="15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4683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DDFD618-3582-4A0D-BECD-C002BC41E9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323" y="1754132"/>
            <a:ext cx="8448320" cy="3945628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593A3DE-1DF1-43F1-A8F5-FEA3BCFC8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Transitie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9F5FDD1F-DF91-40AA-8D2D-49C04E733797}"/>
              </a:ext>
            </a:extLst>
          </p:cNvPr>
          <p:cNvSpPr/>
          <p:nvPr/>
        </p:nvSpPr>
        <p:spPr>
          <a:xfrm>
            <a:off x="626016" y="5892144"/>
            <a:ext cx="872665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Bronnen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: Prof. Derk Loorbach; Dutch Research Institute for Transitions, Erasmus Universiteit Rotterdam</a:t>
            </a:r>
          </a:p>
        </p:txBody>
      </p:sp>
    </p:spTree>
    <p:extLst>
      <p:ext uri="{BB962C8B-B14F-4D97-AF65-F5344CB8AC3E}">
        <p14:creationId xmlns:p14="http://schemas.microsoft.com/office/powerpoint/2010/main" val="3232813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Transitie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199533" y="1194275"/>
            <a:ext cx="7579622" cy="4469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nl-NL" sz="1800" dirty="0"/>
              <a:t>Multilevel en </a:t>
            </a:r>
            <a:r>
              <a:rPr lang="nl-NL" sz="1800" dirty="0" err="1"/>
              <a:t>multifase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6AE3466-FAEA-47F2-9100-A4588374304A}"/>
              </a:ext>
            </a:extLst>
          </p:cNvPr>
          <p:cNvSpPr/>
          <p:nvPr/>
        </p:nvSpPr>
        <p:spPr>
          <a:xfrm>
            <a:off x="626016" y="5892144"/>
            <a:ext cx="8726656" cy="698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Bronnen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: Prof. Derk Loorbach; prof Jan Rotmans, Dutch Research Institute for Transitions, Erasmus Universiteit Rotterdam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5987FF72-24A4-4808-9A88-F71AE02D5F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7818" y="1772816"/>
            <a:ext cx="9570764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049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Regime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15A523C-88BE-42BC-AC25-91170CD97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2"/>
          <a:stretch>
            <a:fillRect/>
          </a:stretch>
        </p:blipFill>
        <p:spPr bwMode="auto">
          <a:xfrm>
            <a:off x="925213" y="1259044"/>
            <a:ext cx="7847220" cy="4577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7DBF3C29-73A3-4B39-91D7-13DBA9AF39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056" y="6381328"/>
            <a:ext cx="240065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altLang="nl-NL" sz="1400" u="none" dirty="0" err="1"/>
              <a:t>Bron</a:t>
            </a:r>
            <a:r>
              <a:rPr lang="en-US" altLang="nl-NL" sz="1400" u="none" dirty="0"/>
              <a:t>: Van der Brugge, 2006</a:t>
            </a:r>
          </a:p>
        </p:txBody>
      </p:sp>
    </p:spTree>
    <p:extLst>
      <p:ext uri="{BB962C8B-B14F-4D97-AF65-F5344CB8AC3E}">
        <p14:creationId xmlns:p14="http://schemas.microsoft.com/office/powerpoint/2010/main" val="18440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405E7D-3BE2-46A8-A8DB-D0E069F664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32"/>
          <a:stretch>
            <a:fillRect/>
          </a:stretch>
        </p:blipFill>
        <p:spPr bwMode="auto">
          <a:xfrm>
            <a:off x="2550362" y="2481705"/>
            <a:ext cx="5909204" cy="344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AutoShape 5">
            <a:extLst>
              <a:ext uri="{FF2B5EF4-FFF2-40B4-BE49-F238E27FC236}">
                <a16:creationId xmlns:a16="http://schemas.microsoft.com/office/drawing/2014/main" id="{4444BAA7-FFFE-4BF1-B99B-6DCF2D636911}"/>
              </a:ext>
            </a:extLst>
          </p:cNvPr>
          <p:cNvSpPr>
            <a:spLocks noChangeArrowheads="1"/>
          </p:cNvSpPr>
          <p:nvPr/>
        </p:nvSpPr>
        <p:spPr bwMode="gray">
          <a:xfrm>
            <a:off x="2433679" y="2672953"/>
            <a:ext cx="1525229" cy="851872"/>
          </a:xfrm>
          <a:prstGeom prst="roundRect">
            <a:avLst>
              <a:gd name="adj" fmla="val 13935"/>
            </a:avLst>
          </a:prstGeom>
          <a:solidFill>
            <a:srgbClr val="FF00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lIns="40500" tIns="40500" rIns="40500" bIns="40500" anchor="ctr"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Organization</a:t>
            </a:r>
            <a:endParaRPr lang="nl-NL" altLang="nl-NL" sz="1350" b="1" u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Reform</a:t>
            </a:r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102B6B7-B40D-4FA0-A963-D38F3E48A9C0}"/>
              </a:ext>
            </a:extLst>
          </p:cNvPr>
          <p:cNvSpPr>
            <a:spLocks noChangeArrowheads="1"/>
          </p:cNvSpPr>
          <p:nvPr/>
        </p:nvSpPr>
        <p:spPr bwMode="gray">
          <a:xfrm>
            <a:off x="6327577" y="2554607"/>
            <a:ext cx="1616890" cy="756047"/>
          </a:xfrm>
          <a:prstGeom prst="roundRect">
            <a:avLst>
              <a:gd name="adj" fmla="val 13935"/>
            </a:avLst>
          </a:prstGeom>
          <a:solidFill>
            <a:srgbClr val="FF00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lIns="40500" tIns="40500" rIns="40500" bIns="40500" anchor="ctr"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Technology</a:t>
            </a:r>
          </a:p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Push</a:t>
            </a:r>
          </a:p>
        </p:txBody>
      </p:sp>
      <p:sp>
        <p:nvSpPr>
          <p:cNvPr id="7" name="AutoShape 7">
            <a:extLst>
              <a:ext uri="{FF2B5EF4-FFF2-40B4-BE49-F238E27FC236}">
                <a16:creationId xmlns:a16="http://schemas.microsoft.com/office/drawing/2014/main" id="{41157D17-FA9A-4EA2-8315-569E7A9E4E42}"/>
              </a:ext>
            </a:extLst>
          </p:cNvPr>
          <p:cNvSpPr>
            <a:spLocks noChangeArrowheads="1"/>
          </p:cNvSpPr>
          <p:nvPr/>
        </p:nvSpPr>
        <p:spPr bwMode="gray">
          <a:xfrm>
            <a:off x="6515111" y="4704399"/>
            <a:ext cx="1616890" cy="756047"/>
          </a:xfrm>
          <a:prstGeom prst="roundRect">
            <a:avLst>
              <a:gd name="adj" fmla="val 13935"/>
            </a:avLst>
          </a:prstGeom>
          <a:solidFill>
            <a:srgbClr val="FF00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lIns="40500" tIns="40500" rIns="40500" bIns="40500" anchor="ctr"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Awareness</a:t>
            </a:r>
          </a:p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Campaigns</a:t>
            </a:r>
            <a:endParaRPr lang="nl-NL" altLang="nl-NL" sz="1350" b="1" u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8">
            <a:extLst>
              <a:ext uri="{FF2B5EF4-FFF2-40B4-BE49-F238E27FC236}">
                <a16:creationId xmlns:a16="http://schemas.microsoft.com/office/drawing/2014/main" id="{7B838A1A-0DD3-4461-B408-73A4BD72C50F}"/>
              </a:ext>
            </a:extLst>
          </p:cNvPr>
          <p:cNvSpPr>
            <a:spLocks noChangeArrowheads="1"/>
          </p:cNvSpPr>
          <p:nvPr/>
        </p:nvSpPr>
        <p:spPr bwMode="gray">
          <a:xfrm>
            <a:off x="3492105" y="5202793"/>
            <a:ext cx="1538292" cy="756047"/>
          </a:xfrm>
          <a:prstGeom prst="roundRect">
            <a:avLst>
              <a:gd name="adj" fmla="val 13935"/>
            </a:avLst>
          </a:prstGeom>
          <a:solidFill>
            <a:srgbClr val="FF00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lIns="40500" tIns="40500" rIns="40500" bIns="40500" anchor="ctr"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</a:t>
            </a:r>
          </a:p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Functional</a:t>
            </a:r>
            <a:endParaRPr lang="nl-NL" altLang="nl-NL" sz="1350" b="1" u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Intervention</a:t>
            </a: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53E7D05B-6609-4DA3-9912-A247645ADD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2150272" y="4382368"/>
            <a:ext cx="1241822" cy="756047"/>
          </a:xfrm>
          <a:prstGeom prst="roundRect">
            <a:avLst>
              <a:gd name="adj" fmla="val 13935"/>
            </a:avLst>
          </a:prstGeom>
          <a:solidFill>
            <a:srgbClr val="FF0000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 lIns="40500" tIns="40500" rIns="40500" bIns="40500" anchor="ctr"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Making</a:t>
            </a:r>
          </a:p>
          <a:p>
            <a:pPr algn="ctr" eaLnBrk="1" fontAlgn="base" hangingPunct="1">
              <a:spcBef>
                <a:spcPct val="50000"/>
              </a:spcBef>
            </a:pP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</a:t>
            </a:r>
            <a:r>
              <a:rPr lang="nl-NL" altLang="nl-NL" sz="1350" b="1" u="none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Laws</a:t>
            </a:r>
            <a:r>
              <a:rPr lang="nl-NL" altLang="nl-NL" sz="1350" b="1" u="none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D4E0830D-EE40-4EDC-A819-06E4BEE9F0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Regime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4F079BE-10A8-4815-9587-773F3EE6E246}"/>
              </a:ext>
            </a:extLst>
          </p:cNvPr>
          <p:cNvSpPr txBox="1">
            <a:spLocks/>
          </p:cNvSpPr>
          <p:nvPr/>
        </p:nvSpPr>
        <p:spPr>
          <a:xfrm>
            <a:off x="1199533" y="1194274"/>
            <a:ext cx="7944466" cy="5126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50000"/>
              </a:lnSpc>
              <a:buNone/>
              <a:defRPr/>
            </a:pPr>
            <a:r>
              <a:rPr lang="nl-NL" sz="2200" dirty="0"/>
              <a:t>Veranderprogramma’s in complex adaptieve systemen zijn meestal gericht op 1, soms 2 regime componenten</a:t>
            </a:r>
            <a:endParaRPr kumimoji="0" lang="en-US" sz="1500" b="0" i="1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238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Transitie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199533" y="1194274"/>
            <a:ext cx="7944466" cy="624284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nl-NL" sz="4400" dirty="0" err="1"/>
              <a:t>Veranderprogramma’s</a:t>
            </a:r>
            <a:r>
              <a:rPr lang="en-US" altLang="nl-NL" sz="4400" dirty="0"/>
              <a:t> in complex </a:t>
            </a:r>
            <a:r>
              <a:rPr lang="en-US" altLang="nl-NL" sz="4400" dirty="0" err="1"/>
              <a:t>adaptieve</a:t>
            </a:r>
            <a:r>
              <a:rPr lang="en-US" altLang="nl-NL" sz="4400" dirty="0"/>
              <a:t> systemin </a:t>
            </a:r>
            <a:r>
              <a:rPr lang="en-US" altLang="nl-NL" sz="4400" dirty="0" err="1"/>
              <a:t>zijn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vaak</a:t>
            </a:r>
            <a:r>
              <a:rPr lang="en-US" altLang="nl-NL" sz="4400" dirty="0"/>
              <a:t> </a:t>
            </a:r>
            <a:r>
              <a:rPr lang="en-US" altLang="nl-NL" sz="4400" dirty="0" err="1"/>
              <a:t>teleurstellend</a:t>
            </a:r>
            <a:r>
              <a:rPr lang="en-US" altLang="nl-NL" sz="4400" dirty="0"/>
              <a:t>:</a:t>
            </a:r>
          </a:p>
          <a:p>
            <a:pPr lvl="1">
              <a:lnSpc>
                <a:spcPct val="110000"/>
              </a:lnSpc>
            </a:pPr>
            <a:r>
              <a:rPr lang="en-US" altLang="nl-NL" sz="4400" dirty="0"/>
              <a:t>Regime </a:t>
            </a:r>
            <a:r>
              <a:rPr lang="en-US" altLang="nl-NL" sz="4400" dirty="0" err="1"/>
              <a:t>componenten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zijn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sterk</a:t>
            </a:r>
            <a:r>
              <a:rPr lang="en-US" altLang="nl-NL" sz="4400" dirty="0"/>
              <a:t> </a:t>
            </a:r>
            <a:r>
              <a:rPr lang="en-US" altLang="nl-NL" sz="4400" dirty="0" err="1"/>
              <a:t>gekoppeld</a:t>
            </a:r>
            <a:r>
              <a:rPr lang="en-US" altLang="nl-NL" sz="4400" dirty="0"/>
              <a:t>, </a:t>
            </a:r>
            <a:r>
              <a:rPr lang="en-US" altLang="nl-NL" sz="4400" dirty="0" err="1"/>
              <a:t>veranderen</a:t>
            </a:r>
            <a:r>
              <a:rPr lang="en-US" altLang="nl-NL" sz="4400" dirty="0"/>
              <a:t> van 1 component </a:t>
            </a:r>
            <a:r>
              <a:rPr lang="en-US" altLang="nl-NL" sz="4400" dirty="0" err="1"/>
              <a:t>heeft</a:t>
            </a:r>
            <a:r>
              <a:rPr lang="en-US" altLang="nl-NL" sz="4400" dirty="0"/>
              <a:t> </a:t>
            </a:r>
            <a:r>
              <a:rPr lang="en-US" altLang="nl-NL" sz="4400" dirty="0" err="1"/>
              <a:t>geen</a:t>
            </a:r>
            <a:r>
              <a:rPr lang="en-US" altLang="nl-NL" sz="4400" dirty="0"/>
              <a:t> effect, </a:t>
            </a:r>
            <a:r>
              <a:rPr lang="en-US" altLang="nl-NL" sz="4400" dirty="0" err="1"/>
              <a:t>beperkt</a:t>
            </a:r>
            <a:r>
              <a:rPr lang="en-US" altLang="nl-NL" sz="4400" dirty="0"/>
              <a:t> effect of </a:t>
            </a:r>
            <a:r>
              <a:rPr lang="en-US" altLang="nl-NL" sz="4400" dirty="0" err="1"/>
              <a:t>een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onverwacht</a:t>
            </a:r>
            <a:r>
              <a:rPr lang="en-US" altLang="nl-NL" sz="4400" dirty="0"/>
              <a:t> effect.</a:t>
            </a:r>
          </a:p>
          <a:p>
            <a:pPr lvl="1">
              <a:lnSpc>
                <a:spcPct val="110000"/>
              </a:lnSpc>
            </a:pPr>
            <a:r>
              <a:rPr lang="en-US" altLang="nl-NL" sz="4400" dirty="0" err="1"/>
              <a:t>Maatschappij</a:t>
            </a:r>
            <a:r>
              <a:rPr lang="en-US" altLang="nl-NL" sz="4400" dirty="0"/>
              <a:t> </a:t>
            </a:r>
            <a:r>
              <a:rPr lang="en-US" altLang="nl-NL" sz="4400" dirty="0" err="1"/>
              <a:t>bestaat</a:t>
            </a:r>
            <a:r>
              <a:rPr lang="en-US" altLang="nl-NL" sz="4400" dirty="0"/>
              <a:t> </a:t>
            </a:r>
            <a:r>
              <a:rPr lang="en-US" altLang="nl-NL" sz="4400" dirty="0" err="1"/>
              <a:t>uit</a:t>
            </a:r>
            <a:r>
              <a:rPr lang="en-US" altLang="nl-NL" sz="4400" dirty="0"/>
              <a:t> </a:t>
            </a:r>
            <a:r>
              <a:rPr lang="en-US" altLang="nl-NL" sz="4400" dirty="0" err="1"/>
              <a:t>een</a:t>
            </a:r>
            <a:r>
              <a:rPr lang="en-US" altLang="nl-NL" sz="4400" dirty="0"/>
              <a:t> ‘</a:t>
            </a:r>
            <a:r>
              <a:rPr lang="en-US" altLang="nl-NL" sz="4400" dirty="0" err="1"/>
              <a:t>patchwork’van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meerdere</a:t>
            </a:r>
            <a:r>
              <a:rPr lang="en-US" altLang="nl-NL" sz="4400" dirty="0"/>
              <a:t> </a:t>
            </a:r>
            <a:r>
              <a:rPr lang="en-US" altLang="nl-NL" sz="4400" dirty="0" err="1"/>
              <a:t>complexe</a:t>
            </a:r>
            <a:r>
              <a:rPr lang="en-US" altLang="nl-NL" sz="4400" dirty="0"/>
              <a:t> systemin, bv </a:t>
            </a:r>
            <a:r>
              <a:rPr lang="en-US" altLang="nl-NL" sz="4400" dirty="0" err="1"/>
              <a:t>watermanagement</a:t>
            </a:r>
            <a:r>
              <a:rPr lang="en-US" altLang="nl-NL" sz="4400" dirty="0"/>
              <a:t>, </a:t>
            </a:r>
            <a:r>
              <a:rPr lang="en-US" altLang="nl-NL" sz="4400" dirty="0" err="1"/>
              <a:t>bouw</a:t>
            </a:r>
            <a:r>
              <a:rPr lang="en-US" altLang="nl-NL" sz="4400" dirty="0"/>
              <a:t>, transport </a:t>
            </a:r>
            <a:r>
              <a:rPr lang="en-US" altLang="nl-NL" sz="4400" dirty="0" err="1"/>
              <a:t>en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energie</a:t>
            </a:r>
            <a:r>
              <a:rPr lang="en-US" altLang="nl-NL" sz="4400" dirty="0"/>
              <a:t>, etc.</a:t>
            </a:r>
          </a:p>
          <a:p>
            <a:pPr lvl="1">
              <a:lnSpc>
                <a:spcPct val="110000"/>
              </a:lnSpc>
            </a:pPr>
            <a:r>
              <a:rPr lang="en-US" altLang="nl-NL" sz="4400" dirty="0" err="1"/>
              <a:t>Benodigde</a:t>
            </a:r>
            <a:r>
              <a:rPr lang="en-US" altLang="nl-NL" sz="4400" dirty="0"/>
              <a:t> </a:t>
            </a:r>
            <a:r>
              <a:rPr lang="en-US" altLang="nl-NL" sz="4400" dirty="0" err="1"/>
              <a:t>veranderingen</a:t>
            </a:r>
            <a:r>
              <a:rPr lang="en-US" altLang="nl-NL" sz="4400" dirty="0"/>
              <a:t> in </a:t>
            </a:r>
            <a:r>
              <a:rPr lang="en-US" altLang="nl-NL" sz="4400" dirty="0" err="1"/>
              <a:t>beleid</a:t>
            </a:r>
            <a:r>
              <a:rPr lang="en-US" altLang="nl-NL" sz="4400" dirty="0"/>
              <a:t>, </a:t>
            </a:r>
            <a:r>
              <a:rPr lang="en-US" altLang="nl-NL" sz="4400" dirty="0" err="1"/>
              <a:t>institutues</a:t>
            </a:r>
            <a:r>
              <a:rPr lang="en-US" altLang="nl-NL" sz="4400" dirty="0"/>
              <a:t> </a:t>
            </a:r>
            <a:r>
              <a:rPr lang="en-US" altLang="nl-NL" sz="4400" dirty="0" err="1"/>
              <a:t>en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aanbestedingsprocedures</a:t>
            </a:r>
            <a:endParaRPr lang="en-US" altLang="nl-NL" sz="4400" dirty="0"/>
          </a:p>
          <a:p>
            <a:pPr lvl="1">
              <a:lnSpc>
                <a:spcPct val="110000"/>
              </a:lnSpc>
            </a:pPr>
            <a:r>
              <a:rPr lang="en-US" altLang="nl-NL" sz="4400" dirty="0" err="1"/>
              <a:t>Noodzaak</a:t>
            </a:r>
            <a:r>
              <a:rPr lang="en-US" altLang="nl-NL" sz="4400" dirty="0"/>
              <a:t> om financiering </a:t>
            </a:r>
            <a:r>
              <a:rPr lang="en-US" altLang="nl-NL" sz="4400" dirty="0" err="1"/>
              <a:t>te</a:t>
            </a:r>
            <a:r>
              <a:rPr lang="en-US" altLang="nl-NL" sz="4400" dirty="0"/>
              <a:t> </a:t>
            </a:r>
            <a:r>
              <a:rPr lang="en-US" altLang="nl-NL" sz="4400" dirty="0" err="1"/>
              <a:t>regelen</a:t>
            </a:r>
            <a:endParaRPr lang="en-US" altLang="nl-NL" sz="4400" dirty="0"/>
          </a:p>
          <a:p>
            <a:pPr lvl="1">
              <a:lnSpc>
                <a:spcPct val="110000"/>
              </a:lnSpc>
            </a:pPr>
            <a:r>
              <a:rPr lang="en-US" altLang="nl-NL" sz="4400" dirty="0" err="1"/>
              <a:t>Benodigde</a:t>
            </a:r>
            <a:r>
              <a:rPr lang="en-US" altLang="nl-NL" sz="4400" dirty="0"/>
              <a:t> </a:t>
            </a:r>
            <a:r>
              <a:rPr lang="en-US" altLang="nl-NL" sz="4400" dirty="0" err="1"/>
              <a:t>publiek</a:t>
            </a:r>
            <a:r>
              <a:rPr lang="en-US" altLang="nl-NL" sz="4400" dirty="0"/>
              <a:t> </a:t>
            </a:r>
            <a:r>
              <a:rPr lang="en-US" altLang="nl-NL" sz="4400" dirty="0" err="1"/>
              <a:t>draagvlaak</a:t>
            </a:r>
            <a:r>
              <a:rPr lang="en-US" altLang="nl-NL" sz="4400" dirty="0"/>
              <a:t> </a:t>
            </a:r>
            <a:r>
              <a:rPr lang="en-US" altLang="nl-NL" sz="4400" dirty="0" err="1"/>
              <a:t>en</a:t>
            </a:r>
            <a:r>
              <a:rPr lang="en-US" altLang="nl-NL" sz="4400" dirty="0"/>
              <a:t> </a:t>
            </a:r>
            <a:r>
              <a:rPr lang="en-US" altLang="nl-NL" sz="4400" dirty="0" err="1"/>
              <a:t>culturele</a:t>
            </a:r>
            <a:r>
              <a:rPr lang="en-US" altLang="nl-NL" sz="4400" dirty="0"/>
              <a:t> </a:t>
            </a:r>
            <a:r>
              <a:rPr lang="en-US" altLang="nl-NL" sz="4400" dirty="0" err="1"/>
              <a:t>legitimiteit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r>
              <a:rPr lang="en-US" sz="2500" i="1" dirty="0">
                <a:latin typeface="Arial" panose="020B0604020202020204" pitchFamily="34" charset="0"/>
                <a:cs typeface="Arial" panose="020B0604020202020204" pitchFamily="34" charset="0"/>
              </a:rPr>
              <a:t>Ernst, L., De Graaf-Van Dinther, R.E., Peek, G.J., Loorbach, D.A. (2016) Sustainable urban transformation and sustainability 	transitions; conceptual framework and case study. Journal of Cleaner Production 112, 2988-2999</a:t>
            </a:r>
          </a:p>
        </p:txBody>
      </p:sp>
    </p:spTree>
    <p:extLst>
      <p:ext uri="{BB962C8B-B14F-4D97-AF65-F5344CB8AC3E}">
        <p14:creationId xmlns:p14="http://schemas.microsoft.com/office/powerpoint/2010/main" val="1491595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Transitiemanagement 2.0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06982C0-EFDF-4490-B1ED-316C8BEF3B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9587" y="1754132"/>
            <a:ext cx="9359186" cy="3595108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CD3C8A80-8F21-4ADB-8E9C-EF00C9D72406}"/>
              </a:ext>
            </a:extLst>
          </p:cNvPr>
          <p:cNvSpPr/>
          <p:nvPr/>
        </p:nvSpPr>
        <p:spPr>
          <a:xfrm>
            <a:off x="626016" y="5892144"/>
            <a:ext cx="872665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Bron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: Prof. Derk Loorbach; Dutch Research Institute for Transitions, Erasmus Universiteit Rotterdam</a:t>
            </a:r>
          </a:p>
        </p:txBody>
      </p:sp>
    </p:spTree>
    <p:extLst>
      <p:ext uri="{BB962C8B-B14F-4D97-AF65-F5344CB8AC3E}">
        <p14:creationId xmlns:p14="http://schemas.microsoft.com/office/powerpoint/2010/main" val="1803368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E85E88A-146A-4DBB-8D9B-6D0DB83C823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43"/>
          <a:stretch/>
        </p:blipFill>
        <p:spPr>
          <a:xfrm>
            <a:off x="5782210" y="4637086"/>
            <a:ext cx="3361790" cy="1952470"/>
          </a:xfrm>
          <a:prstGeom prst="rect">
            <a:avLst/>
          </a:prstGeom>
        </p:spPr>
      </p:pic>
      <p:sp>
        <p:nvSpPr>
          <p:cNvPr id="4" name="Rectangle 2">
            <a:extLst>
              <a:ext uri="{FF2B5EF4-FFF2-40B4-BE49-F238E27FC236}">
                <a16:creationId xmlns:a16="http://schemas.microsoft.com/office/drawing/2014/main" id="{E3FCEAFE-1EA0-49B6-8429-6B4C21256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85900" y="1063229"/>
            <a:ext cx="61722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fontAlgn="base" hangingPunct="1"/>
            <a:endParaRPr lang="en-US" altLang="nl-NL" sz="2100" b="1" u="none" dirty="0">
              <a:solidFill>
                <a:srgbClr val="00A6D7"/>
              </a:solidFill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AA336CB-D9C0-4867-9136-B781DB9D2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165" y="983458"/>
            <a:ext cx="8626318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ctr" hangingPunct="0">
              <a:spcBef>
                <a:spcPct val="0"/>
              </a:spcBef>
              <a:spcAft>
                <a:spcPct val="0"/>
              </a:spcAft>
              <a:defRPr sz="1200" u="sng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marL="342900" indent="-342900" eaLnBrk="1" fontAlgn="base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nl-NL" sz="2000" u="none" dirty="0" err="1">
                <a:latin typeface="+mj-lt"/>
              </a:rPr>
              <a:t>Gebruik</a:t>
            </a:r>
            <a:r>
              <a:rPr lang="en-US" altLang="nl-NL" sz="2000" u="none" dirty="0">
                <a:latin typeface="+mj-lt"/>
              </a:rPr>
              <a:t> macrolevel drivers, bv </a:t>
            </a:r>
            <a:r>
              <a:rPr lang="en-US" altLang="nl-NL" sz="2000" u="none" dirty="0" err="1">
                <a:latin typeface="+mj-lt"/>
              </a:rPr>
              <a:t>klimaat</a:t>
            </a:r>
            <a:r>
              <a:rPr lang="en-US" altLang="nl-NL" sz="2000" u="none" dirty="0">
                <a:latin typeface="+mj-lt"/>
              </a:rPr>
              <a:t>, </a:t>
            </a:r>
            <a:r>
              <a:rPr lang="en-US" altLang="nl-NL" sz="2000" u="none" dirty="0" err="1">
                <a:latin typeface="+mj-lt"/>
              </a:rPr>
              <a:t>wateroverlast</a:t>
            </a:r>
            <a:r>
              <a:rPr lang="en-US" altLang="nl-NL" sz="2000" u="none" dirty="0">
                <a:latin typeface="+mj-lt"/>
              </a:rPr>
              <a:t> om </a:t>
            </a:r>
            <a:r>
              <a:rPr lang="en-US" altLang="nl-NL" sz="2000" u="none" dirty="0" err="1">
                <a:latin typeface="+mj-lt"/>
              </a:rPr>
              <a:t>urgentie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te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creeren</a:t>
            </a:r>
            <a:r>
              <a:rPr lang="en-US" altLang="nl-NL" sz="2000" u="none" dirty="0">
                <a:latin typeface="+mj-lt"/>
              </a:rPr>
              <a:t> (</a:t>
            </a:r>
            <a:r>
              <a:rPr lang="en-US" altLang="nl-NL" sz="2000" u="none" dirty="0" err="1">
                <a:latin typeface="+mj-lt"/>
              </a:rPr>
              <a:t>landschap-niveau</a:t>
            </a:r>
            <a:r>
              <a:rPr lang="en-US" altLang="nl-NL" sz="2000" u="none" dirty="0">
                <a:latin typeface="+mj-lt"/>
              </a:rPr>
              <a:t>)</a:t>
            </a:r>
          </a:p>
          <a:p>
            <a:pPr marL="342900" indent="-342900" eaLnBrk="1" fontAlgn="base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nl-NL" sz="2000" u="none" dirty="0" err="1">
                <a:latin typeface="+mj-lt"/>
              </a:rPr>
              <a:t>Integratie</a:t>
            </a:r>
            <a:r>
              <a:rPr lang="en-US" altLang="nl-NL" sz="2000" u="none" dirty="0">
                <a:latin typeface="+mj-lt"/>
              </a:rPr>
              <a:t> water </a:t>
            </a:r>
            <a:r>
              <a:rPr lang="en-US" altLang="nl-NL" sz="2000" u="none" dirty="0" err="1">
                <a:latin typeface="+mj-lt"/>
              </a:rPr>
              <a:t>en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stedelijke</a:t>
            </a:r>
            <a:r>
              <a:rPr lang="en-US" altLang="nl-NL" sz="2000" u="none" dirty="0">
                <a:latin typeface="+mj-lt"/>
              </a:rPr>
              <a:t> planning (regime-</a:t>
            </a:r>
            <a:r>
              <a:rPr lang="en-US" altLang="nl-NL" sz="2000" u="none" dirty="0" err="1">
                <a:latin typeface="+mj-lt"/>
              </a:rPr>
              <a:t>niveau</a:t>
            </a:r>
            <a:r>
              <a:rPr lang="en-US" altLang="nl-NL" sz="2000" u="none" dirty="0">
                <a:latin typeface="+mj-lt"/>
              </a:rPr>
              <a:t>)</a:t>
            </a:r>
          </a:p>
          <a:p>
            <a:pPr marL="342900" indent="-342900" eaLnBrk="1" fontAlgn="base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nl-NL" sz="2000" u="none" dirty="0" err="1">
                <a:latin typeface="+mj-lt"/>
              </a:rPr>
              <a:t>Verbeter</a:t>
            </a:r>
            <a:r>
              <a:rPr lang="en-US" altLang="nl-NL" sz="2000" u="none" dirty="0">
                <a:latin typeface="+mj-lt"/>
              </a:rPr>
              <a:t> ‘receptivity’ van </a:t>
            </a:r>
            <a:r>
              <a:rPr lang="en-US" altLang="nl-NL" sz="2000" u="none" dirty="0" err="1">
                <a:latin typeface="+mj-lt"/>
              </a:rPr>
              <a:t>beleidsmakers</a:t>
            </a:r>
            <a:r>
              <a:rPr lang="en-US" altLang="nl-NL" sz="2000" u="none" dirty="0">
                <a:latin typeface="+mj-lt"/>
              </a:rPr>
              <a:t> op het </a:t>
            </a:r>
            <a:r>
              <a:rPr lang="en-US" altLang="nl-NL" sz="2000" u="none" dirty="0" err="1">
                <a:latin typeface="+mj-lt"/>
              </a:rPr>
              <a:t>gebied</a:t>
            </a:r>
            <a:r>
              <a:rPr lang="en-US" altLang="nl-NL" sz="2000" u="none" dirty="0">
                <a:latin typeface="+mj-lt"/>
              </a:rPr>
              <a:t> van water </a:t>
            </a:r>
            <a:r>
              <a:rPr lang="en-US" altLang="nl-NL" sz="2000" u="none" dirty="0" err="1">
                <a:latin typeface="+mj-lt"/>
              </a:rPr>
              <a:t>en</a:t>
            </a:r>
            <a:r>
              <a:rPr lang="en-US" altLang="nl-NL" sz="2000" u="none" dirty="0">
                <a:latin typeface="+mj-lt"/>
              </a:rPr>
              <a:t> RO </a:t>
            </a:r>
            <a:r>
              <a:rPr lang="en-US" altLang="nl-NL" sz="2000" u="none" dirty="0"/>
              <a:t>(regime-</a:t>
            </a:r>
            <a:r>
              <a:rPr lang="en-US" altLang="nl-NL" sz="2000" u="none" dirty="0" err="1"/>
              <a:t>niveau</a:t>
            </a:r>
            <a:r>
              <a:rPr lang="en-US" altLang="nl-NL" sz="2000" u="none" dirty="0"/>
              <a:t>)</a:t>
            </a:r>
            <a:endParaRPr lang="en-US" altLang="nl-NL" sz="2000" u="none" dirty="0">
              <a:latin typeface="+mj-lt"/>
            </a:endParaRPr>
          </a:p>
          <a:p>
            <a:pPr marL="342900" indent="-342900" eaLnBrk="1" fontAlgn="base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nl-NL" sz="2000" u="none" dirty="0" err="1">
                <a:latin typeface="+mj-lt"/>
              </a:rPr>
              <a:t>Opbouwen</a:t>
            </a:r>
            <a:r>
              <a:rPr lang="en-US" altLang="nl-NL" sz="2000" u="none" dirty="0">
                <a:latin typeface="+mj-lt"/>
              </a:rPr>
              <a:t> van </a:t>
            </a:r>
            <a:r>
              <a:rPr lang="en-US" altLang="nl-NL" sz="2000" u="none" dirty="0" err="1">
                <a:latin typeface="+mj-lt"/>
              </a:rPr>
              <a:t>politieke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steun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/>
              <a:t>(regime-</a:t>
            </a:r>
            <a:r>
              <a:rPr lang="en-US" altLang="nl-NL" sz="2000" u="none" dirty="0" err="1"/>
              <a:t>niveau</a:t>
            </a:r>
            <a:r>
              <a:rPr lang="en-US" altLang="nl-NL" sz="2000" u="none" dirty="0"/>
              <a:t>)</a:t>
            </a:r>
          </a:p>
          <a:p>
            <a:pPr marL="342900" indent="-342900" eaLnBrk="1" fontAlgn="base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nl-NL" sz="2000" u="none" dirty="0" err="1">
                <a:latin typeface="+mj-lt"/>
              </a:rPr>
              <a:t>Betrekken</a:t>
            </a:r>
            <a:r>
              <a:rPr lang="en-US" altLang="nl-NL" sz="2000" u="none" dirty="0">
                <a:latin typeface="+mj-lt"/>
              </a:rPr>
              <a:t> van </a:t>
            </a:r>
            <a:r>
              <a:rPr lang="en-US" altLang="nl-NL" sz="2000" u="none" dirty="0" err="1">
                <a:latin typeface="+mj-lt"/>
              </a:rPr>
              <a:t>toekomstige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gebruikers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en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belangen</a:t>
            </a:r>
            <a:r>
              <a:rPr lang="en-US" altLang="nl-NL" sz="2000" u="none" dirty="0">
                <a:latin typeface="+mj-lt"/>
              </a:rPr>
              <a:t> </a:t>
            </a:r>
            <a:r>
              <a:rPr lang="en-US" altLang="nl-NL" sz="2000" u="none" dirty="0" err="1">
                <a:latin typeface="+mj-lt"/>
              </a:rPr>
              <a:t>groepen</a:t>
            </a:r>
            <a:r>
              <a:rPr lang="en-US" altLang="nl-NL" sz="2000" u="none" dirty="0">
                <a:latin typeface="+mj-lt"/>
              </a:rPr>
              <a:t> (micro-</a:t>
            </a:r>
            <a:r>
              <a:rPr lang="en-US" altLang="nl-NL" sz="2000" u="none" dirty="0" err="1">
                <a:latin typeface="+mj-lt"/>
              </a:rPr>
              <a:t>niveau</a:t>
            </a:r>
            <a:r>
              <a:rPr lang="en-US" altLang="nl-NL" sz="2000" u="none" dirty="0">
                <a:latin typeface="+mj-lt"/>
              </a:rPr>
              <a:t>)</a:t>
            </a:r>
          </a:p>
          <a:p>
            <a:pPr marL="342900" indent="-342900" eaLnBrk="1" fontAlgn="base" hangingPunct="1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en-US" altLang="nl-NL" sz="2000" u="none" dirty="0" err="1">
                <a:latin typeface="+mj-lt"/>
              </a:rPr>
              <a:t>Creeren</a:t>
            </a:r>
            <a:r>
              <a:rPr lang="en-US" altLang="nl-NL" sz="2000" u="none" dirty="0">
                <a:latin typeface="+mj-lt"/>
              </a:rPr>
              <a:t> van </a:t>
            </a:r>
            <a:r>
              <a:rPr lang="en-US" altLang="nl-NL" sz="2000" u="none" dirty="0" err="1">
                <a:latin typeface="+mj-lt"/>
              </a:rPr>
              <a:t>beschermde</a:t>
            </a:r>
            <a:r>
              <a:rPr lang="en-US" altLang="nl-NL" sz="2000" u="none" dirty="0">
                <a:latin typeface="+mj-lt"/>
              </a:rPr>
              <a:t> ‘</a:t>
            </a:r>
            <a:r>
              <a:rPr lang="en-US" altLang="nl-NL" sz="2000" u="none" dirty="0" err="1">
                <a:latin typeface="+mj-lt"/>
              </a:rPr>
              <a:t>niet-officiele</a:t>
            </a:r>
            <a:r>
              <a:rPr lang="en-US" altLang="nl-NL" sz="2000" u="none" dirty="0">
                <a:latin typeface="+mj-lt"/>
              </a:rPr>
              <a:t>’ </a:t>
            </a:r>
            <a:r>
              <a:rPr lang="en-US" altLang="nl-NL" sz="2000" u="none" dirty="0" err="1">
                <a:latin typeface="+mj-lt"/>
              </a:rPr>
              <a:t>beleidsniche</a:t>
            </a:r>
            <a:r>
              <a:rPr lang="en-US" altLang="nl-NL" sz="2000" u="none" dirty="0">
                <a:latin typeface="+mj-lt"/>
              </a:rPr>
              <a:t> (Niche level)</a:t>
            </a:r>
          </a:p>
          <a:p>
            <a:pPr eaLnBrk="1" fontAlgn="base" hangingPunct="1">
              <a:spcBef>
                <a:spcPct val="20000"/>
              </a:spcBef>
            </a:pPr>
            <a:endParaRPr lang="en-US" altLang="nl-NL" sz="1500" u="none" dirty="0">
              <a:latin typeface="+mn-lt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8E24FC9-1407-4EEE-97DF-9A87339C31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517" y="1701188"/>
            <a:ext cx="7182798" cy="438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t" anchorCtr="0" compatLnSpc="1">
            <a:prstTxWarp prst="textNoShape">
              <a:avLst/>
            </a:prstTxWarp>
            <a:normAutofit/>
          </a:bodyPr>
          <a:lstStyle/>
          <a:p>
            <a:pPr fontAlgn="base"/>
            <a:endParaRPr lang="en-US" altLang="nl-NL" sz="2400" b="1" dirty="0">
              <a:solidFill>
                <a:srgbClr val="00A6D7"/>
              </a:solidFill>
            </a:endParaRP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D19C0DF-3347-455E-92A7-79DE895C4659}"/>
              </a:ext>
            </a:extLst>
          </p:cNvPr>
          <p:cNvSpPr txBox="1"/>
          <p:nvPr/>
        </p:nvSpPr>
        <p:spPr>
          <a:xfrm>
            <a:off x="-3127348" y="4686154"/>
            <a:ext cx="8909558" cy="2066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8" fontAlgn="base">
              <a:spcBef>
                <a:spcPct val="20000"/>
              </a:spcBef>
            </a:pPr>
            <a:r>
              <a:rPr lang="en-US" sz="1400" i="1" dirty="0"/>
              <a:t>Ernst, L., De Graaf-Van Dinther, R.E., Peek, G.J., Loorbach, D.A. (2016) </a:t>
            </a:r>
            <a:r>
              <a:rPr lang="en-GB" sz="1400" i="1" dirty="0"/>
              <a:t>Sustainable urban transformation and sustainability transitions; conceptual framework and case study. Journal of Cleaner Production 112, 2988-2999</a:t>
            </a:r>
          </a:p>
          <a:p>
            <a:pPr lvl="8" fontAlgn="base">
              <a:spcBef>
                <a:spcPct val="20000"/>
              </a:spcBef>
            </a:pPr>
            <a:r>
              <a:rPr lang="en-US" sz="1400" i="1" dirty="0"/>
              <a:t>Graaf, R.E. de and R. van der Brugge(2010) Transforming water infrastructure by linking water management and urban renewal in Rotterdam, Technol. Forecast. Soc. Change (2010), Vol77, 8, pp 1282-1291.</a:t>
            </a:r>
            <a:endParaRPr lang="nl-NL" sz="1400" i="1" dirty="0"/>
          </a:p>
          <a:p>
            <a:endParaRPr lang="nl-NL" sz="1350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DB06C4A-A902-4B3C-9D43-B701F396E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Transitie-</a:t>
            </a:r>
            <a:r>
              <a:rPr lang="nl-NL" sz="2800" dirty="0" err="1"/>
              <a:t>ingredienten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356039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u="sng" dirty="0"/>
              <a:t>Systeemniveau: </a:t>
            </a:r>
            <a:r>
              <a:rPr lang="nl-NL" sz="2800" dirty="0" err="1"/>
              <a:t>Receptivity</a:t>
            </a:r>
            <a:endParaRPr lang="nl-NL" sz="2800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644525" y="1003357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nl-NL" altLang="nl-NL" dirty="0">
                <a:ea typeface="ＭＳ Ｐゴシック" panose="020B0600070205080204" pitchFamily="34" charset="-128"/>
              </a:rPr>
              <a:t>Verandering in waterbeheer praktijk treedt slechts op onder de volgende vier voorwaarden:</a:t>
            </a:r>
          </a:p>
          <a:p>
            <a:pPr marL="457200" indent="-457200">
              <a:lnSpc>
                <a:spcPct val="120000"/>
              </a:lnSpc>
            </a:pPr>
            <a:r>
              <a:rPr lang="nl-NL" altLang="nl-NL" b="1" dirty="0">
                <a:ea typeface="ＭＳ Ｐゴシック" panose="020B0600070205080204" pitchFamily="34" charset="-128"/>
              </a:rPr>
              <a:t>Awareness</a:t>
            </a:r>
            <a:r>
              <a:rPr lang="nl-NL" altLang="nl-NL" dirty="0">
                <a:ea typeface="ＭＳ Ｐゴシック" panose="020B0600070205080204" pitchFamily="34" charset="-128"/>
              </a:rPr>
              <a:t> (kennis en bewustzijn): Overtuigd zijn van nut en noodzaak van veranderingen, kennis van huidig systeem en alternatieve opties.</a:t>
            </a:r>
          </a:p>
          <a:p>
            <a:pPr marL="457200" indent="-457200">
              <a:lnSpc>
                <a:spcPct val="120000"/>
              </a:lnSpc>
            </a:pPr>
            <a:r>
              <a:rPr lang="nl-NL" altLang="nl-NL" b="1" dirty="0">
                <a:ea typeface="ＭＳ Ｐゴシック" panose="020B0600070205080204" pitchFamily="34" charset="-128"/>
              </a:rPr>
              <a:t>Association</a:t>
            </a:r>
            <a:r>
              <a:rPr lang="nl-NL" altLang="nl-NL" dirty="0">
                <a:ea typeface="ＭＳ Ｐゴシック" panose="020B0600070205080204" pitchFamily="34" charset="-128"/>
              </a:rPr>
              <a:t> (draagvlak en commitment): Een positief beeld van de kansen die een innovatieve oplossing biedt voor de eigen organisatie en een visie en cultuur die dat ondersteunt. </a:t>
            </a:r>
          </a:p>
          <a:p>
            <a:pPr marL="457200" indent="-457200">
              <a:lnSpc>
                <a:spcPct val="120000"/>
              </a:lnSpc>
            </a:pPr>
            <a:r>
              <a:rPr lang="nl-NL" altLang="nl-NL" b="1" dirty="0" err="1">
                <a:ea typeface="ＭＳ Ｐゴシック" panose="020B0600070205080204" pitchFamily="34" charset="-128"/>
              </a:rPr>
              <a:t>Acquisitio</a:t>
            </a:r>
            <a:r>
              <a:rPr lang="nl-NL" altLang="nl-NL" dirty="0" err="1">
                <a:ea typeface="ＭＳ Ｐゴシック" panose="020B0600070205080204" pitchFamily="34" charset="-128"/>
              </a:rPr>
              <a:t>n</a:t>
            </a:r>
            <a:r>
              <a:rPr lang="nl-NL" altLang="nl-NL" dirty="0">
                <a:ea typeface="ＭＳ Ｐゴシック" panose="020B0600070205080204" pitchFamily="34" charset="-128"/>
              </a:rPr>
              <a:t> (capaciteiten en vaardigheden): Het bezit van vaardigheden als procesmanagement, onderhandelingscapaciteiten en bekendheid met experimenteren, leren en evalueren. </a:t>
            </a:r>
          </a:p>
          <a:p>
            <a:pPr marL="457200" indent="-457200">
              <a:lnSpc>
                <a:spcPct val="120000"/>
              </a:lnSpc>
            </a:pPr>
            <a:r>
              <a:rPr lang="nl-NL" altLang="nl-NL" b="1" dirty="0">
                <a:ea typeface="ＭＳ Ｐゴシック" panose="020B0600070205080204" pitchFamily="34" charset="-128"/>
              </a:rPr>
              <a:t>Application</a:t>
            </a:r>
            <a:r>
              <a:rPr lang="nl-NL" altLang="nl-NL" dirty="0">
                <a:ea typeface="ＭＳ Ｐゴシック" panose="020B0600070205080204" pitchFamily="34" charset="-128"/>
              </a:rPr>
              <a:t> (juridische en financiële stimulansen): Dit zijn de stimulansen die ervoor zorgen dat partijen het ook echt gaan toepassen. </a:t>
            </a:r>
          </a:p>
          <a:p>
            <a:pPr marL="457200" indent="-457200"/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EEE5D0-D287-4FFB-9190-74A6279FE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028" y="6027003"/>
            <a:ext cx="84994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nl-NL" sz="1600" i="1" dirty="0" err="1">
                <a:latin typeface="+mn-lt"/>
              </a:rPr>
              <a:t>Bron</a:t>
            </a:r>
            <a:r>
              <a:rPr lang="en-US" altLang="nl-NL" sz="1600" i="1" dirty="0">
                <a:latin typeface="+mn-lt"/>
              </a:rPr>
              <a:t>: Jeffrey, P. and R.A.F Seaton (2003) A conceptual model of ‘receptivity’ applied to the design and deployment of </a:t>
            </a:r>
            <a:r>
              <a:rPr lang="en-US" altLang="nl-NL" sz="1600" i="1" dirty="0" err="1">
                <a:latin typeface="+mn-lt"/>
              </a:rPr>
              <a:t>waterpolicy</a:t>
            </a:r>
            <a:r>
              <a:rPr lang="en-US" altLang="nl-NL" sz="1600" i="1" dirty="0">
                <a:latin typeface="+mn-lt"/>
              </a:rPr>
              <a:t> mechanisms. Environmental Sciences 1(3):pp 277-300</a:t>
            </a:r>
          </a:p>
        </p:txBody>
      </p:sp>
    </p:spTree>
    <p:extLst>
      <p:ext uri="{BB962C8B-B14F-4D97-AF65-F5344CB8AC3E}">
        <p14:creationId xmlns:p14="http://schemas.microsoft.com/office/powerpoint/2010/main" val="39241260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8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3330" y="1714546"/>
            <a:ext cx="4012746" cy="31254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26234" y="-2919028"/>
            <a:ext cx="1925665" cy="9437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8589" y="4986173"/>
            <a:ext cx="711063" cy="58390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0674" y="5444552"/>
            <a:ext cx="1088627" cy="533956"/>
          </a:xfrm>
          <a:prstGeom prst="rect">
            <a:avLst/>
          </a:prstGeom>
        </p:spPr>
      </p:pic>
      <p:pic>
        <p:nvPicPr>
          <p:cNvPr id="1026" name="Picture 2" descr="Afbeeldingsresultaat voor logo hogeschool rotterdam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95427" y="4877645"/>
            <a:ext cx="660090" cy="528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42" descr="Afbeeldingsresultaat voor logo The Green Village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5517" y="4986173"/>
            <a:ext cx="1335235" cy="4583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Afbeeldingsresultaat voor logo hogeschool groningen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36935" y="4920170"/>
            <a:ext cx="1557947" cy="5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Afbeeldingsresultaat voor logo tudelft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3330" y="5489382"/>
            <a:ext cx="969123" cy="59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2406" y="5635273"/>
            <a:ext cx="918595" cy="306818"/>
          </a:xfrm>
          <a:prstGeom prst="rect">
            <a:avLst/>
          </a:prstGeom>
        </p:spPr>
      </p:pic>
      <p:pic>
        <p:nvPicPr>
          <p:cNvPr id="18" name="Picture 4" descr="Afbeeldingsresultaat voor logo waternet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71539" y="5635273"/>
            <a:ext cx="1638634" cy="32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Afbeeldingsresultaat voor logo gemeente groningen"/>
          <p:cNvPicPr>
            <a:picLocks noChangeAspect="1" noChangeArrowheads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8471" y="11737752"/>
            <a:ext cx="251520" cy="130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fbeeldingsresultaat voor logo gemeente rotterdam"/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59785" y="5478220"/>
            <a:ext cx="862400" cy="523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fbeeldingsresultaat voor logo gemeente buch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1233" y="5215363"/>
            <a:ext cx="1101623" cy="337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96077" y="3099724"/>
            <a:ext cx="2801872" cy="188828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4717" y="5024379"/>
            <a:ext cx="838946" cy="52434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8720" y="2939445"/>
            <a:ext cx="1359229" cy="56165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5600" y="5456972"/>
            <a:ext cx="1091951" cy="511869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3294" y="4945595"/>
            <a:ext cx="586448" cy="187164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29741" y="4952394"/>
            <a:ext cx="380430" cy="18445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188445" y="857250"/>
            <a:ext cx="1290891" cy="86396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188445" y="1320349"/>
            <a:ext cx="3429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1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nl-NL" sz="1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nl-NL" sz="1350" b="1" dirty="0">
                <a:solidFill>
                  <a:srgbClr val="000000"/>
                </a:solidFill>
                <a:latin typeface="Arial" panose="020B0604020202020204" pitchFamily="34" charset="0"/>
              </a:rPr>
              <a:t>RAAK MKB</a:t>
            </a:r>
            <a:endParaRPr lang="en-US" sz="1350" dirty="0"/>
          </a:p>
        </p:txBody>
      </p:sp>
      <p:sp>
        <p:nvSpPr>
          <p:cNvPr id="30" name="Rectangle 29"/>
          <p:cNvSpPr/>
          <p:nvPr/>
        </p:nvSpPr>
        <p:spPr>
          <a:xfrm>
            <a:off x="2460108" y="991924"/>
            <a:ext cx="4815742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3300" b="1" i="1" dirty="0">
                <a:solidFill>
                  <a:srgbClr val="000000"/>
                </a:solidFill>
                <a:latin typeface="Arial" panose="020B0604020202020204" pitchFamily="34" charset="0"/>
              </a:rPr>
              <a:t>“De Infiltrerende stad” </a:t>
            </a:r>
            <a:endParaRPr lang="en-US" sz="3300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6489" y="1585845"/>
            <a:ext cx="2693579" cy="150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650723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oup 3">
            <a:extLst>
              <a:ext uri="{FF2B5EF4-FFF2-40B4-BE49-F238E27FC236}">
                <a16:creationId xmlns:a16="http://schemas.microsoft.com/office/drawing/2014/main" id="{60B3AB5B-2D4B-4DF2-A6E5-3C36347A04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435307"/>
              </p:ext>
            </p:extLst>
          </p:nvPr>
        </p:nvGraphicFramePr>
        <p:xfrm>
          <a:off x="0" y="0"/>
          <a:ext cx="9144000" cy="6355008"/>
        </p:xfrm>
        <a:graphic>
          <a:graphicData uri="http://schemas.openxmlformats.org/drawingml/2006/table">
            <a:tbl>
              <a:tblPr/>
              <a:tblGrid>
                <a:gridCol w="457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7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4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Kennis en bewustzijn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Capaciteiten en vaardigheden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Beschikbare lokale gebiedskennis bij projecten in het stedelijk waterbeheer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Vertrouwen tussen de samenwerkende partijen bij projecten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Kennis van waterbeheer bij alle betrokken partijen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Ervaring met het koppelen van ruimtelijke ordening en stedelijk waterbeheer bij gemeente /waterschap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Betrouwbare wetenschappelijke kennis over het stedelijk watersysteem 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beschikbaarheid van samenwerkingsvormen en netwerken tussen de betrokken partijen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4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Beschikbare kennis over technische innovaties bij projecten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kwaliteit van ontwerpvaardigheden in projectteams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Beschikbare bestuurlijke en juridische kennis bij projecten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kwaliteit van onderhandelingsvaardigheden in projectteams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4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Draagvlak en commitment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Juridische en financiële stimulansen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Enthousiasme en doorzettingsvermogen van individuen in projectteams in het stedelijk waterbeheer 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Financiële ondersteuning en subsidie vanuit de nationale overheid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Draagvlak en </a:t>
                      </a:r>
                      <a:r>
                        <a:rPr kumimoji="0" lang="nl-NL" sz="15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commitment</a:t>
                      </a: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bij bestuurders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Vastleggen van verantwoordelijkheden tussen organisaties die betrokken zijn bij projecten in het stedelijk waterbeheer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478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betrokkenheid van burgers bij projecten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Een flexibele interpretatie van de regelgeving: 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cultuur bij waterbeheer organisaties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commerciële haalbaarheid van technische oplossingen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De beschikbaarheid overkoepelende lange termijn visie op nationaal niveau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nl-NL" sz="15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Bindende normen op het gebied van waterkwantiteit en waterkwaliteit</a:t>
                      </a:r>
                      <a:endParaRPr kumimoji="0" lang="nl-NL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Rechthoek 6">
            <a:extLst>
              <a:ext uri="{FF2B5EF4-FFF2-40B4-BE49-F238E27FC236}">
                <a16:creationId xmlns:a16="http://schemas.microsoft.com/office/drawing/2014/main" id="{C369CDC0-375C-4F0D-8308-8C5F328526D4}"/>
              </a:ext>
            </a:extLst>
          </p:cNvPr>
          <p:cNvSpPr/>
          <p:nvPr/>
        </p:nvSpPr>
        <p:spPr>
          <a:xfrm>
            <a:off x="807720" y="6355008"/>
            <a:ext cx="8726656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Bron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: Dr.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ir.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Rutger de Graaf (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Hogeschool</a:t>
            </a:r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 Rotterdam)</a:t>
            </a:r>
          </a:p>
        </p:txBody>
      </p:sp>
    </p:spTree>
    <p:extLst>
      <p:ext uri="{BB962C8B-B14F-4D97-AF65-F5344CB8AC3E}">
        <p14:creationId xmlns:p14="http://schemas.microsoft.com/office/powerpoint/2010/main" val="3390877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 err="1"/>
              <a:t>Receptivity</a:t>
            </a:r>
            <a:r>
              <a:rPr lang="nl-NL" sz="2800" dirty="0"/>
              <a:t>: landelijk onderzoek (2009)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7EEE5D0-D287-4FFB-9190-74A6279FE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" y="6027003"/>
            <a:ext cx="88423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nl-NL" sz="1600" i="1" dirty="0">
                <a:latin typeface="+mn-lt"/>
              </a:rPr>
              <a:t>Graaf, R.E. de, R.J. </a:t>
            </a:r>
            <a:r>
              <a:rPr lang="en-US" altLang="nl-NL" sz="1600" i="1" dirty="0" err="1">
                <a:latin typeface="+mn-lt"/>
              </a:rPr>
              <a:t>Dahm</a:t>
            </a:r>
            <a:r>
              <a:rPr lang="en-US" altLang="nl-NL" sz="1600" i="1" dirty="0">
                <a:latin typeface="+mn-lt"/>
              </a:rPr>
              <a:t>, J. Icke, R. Goetgeluk, S. Jansen and F.H.M. van de Ven (2009) Receptivity to transformative change in the Dutch urban water management sector. Water Science and Technology Vol 60, No 2, pp 311–320.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5230178A-BD51-4E05-B0CD-4F19CE3696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8" y="863247"/>
            <a:ext cx="7493335" cy="5131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2453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Opdracht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644525" y="1003357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nl-NL" altLang="nl-NL" dirty="0">
                <a:ea typeface="ＭＳ Ｐゴシック" panose="020B0600070205080204" pitchFamily="34" charset="-128"/>
              </a:rPr>
              <a:t>Welke van de 20 factoren hebben volgens jou het meeste en het minste prioriteit?</a:t>
            </a:r>
          </a:p>
          <a:p>
            <a:pPr>
              <a:lnSpc>
                <a:spcPct val="120000"/>
              </a:lnSpc>
            </a:pPr>
            <a:r>
              <a:rPr lang="nl-NL" altLang="nl-NL" dirty="0">
                <a:ea typeface="ＭＳ Ｐゴシック" panose="020B0600070205080204" pitchFamily="34" charset="-128"/>
              </a:rPr>
              <a:t>2 groene stickers (het belangrijkst)</a:t>
            </a:r>
          </a:p>
          <a:p>
            <a:pPr>
              <a:lnSpc>
                <a:spcPct val="120000"/>
              </a:lnSpc>
            </a:pPr>
            <a:r>
              <a:rPr lang="nl-NL" altLang="nl-NL" dirty="0">
                <a:ea typeface="ＭＳ Ｐゴシック" panose="020B0600070205080204" pitchFamily="34" charset="-128"/>
              </a:rPr>
              <a:t>2 rode stickers (het minst belangrijk)</a:t>
            </a:r>
          </a:p>
          <a:p>
            <a:pPr>
              <a:lnSpc>
                <a:spcPct val="120000"/>
              </a:lnSpc>
            </a:pPr>
            <a:r>
              <a:rPr lang="nl-NL" altLang="nl-NL" dirty="0">
                <a:ea typeface="ＭＳ Ｐゴシック" panose="020B0600070205080204" pitchFamily="34" charset="-128"/>
              </a:rPr>
              <a:t>Zit jouw factor er niet bij? Schrijf hem op een post </a:t>
            </a:r>
            <a:r>
              <a:rPr lang="nl-NL" altLang="nl-NL" dirty="0" err="1">
                <a:ea typeface="ＭＳ Ｐゴシック" panose="020B0600070205080204" pitchFamily="34" charset="-128"/>
              </a:rPr>
              <a:t>it</a:t>
            </a:r>
            <a:r>
              <a:rPr lang="nl-NL" altLang="nl-NL" dirty="0">
                <a:ea typeface="ＭＳ Ｐゴシック" panose="020B0600070205080204" pitchFamily="34" charset="-128"/>
              </a:rPr>
              <a:t> en plak hem op de </a:t>
            </a:r>
            <a:r>
              <a:rPr lang="nl-NL" altLang="nl-NL" dirty="0" err="1">
                <a:ea typeface="ＭＳ Ｐゴシック" panose="020B0600070205080204" pitchFamily="34" charset="-128"/>
              </a:rPr>
              <a:t>flapover</a:t>
            </a:r>
            <a:r>
              <a:rPr lang="nl-NL" altLang="nl-NL" dirty="0">
                <a:ea typeface="ＭＳ Ｐゴシック" panose="020B0600070205080204" pitchFamily="34" charset="-128"/>
              </a:rPr>
              <a:t>!</a:t>
            </a:r>
          </a:p>
          <a:p>
            <a:pPr marL="457200" indent="-457200"/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3828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Onze uitslag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766445" y="1392964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925044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Landelijke uitslag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766445" y="1392964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AutoNum type="arabicPeriod"/>
              <a:defRPr/>
            </a:pPr>
            <a:r>
              <a:rPr lang="nl-NL" dirty="0"/>
              <a:t>Beschikbare lokale gebiedskennis bij projecten in het stedelijk waterbeheer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 Vertrouwen tussen de samenwerkende partijen bij projecten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 Ervaring met het koppelen van ruimtelijke ordening en stedelijk waterbeheer bij waterschap en gemeente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 Draagvlak en commitment bij bestuurders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 Betrokkenheid van burgers bij projecten</a:t>
            </a:r>
          </a:p>
          <a:p>
            <a:pPr marL="0" indent="0">
              <a:buNone/>
            </a:pPr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89E3A8-D196-494F-AAB0-A065C61BD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" y="6027003"/>
            <a:ext cx="88423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nl-NL" sz="1600" dirty="0">
                <a:latin typeface="+mn-lt"/>
              </a:rPr>
              <a:t>Graaf, R.E. de, R.J. </a:t>
            </a:r>
            <a:r>
              <a:rPr lang="en-US" altLang="nl-NL" sz="1600" dirty="0" err="1">
                <a:latin typeface="+mn-lt"/>
              </a:rPr>
              <a:t>Dahm</a:t>
            </a:r>
            <a:r>
              <a:rPr lang="en-US" altLang="nl-NL" sz="1600" dirty="0">
                <a:latin typeface="+mn-lt"/>
              </a:rPr>
              <a:t>, J. Icke, R. Goetgeluk, S. Jansen and F.H.M. van de Ven (2009) Receptivity to transformative change in the Dutch urban water management sector. Water Science and Technology Vol 60, No 2, pp 311–320.</a:t>
            </a:r>
          </a:p>
        </p:txBody>
      </p:sp>
    </p:spTree>
    <p:extLst>
      <p:ext uri="{BB962C8B-B14F-4D97-AF65-F5344CB8AC3E}">
        <p14:creationId xmlns:p14="http://schemas.microsoft.com/office/powerpoint/2010/main" val="4516416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1201738"/>
            <a:ext cx="9144000" cy="56229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AU" dirty="0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4343400" y="2852738"/>
            <a:ext cx="472440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8000" tIns="18000" rIns="18000" bIns="18000">
            <a:spAutoFit/>
          </a:bodyPr>
          <a:lstStyle/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Socio-political Capital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Bridging Organisations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Trusted &amp; Reliable Science 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Binding Targets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Accountability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Strategic Funding Points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Demonstration Projects &amp; Training</a:t>
            </a:r>
          </a:p>
          <a:p>
            <a:pPr marL="457200" indent="-4572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Market Receptivity</a:t>
            </a:r>
          </a:p>
        </p:txBody>
      </p:sp>
      <p:sp>
        <p:nvSpPr>
          <p:cNvPr id="61444" name="Text Box 4"/>
          <p:cNvSpPr txBox="1">
            <a:spLocks noChangeArrowheads="1"/>
          </p:cNvSpPr>
          <p:nvPr/>
        </p:nvSpPr>
        <p:spPr bwMode="auto">
          <a:xfrm>
            <a:off x="107950" y="2852738"/>
            <a:ext cx="400685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Vision for Waterway Health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Multi-sectoral Network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Environmental Values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Public Good Disposition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Best Practice ideology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Learning by doing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Opportunistic</a:t>
            </a:r>
          </a:p>
          <a:p>
            <a:pPr marL="342900" indent="-342900" algn="l" defTabSz="1279525" eaLnBrk="1" hangingPunct="1">
              <a:buClr>
                <a:schemeClr val="tx1"/>
              </a:buClr>
              <a:buFontTx/>
              <a:buAutoNum type="arabicPeriod"/>
            </a:pPr>
            <a:r>
              <a:rPr lang="en-AU" sz="2000" dirty="0">
                <a:solidFill>
                  <a:schemeClr val="tx1"/>
                </a:solidFill>
                <a:cs typeface="Arial" charset="0"/>
              </a:rPr>
              <a:t> Innovative &amp; Adaptive</a:t>
            </a: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25438" y="1700213"/>
            <a:ext cx="8818562" cy="1152525"/>
            <a:chOff x="205" y="1071"/>
            <a:chExt cx="5555" cy="726"/>
          </a:xfrm>
        </p:grpSpPr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05" y="1071"/>
              <a:ext cx="5555" cy="726"/>
              <a:chOff x="205" y="1071"/>
              <a:chExt cx="5555" cy="726"/>
            </a:xfrm>
          </p:grpSpPr>
          <p:sp>
            <p:nvSpPr>
              <p:cNvPr id="61449" name="Text Box 7"/>
              <p:cNvSpPr txBox="1">
                <a:spLocks noChangeArrowheads="1"/>
              </p:cNvSpPr>
              <p:nvPr/>
            </p:nvSpPr>
            <p:spPr bwMode="auto">
              <a:xfrm>
                <a:off x="205" y="1185"/>
                <a:ext cx="324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 defTabSz="1279525" eaLnBrk="1" hangingPunct="1"/>
                <a:r>
                  <a:rPr lang="en-AU" sz="2800" dirty="0">
                    <a:solidFill>
                      <a:srgbClr val="0000CC"/>
                    </a:solidFill>
                    <a:cs typeface="Arial" charset="0"/>
                  </a:rPr>
                  <a:t>Champions</a:t>
                </a:r>
              </a:p>
            </p:txBody>
          </p:sp>
          <p:sp>
            <p:nvSpPr>
              <p:cNvPr id="61450" name="Text Box 8"/>
              <p:cNvSpPr txBox="1">
                <a:spLocks noChangeArrowheads="1"/>
              </p:cNvSpPr>
              <p:nvPr/>
            </p:nvSpPr>
            <p:spPr bwMode="auto">
              <a:xfrm>
                <a:off x="3017" y="1185"/>
                <a:ext cx="2743" cy="32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l" defTabSz="1279525" eaLnBrk="1" hangingPunct="1"/>
                <a:r>
                  <a:rPr lang="en-AU" sz="2800">
                    <a:solidFill>
                      <a:srgbClr val="0000CC"/>
                    </a:solidFill>
                    <a:cs typeface="Arial" charset="0"/>
                  </a:rPr>
                  <a:t>The Enabling Context</a:t>
                </a:r>
              </a:p>
            </p:txBody>
          </p:sp>
          <p:sp>
            <p:nvSpPr>
              <p:cNvPr id="61451" name="AutoShape 9"/>
              <p:cNvSpPr>
                <a:spLocks noChangeArrowheads="1"/>
              </p:cNvSpPr>
              <p:nvPr/>
            </p:nvSpPr>
            <p:spPr bwMode="auto">
              <a:xfrm>
                <a:off x="1610" y="1071"/>
                <a:ext cx="1406" cy="726"/>
              </a:xfrm>
              <a:prstGeom prst="leftRightArrow">
                <a:avLst>
                  <a:gd name="adj1" fmla="val 50000"/>
                  <a:gd name="adj2" fmla="val 38733"/>
                </a:avLst>
              </a:prstGeom>
              <a:solidFill>
                <a:schemeClr val="accent1"/>
              </a:solidFill>
              <a:ln w="9525">
                <a:solidFill>
                  <a:srgbClr val="00808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AU"/>
              </a:p>
            </p:txBody>
          </p:sp>
        </p:grpSp>
        <p:sp>
          <p:nvSpPr>
            <p:cNvPr id="61448" name="Text Box 10"/>
            <p:cNvSpPr txBox="1">
              <a:spLocks noChangeArrowheads="1"/>
            </p:cNvSpPr>
            <p:nvPr/>
          </p:nvSpPr>
          <p:spPr bwMode="auto">
            <a:xfrm>
              <a:off x="1728" y="1298"/>
              <a:ext cx="13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 eaLnBrk="1" hangingPunct="1"/>
              <a:r>
                <a:rPr lang="en-US" sz="2400" i="1">
                  <a:solidFill>
                    <a:schemeClr val="accent2"/>
                  </a:solidFill>
                  <a:latin typeface="Times New Roman" pitchFamily="18" charset="0"/>
                </a:rPr>
                <a:t>INTERPLAY</a:t>
              </a:r>
            </a:p>
          </p:txBody>
        </p:sp>
      </p:grpSp>
      <p:sp>
        <p:nvSpPr>
          <p:cNvPr id="61446" name="Rectangle 11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  <a:noFill/>
        </p:spPr>
        <p:txBody>
          <a:bodyPr/>
          <a:lstStyle/>
          <a:p>
            <a:r>
              <a:rPr lang="en-US" b="1" dirty="0">
                <a:solidFill>
                  <a:schemeClr val="hlink"/>
                </a:solidFill>
              </a:rPr>
              <a:t>Key Transition Factors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85800" y="6174344"/>
            <a:ext cx="7387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i="1" dirty="0" err="1"/>
              <a:t>Source</a:t>
            </a:r>
            <a:r>
              <a:rPr lang="nl-NL" i="1" dirty="0"/>
              <a:t>: prof. Rebekah Brown, Monash University, Melbourne, Australia</a:t>
            </a:r>
          </a:p>
        </p:txBody>
      </p:sp>
    </p:spTree>
    <p:extLst>
      <p:ext uri="{BB962C8B-B14F-4D97-AF65-F5344CB8AC3E}">
        <p14:creationId xmlns:p14="http://schemas.microsoft.com/office/powerpoint/2010/main" val="92352256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/>
      <p:bldP spid="6144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u="sng" dirty="0"/>
              <a:t>Technologie niveau:</a:t>
            </a:r>
            <a:r>
              <a:rPr lang="nl-NL" sz="2800" dirty="0"/>
              <a:t> bepalende factoren</a:t>
            </a:r>
            <a:endParaRPr lang="nl-NL" sz="2800" u="sng" dirty="0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579119" y="1003356"/>
            <a:ext cx="8842383" cy="6037524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  <a:defRPr/>
            </a:pPr>
            <a:r>
              <a:rPr lang="nl-NL" sz="3300" dirty="0"/>
              <a:t>Wat zijn redenen om wel of niet te kiezen voor een specifieke innovatieve technologie?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investeringskosten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kosten voor beheer en onderhoud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effecten op de volksgezondheid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effecten op het milieu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effecten op de ruimtelijke inrichting en ruimtelijke ordening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PR en promotie effecten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betrouwbaarheid van de technologie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benodigde implementatie tijd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acceptatie ervan bij de burger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beschikbaarheid van subsidies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aanwezige ervaring met deze oplossing bij waterbeheerders</a:t>
            </a:r>
          </a:p>
          <a:p>
            <a:pPr marL="457200" indent="-457200">
              <a:lnSpc>
                <a:spcPct val="120000"/>
              </a:lnSpc>
              <a:buFontTx/>
              <a:buAutoNum type="arabicPeriod"/>
              <a:defRPr/>
            </a:pPr>
            <a:r>
              <a:rPr lang="nl-NL" sz="3300" dirty="0"/>
              <a:t>verwachte ontoereikendheid van de conventionele oplossing</a:t>
            </a:r>
          </a:p>
          <a:p>
            <a:pPr marL="457200" indent="-457200">
              <a:buFontTx/>
              <a:buAutoNum type="arabicPeriod"/>
              <a:defRPr/>
            </a:pPr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112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Opdracht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644525" y="1003357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nl-NL" altLang="nl-NL" dirty="0">
                <a:ea typeface="ＭＳ Ｐゴシック" panose="020B0600070205080204" pitchFamily="34" charset="-128"/>
              </a:rPr>
              <a:t>Welke van de 12 factoren vind jij het belangrijkst en het minst belangrijk?</a:t>
            </a:r>
          </a:p>
          <a:p>
            <a:pPr>
              <a:lnSpc>
                <a:spcPct val="120000"/>
              </a:lnSpc>
            </a:pPr>
            <a:r>
              <a:rPr lang="nl-NL" altLang="nl-NL" dirty="0">
                <a:ea typeface="ＭＳ Ｐゴシック" panose="020B0600070205080204" pitchFamily="34" charset="-128"/>
              </a:rPr>
              <a:t>2 groene stickers (het belangrijkst)</a:t>
            </a:r>
          </a:p>
          <a:p>
            <a:pPr>
              <a:lnSpc>
                <a:spcPct val="120000"/>
              </a:lnSpc>
            </a:pPr>
            <a:r>
              <a:rPr lang="nl-NL" altLang="nl-NL" dirty="0">
                <a:ea typeface="ＭＳ Ｐゴシック" panose="020B0600070205080204" pitchFamily="34" charset="-128"/>
              </a:rPr>
              <a:t>2 rode stickers (het minst belangrijk)</a:t>
            </a:r>
          </a:p>
          <a:p>
            <a:pPr marL="0" indent="0">
              <a:buNone/>
            </a:pPr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602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Onze uitslag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766445" y="1392964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1773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Landelijke uitslag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766445" y="1392964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AutoNum type="arabicPeriod"/>
              <a:defRPr/>
            </a:pPr>
            <a:r>
              <a:rPr lang="nl-NL" dirty="0"/>
              <a:t>Verwachte betrouwbaarheid van de technologie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Verwachte effecten op de ruimtelijke inrichting en ruimtelijke ordening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Verwachte effecten op het milieu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Verwachte investeringskosten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Verwachte ontoereikendheid van de conventionele oplossing</a:t>
            </a:r>
          </a:p>
          <a:p>
            <a:pPr marL="0" indent="0">
              <a:buNone/>
            </a:pPr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89E3A8-D196-494F-AAB0-A065C61BD5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" y="6027003"/>
            <a:ext cx="884238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nl-NL" sz="1600" i="1" dirty="0">
                <a:latin typeface="+mn-lt"/>
              </a:rPr>
              <a:t>Graaf, R.E. de, R.J. </a:t>
            </a:r>
            <a:r>
              <a:rPr lang="en-US" altLang="nl-NL" sz="1600" i="1" dirty="0" err="1">
                <a:latin typeface="+mn-lt"/>
              </a:rPr>
              <a:t>Dahm</a:t>
            </a:r>
            <a:r>
              <a:rPr lang="en-US" altLang="nl-NL" sz="1600" i="1" dirty="0">
                <a:latin typeface="+mn-lt"/>
              </a:rPr>
              <a:t>, J. Icke, R.W. Goetgeluk, S.J.T. Jansen and F.H.M. van de Ven (2011) Perspectives on innovation: a survey of the Dutch urban water sector. Urban Water Journal, Volume 8 Issue 1, 1.</a:t>
            </a:r>
          </a:p>
        </p:txBody>
      </p:sp>
    </p:spTree>
    <p:extLst>
      <p:ext uri="{BB962C8B-B14F-4D97-AF65-F5344CB8AC3E}">
        <p14:creationId xmlns:p14="http://schemas.microsoft.com/office/powerpoint/2010/main" val="40406428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Projectmanagement (1)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2047825" y="2017342"/>
            <a:ext cx="5684717" cy="3352088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defTabSz="685800" fontAlgn="base">
              <a:spcBef>
                <a:spcPts val="750"/>
              </a:spcBef>
              <a:spcAft>
                <a:spcPct val="0"/>
              </a:spcAft>
              <a:defRPr/>
            </a:pPr>
            <a:r>
              <a:rPr lang="en-US" sz="18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Looptijd</a:t>
            </a: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1/9/2018 – 31/8/2020</a:t>
            </a:r>
            <a:endParaRPr lang="en-US" sz="1800" baseline="-25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defTabSz="685800" fontAlgn="base">
              <a:spcBef>
                <a:spcPts val="750"/>
              </a:spcBef>
              <a:spcAft>
                <a:spcPct val="0"/>
              </a:spcAft>
              <a:defRPr/>
            </a:pPr>
            <a:r>
              <a:rPr lang="en-US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Consortium: </a:t>
            </a:r>
          </a:p>
        </p:txBody>
      </p:sp>
      <p:graphicFrame>
        <p:nvGraphicFramePr>
          <p:cNvPr id="6" name="Tabel 5">
            <a:extLst>
              <a:ext uri="{FF2B5EF4-FFF2-40B4-BE49-F238E27FC236}">
                <a16:creationId xmlns:a16="http://schemas.microsoft.com/office/drawing/2014/main" id="{BDC9F2FC-434C-4C4E-90D1-D40B16D78359}"/>
              </a:ext>
            </a:extLst>
          </p:cNvPr>
          <p:cNvGraphicFramePr>
            <a:graphicFrameLocks noGrp="1"/>
          </p:cNvGraphicFramePr>
          <p:nvPr/>
        </p:nvGraphicFramePr>
        <p:xfrm>
          <a:off x="953599" y="2672916"/>
          <a:ext cx="5400600" cy="32943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84408">
                  <a:extLst>
                    <a:ext uri="{9D8B030D-6E8A-4147-A177-3AD203B41FA5}">
                      <a16:colId xmlns:a16="http://schemas.microsoft.com/office/drawing/2014/main" val="1807315768"/>
                    </a:ext>
                  </a:extLst>
                </a:gridCol>
                <a:gridCol w="3616192">
                  <a:extLst>
                    <a:ext uri="{9D8B030D-6E8A-4147-A177-3AD203B41FA5}">
                      <a16:colId xmlns:a16="http://schemas.microsoft.com/office/drawing/2014/main" val="3037092716"/>
                    </a:ext>
                  </a:extLst>
                </a:gridCol>
              </a:tblGrid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Kennisinstellingen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1. Hogeschool Rotterdam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740509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Kennisinstellingen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2. Hanzehogeschool Groningen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863629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Kennisinstellingen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 dirty="0">
                          <a:effectLst/>
                        </a:rPr>
                        <a:t>3. Hogeschool van Amsterdam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47845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1. Aquaflow BV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914814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2. Bufferblock BV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7309093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3. Building changes support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316037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4. Drainvast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327697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5. Germieco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630925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u="none" strike="noStrike">
                          <a:effectLst/>
                        </a:rPr>
                        <a:t>6. Water Innovation Consulting (Hemels water)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1632329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7. Markus BV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234202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8. EWB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9671981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9. Van Gelder Aannemingsbedrijf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604276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Bedrijven MKB's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 dirty="0">
                          <a:effectLst/>
                        </a:rPr>
                        <a:t>1. VP Delta: Branche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8002307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Overheid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1. Hoogheemraadschap van Delfland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839945717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Overheid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 dirty="0">
                          <a:effectLst/>
                        </a:rPr>
                        <a:t>2. Gemeente Groningen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88281458"/>
                  </a:ext>
                </a:extLst>
              </a:tr>
              <a:tr h="193218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>
                          <a:effectLst/>
                        </a:rPr>
                        <a:t>Overheid</a:t>
                      </a:r>
                      <a:endParaRPr lang="nl-NL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de-DE" sz="1200" u="none" strike="noStrike">
                          <a:effectLst/>
                        </a:rPr>
                        <a:t>3. Bergen NH (BUCH gemeente)</a:t>
                      </a:r>
                      <a:endParaRPr lang="de-DE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719725992"/>
                  </a:ext>
                </a:extLst>
              </a:tr>
              <a:tr h="202880"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 dirty="0">
                          <a:effectLst/>
                        </a:rPr>
                        <a:t>Overheid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nl-NL" sz="1200" u="none" strike="noStrike" dirty="0">
                          <a:effectLst/>
                        </a:rPr>
                        <a:t>4. Gemeente Rotterdam</a:t>
                      </a:r>
                      <a:endParaRPr lang="nl-NL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64481657"/>
                  </a:ext>
                </a:extLst>
              </a:tr>
            </a:tbl>
          </a:graphicData>
        </a:graphic>
      </p:graphicFrame>
      <p:pic>
        <p:nvPicPr>
          <p:cNvPr id="7" name="Afbeelding 2">
            <a:extLst>
              <a:ext uri="{FF2B5EF4-FFF2-40B4-BE49-F238E27FC236}">
                <a16:creationId xmlns:a16="http://schemas.microsoft.com/office/drawing/2014/main" id="{3CC42DF6-3B28-45B4-AEDE-9F0542A3876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057" r="7695"/>
          <a:stretch/>
        </p:blipFill>
        <p:spPr bwMode="auto">
          <a:xfrm>
            <a:off x="6354199" y="3142816"/>
            <a:ext cx="2739461" cy="2223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9216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Groepsdiscussie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EE5ABDC2-CD6A-4110-B692-0BC8A4966592}"/>
              </a:ext>
            </a:extLst>
          </p:cNvPr>
          <p:cNvSpPr txBox="1">
            <a:spLocks/>
          </p:cNvSpPr>
          <p:nvPr/>
        </p:nvSpPr>
        <p:spPr>
          <a:xfrm>
            <a:off x="766445" y="1392964"/>
            <a:ext cx="8499475" cy="50236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Tx/>
              <a:buAutoNum type="arabicPeriod"/>
              <a:defRPr/>
            </a:pPr>
            <a:r>
              <a:rPr lang="nl-NL" dirty="0"/>
              <a:t>Wat zou als prioriteit aangepakt moeten worden om de technologie opname te versnellen?</a:t>
            </a:r>
          </a:p>
          <a:p>
            <a:pPr lvl="1">
              <a:defRPr/>
            </a:pPr>
            <a:r>
              <a:rPr lang="nl-NL" dirty="0"/>
              <a:t>Vanuit de overheid</a:t>
            </a:r>
          </a:p>
          <a:p>
            <a:pPr lvl="1">
              <a:defRPr/>
            </a:pPr>
            <a:r>
              <a:rPr lang="nl-NL" dirty="0"/>
              <a:t>Vanuit de markt</a:t>
            </a:r>
          </a:p>
          <a:p>
            <a:pPr lvl="1">
              <a:defRPr/>
            </a:pPr>
            <a:r>
              <a:rPr lang="nl-NL" dirty="0"/>
              <a:t>Vanuit onderwijs en onderzoek</a:t>
            </a:r>
          </a:p>
          <a:p>
            <a:pPr lvl="1">
              <a:defRPr/>
            </a:pPr>
            <a:r>
              <a:rPr lang="nl-NL" dirty="0"/>
              <a:t>Vanuit de burger</a:t>
            </a:r>
          </a:p>
          <a:p>
            <a:pPr marL="457200" indent="-457200">
              <a:buFontTx/>
              <a:buAutoNum type="arabicPeriod"/>
              <a:defRPr/>
            </a:pPr>
            <a:r>
              <a:rPr lang="nl-NL" dirty="0"/>
              <a:t>Zijn er zaken die jij morgen anders gaat doen?</a:t>
            </a:r>
          </a:p>
          <a:p>
            <a:pPr marL="0" indent="0">
              <a:buNone/>
            </a:pPr>
            <a:endParaRPr lang="nl-NL" altLang="nl-NL" sz="4400" dirty="0">
              <a:ea typeface="ＭＳ Ｐゴシック" panose="020B0600070205080204" pitchFamily="34" charset="-128"/>
            </a:endParaRPr>
          </a:p>
          <a:p>
            <a:pPr marL="0" lvl="0" indent="0">
              <a:lnSpc>
                <a:spcPct val="150000"/>
              </a:lnSpc>
              <a:buNone/>
              <a:defRPr/>
            </a:pP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8418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33842D-00C5-4CF2-87EB-30D0C6440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737A172-EA71-4EE1-96B5-F20924C93EB8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lang="nl-NL" dirty="0"/>
          </a:p>
          <a:p>
            <a:r>
              <a:rPr lang="nl-NL" i="1" dirty="0"/>
              <a:t>Functioneren: </a:t>
            </a:r>
            <a:endParaRPr lang="nl-NL" dirty="0"/>
          </a:p>
          <a:p>
            <a:r>
              <a:rPr lang="nl-NL" dirty="0"/>
              <a:t>A. Hoe functioneren infiltrerende verhardingen op de korte en lange duur en hoe is dat afhankelijk van omgevingsfactoren? </a:t>
            </a:r>
          </a:p>
          <a:p>
            <a:r>
              <a:rPr lang="nl-NL" dirty="0"/>
              <a:t>B. Welk beheer en onderhoud is nodig om het functioneren op lange duur te garanderen? </a:t>
            </a:r>
          </a:p>
          <a:p>
            <a:endParaRPr lang="nl-NL" dirty="0"/>
          </a:p>
          <a:p>
            <a:r>
              <a:rPr lang="nl-NL" i="1" dirty="0"/>
              <a:t>Innovaties: </a:t>
            </a:r>
            <a:endParaRPr lang="nl-NL" dirty="0"/>
          </a:p>
          <a:p>
            <a:r>
              <a:rPr lang="nl-NL" dirty="0"/>
              <a:t>C. Welke innovaties kunnen bijdragen aan het beter functioneren op lange termijn? </a:t>
            </a:r>
          </a:p>
          <a:p>
            <a:endParaRPr lang="nl-NL" dirty="0"/>
          </a:p>
          <a:p>
            <a:r>
              <a:rPr lang="nl-NL" i="1" dirty="0"/>
              <a:t>Marktstrategie </a:t>
            </a:r>
            <a:endParaRPr lang="nl-NL" dirty="0"/>
          </a:p>
          <a:p>
            <a:r>
              <a:rPr lang="nl-NL" dirty="0"/>
              <a:t>D. Wat zijn de voordelen en baten van infiltrerende verhardingen? </a:t>
            </a:r>
          </a:p>
          <a:p>
            <a:r>
              <a:rPr lang="nl-NL" dirty="0"/>
              <a:t>E. Wat is de perceptie van de eindgebruiker (de gemeente) over de effectiviteit, kosten en baten van infiltrerende verhardingen? </a:t>
            </a:r>
          </a:p>
          <a:p>
            <a:r>
              <a:rPr lang="nl-NL" dirty="0"/>
              <a:t>F. Met welke hulpmiddelen en argumenten kunnen de eindgebruiker (de gemeente) worden overtuigd infiltrerende verhardingen te blijven aanleggen?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1247C88-250D-457C-9E5A-31B17B35F210}"/>
              </a:ext>
            </a:extLst>
          </p:cNvPr>
          <p:cNvSpPr/>
          <p:nvPr/>
        </p:nvSpPr>
        <p:spPr>
          <a:xfrm>
            <a:off x="3133865" y="1484785"/>
            <a:ext cx="257153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3300" baseline="-25000" dirty="0" err="1">
                <a:solidFill>
                  <a:prstClr val="black"/>
                </a:solidFill>
                <a:latin typeface="Arial" charset="0"/>
                <a:ea typeface="ＭＳ Ｐゴシック" charset="0"/>
              </a:rPr>
              <a:t>Onderzoeksvragen</a:t>
            </a:r>
            <a:endParaRPr lang="nl-NL" sz="3300" baseline="-25000" dirty="0">
              <a:solidFill>
                <a:prstClr val="black"/>
              </a:solidFill>
              <a:latin typeface="Arial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83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261E1-E35F-444C-A330-84AD6F692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	</a:t>
            </a:r>
            <a:endParaRPr lang="nl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792923-5398-4097-AE37-B35B6D4D1F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err="1"/>
              <a:t>Overleg</a:t>
            </a:r>
            <a:r>
              <a:rPr lang="en-US" dirty="0"/>
              <a:t> over </a:t>
            </a:r>
            <a:r>
              <a:rPr lang="en-US" dirty="0" err="1"/>
              <a:t>functioneren</a:t>
            </a:r>
            <a:r>
              <a:rPr lang="en-US" dirty="0"/>
              <a:t>:</a:t>
            </a:r>
          </a:p>
          <a:p>
            <a:endParaRPr lang="nl-NL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A8E1C-81EC-417B-91FB-CF1AB2960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480" y="1916832"/>
            <a:ext cx="7826457" cy="408391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28F8026-24EA-4B5D-9BE5-87189BB8FEA5}"/>
              </a:ext>
            </a:extLst>
          </p:cNvPr>
          <p:cNvSpPr/>
          <p:nvPr/>
        </p:nvSpPr>
        <p:spPr>
          <a:xfrm>
            <a:off x="791580" y="2132856"/>
            <a:ext cx="3186354" cy="972108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lang="nl-NL" baseline="-250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4CA14D2-9373-479D-B06E-BD709615B92A}"/>
              </a:ext>
            </a:extLst>
          </p:cNvPr>
          <p:cNvSpPr/>
          <p:nvPr/>
        </p:nvSpPr>
        <p:spPr>
          <a:xfrm>
            <a:off x="2620469" y="1240996"/>
            <a:ext cx="25987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nl-NL" sz="3600" baseline="-25000" dirty="0">
                <a:solidFill>
                  <a:prstClr val="black"/>
                </a:solidFill>
                <a:latin typeface="Arial" charset="0"/>
                <a:ea typeface="ＭＳ Ｐゴシック" charset="0"/>
              </a:rPr>
              <a:t>Onderzoeksopzet</a:t>
            </a:r>
          </a:p>
        </p:txBody>
      </p:sp>
    </p:spTree>
    <p:extLst>
      <p:ext uri="{BB962C8B-B14F-4D97-AF65-F5344CB8AC3E}">
        <p14:creationId xmlns:p14="http://schemas.microsoft.com/office/powerpoint/2010/main" val="97185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15345"/>
            <a:ext cx="9144000" cy="444406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6516" y="2028268"/>
            <a:ext cx="6291263" cy="857250"/>
          </a:xfrm>
        </p:spPr>
        <p:txBody>
          <a:bodyPr/>
          <a:lstStyle/>
          <a:p>
            <a:r>
              <a:rPr lang="nl-NL" sz="2100" dirty="0">
                <a:solidFill>
                  <a:schemeClr val="accent2"/>
                </a:solidFill>
              </a:rPr>
              <a:t>Wat te verwachten op lange termijn? Welke getallen hanteren we bij ontwerp? Onderhoud?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737575" y="1094185"/>
            <a:ext cx="6802599" cy="798909"/>
          </a:xfrm>
          <a:prstGeom prst="rect">
            <a:avLst/>
          </a:prstGeom>
        </p:spPr>
        <p:txBody>
          <a:bodyPr lIns="0" tIns="0" rIns="0" bIns="0" anchor="t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 kern="1200">
                <a:solidFill>
                  <a:schemeClr val="tx1"/>
                </a:solidFill>
                <a:latin typeface="Arial"/>
                <a:ea typeface="ＭＳ Ｐゴシック" charset="0"/>
                <a:cs typeface="Arial"/>
              </a:defRPr>
            </a:lvl1pPr>
            <a:lvl2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algn="l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algn="l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algn="l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algn="l" defTabSz="457200" rtl="0" fontAlgn="base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nl-NL" altLang="nl-NL" sz="3000" b="1" dirty="0">
                <a:solidFill>
                  <a:schemeClr val="bg2"/>
                </a:solidFill>
              </a:rPr>
              <a:t>Lange termijn functioneren</a:t>
            </a:r>
          </a:p>
        </p:txBody>
      </p:sp>
      <p:sp>
        <p:nvSpPr>
          <p:cNvPr id="7" name="Rectangle 6"/>
          <p:cNvSpPr/>
          <p:nvPr/>
        </p:nvSpPr>
        <p:spPr>
          <a:xfrm>
            <a:off x="72516" y="5552109"/>
            <a:ext cx="9144000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nl-NL" sz="13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F. Boogaard , F. Harten , T. Lucke . </a:t>
            </a:r>
            <a:r>
              <a:rPr lang="en-US" sz="1350" b="1" u="sng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hlinkClick r:id="rId3"/>
              </a:rPr>
              <a:t>Long term infiltration capacity of permeable pavement determined with new full scale test method</a:t>
            </a:r>
            <a:r>
              <a:rPr lang="en-US" sz="13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14</a:t>
            </a:r>
            <a:r>
              <a:rPr lang="en-US" sz="1350" b="1" baseline="30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th</a:t>
            </a:r>
            <a:r>
              <a:rPr lang="en-US" sz="135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IWA/IAHR international conference on urban drainage (ICUD), 10-15 September 2017, Prague.</a:t>
            </a:r>
            <a:endParaRPr lang="en-US" sz="15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1777015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9533" y="377287"/>
            <a:ext cx="7944467" cy="1015677"/>
          </a:xfrm>
        </p:spPr>
        <p:txBody>
          <a:bodyPr/>
          <a:lstStyle/>
          <a:p>
            <a:r>
              <a:rPr lang="nl-NL" sz="2800" dirty="0"/>
              <a:t>Opzet workshop</a:t>
            </a:r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1199533" y="1194274"/>
            <a:ext cx="7944466" cy="5126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nl-NL" sz="2200" dirty="0"/>
              <a:t>Transitie theorie</a:t>
            </a:r>
          </a:p>
          <a:p>
            <a:pPr>
              <a:lnSpc>
                <a:spcPct val="150000"/>
              </a:lnSpc>
              <a:defRPr/>
            </a:pPr>
            <a:r>
              <a:rPr lang="nl-NL" sz="2200" dirty="0"/>
              <a:t>Analyse op </a:t>
            </a:r>
            <a:r>
              <a:rPr lang="nl-NL" sz="2200" u="sng" dirty="0"/>
              <a:t>systeem niveau</a:t>
            </a:r>
          </a:p>
          <a:p>
            <a:pPr>
              <a:lnSpc>
                <a:spcPct val="150000"/>
              </a:lnSpc>
              <a:defRPr/>
            </a:pPr>
            <a:r>
              <a:rPr lang="nl-NL" sz="2200" dirty="0"/>
              <a:t>Interactief deel 1: belangrijke factoren</a:t>
            </a:r>
          </a:p>
          <a:p>
            <a:pPr>
              <a:lnSpc>
                <a:spcPct val="150000"/>
              </a:lnSpc>
              <a:defRPr/>
            </a:pPr>
            <a:r>
              <a:rPr lang="nl-NL" sz="2200" dirty="0"/>
              <a:t>Analyse op </a:t>
            </a:r>
            <a:r>
              <a:rPr lang="nl-NL" sz="2200" u="sng" dirty="0"/>
              <a:t>technologie niveau</a:t>
            </a:r>
          </a:p>
          <a:p>
            <a:pPr>
              <a:lnSpc>
                <a:spcPct val="150000"/>
              </a:lnSpc>
              <a:defRPr/>
            </a:pPr>
            <a:r>
              <a:rPr lang="nl-NL" sz="2200" dirty="0"/>
              <a:t>Interactief deel 2: belangrijke factoren</a:t>
            </a:r>
          </a:p>
          <a:p>
            <a:pPr>
              <a:lnSpc>
                <a:spcPct val="150000"/>
              </a:lnSpc>
              <a:defRPr/>
            </a:pPr>
            <a:r>
              <a:rPr lang="nl-NL" sz="2200" dirty="0"/>
              <a:t>Groepsdiscussie</a:t>
            </a:r>
          </a:p>
        </p:txBody>
      </p:sp>
    </p:spTree>
    <p:extLst>
      <p:ext uri="{BB962C8B-B14F-4D97-AF65-F5344CB8AC3E}">
        <p14:creationId xmlns:p14="http://schemas.microsoft.com/office/powerpoint/2010/main" val="2752787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767018" y="2549517"/>
            <a:ext cx="9658350" cy="3263504"/>
          </a:xfrm>
        </p:spPr>
        <p:txBody>
          <a:bodyPr>
            <a:normAutofit/>
          </a:bodyPr>
          <a:lstStyle/>
          <a:p>
            <a:r>
              <a:rPr lang="en-US" sz="2400" dirty="0"/>
              <a:t>Water </a:t>
            </a:r>
            <a:r>
              <a:rPr lang="en-US" sz="2400" dirty="0" err="1"/>
              <a:t>afvoeren</a:t>
            </a:r>
            <a:r>
              <a:rPr lang="en-US" sz="2400" dirty="0"/>
              <a:t>		</a:t>
            </a:r>
            <a:r>
              <a:rPr lang="en-US" sz="2400" dirty="0">
                <a:sym typeface="Wingdings" panose="05000000000000000000" pitchFamily="2" charset="2"/>
              </a:rPr>
              <a:t> Water </a:t>
            </a:r>
            <a:r>
              <a:rPr lang="en-US" sz="2400" dirty="0" err="1">
                <a:sym typeface="Wingdings" panose="05000000000000000000" pitchFamily="2" charset="2"/>
              </a:rPr>
              <a:t>vasthouden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en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bergen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/>
              <a:t>Harde</a:t>
            </a:r>
            <a:r>
              <a:rPr lang="en-US" sz="2400" dirty="0"/>
              <a:t> infra			</a:t>
            </a:r>
            <a:r>
              <a:rPr lang="en-US" sz="2400" dirty="0">
                <a:sym typeface="Wingdings" panose="05000000000000000000" pitchFamily="2" charset="2"/>
              </a:rPr>
              <a:t> Groen-</a:t>
            </a:r>
            <a:r>
              <a:rPr lang="en-US" sz="2400" dirty="0" err="1">
                <a:sym typeface="Wingdings" panose="05000000000000000000" pitchFamily="2" charset="2"/>
              </a:rPr>
              <a:t>blauwe</a:t>
            </a:r>
            <a:r>
              <a:rPr lang="en-US" sz="2400" dirty="0">
                <a:sym typeface="Wingdings" panose="05000000000000000000" pitchFamily="2" charset="2"/>
              </a:rPr>
              <a:t> infra</a:t>
            </a:r>
          </a:p>
          <a:p>
            <a:r>
              <a:rPr lang="en-US" sz="2400" dirty="0" err="1">
                <a:sym typeface="Wingdings" panose="05000000000000000000" pitchFamily="2" charset="2"/>
              </a:rPr>
              <a:t>Monofunctioneel</a:t>
            </a:r>
            <a:r>
              <a:rPr lang="en-US" sz="2400" dirty="0">
                <a:sym typeface="Wingdings" panose="05000000000000000000" pitchFamily="2" charset="2"/>
              </a:rPr>
              <a:t> 		 </a:t>
            </a:r>
            <a:r>
              <a:rPr lang="en-US" sz="2400" dirty="0" err="1">
                <a:sym typeface="Wingdings" panose="05000000000000000000" pitchFamily="2" charset="2"/>
              </a:rPr>
              <a:t>Multifunctioneel</a:t>
            </a:r>
            <a:endParaRPr lang="en-US" sz="2400" dirty="0">
              <a:sym typeface="Wingdings" panose="05000000000000000000" pitchFamily="2" charset="2"/>
            </a:endParaRPr>
          </a:p>
          <a:p>
            <a:r>
              <a:rPr lang="en-US" sz="2400" dirty="0" err="1">
                <a:sym typeface="Wingdings" panose="05000000000000000000" pitchFamily="2" charset="2"/>
              </a:rPr>
              <a:t>Technische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benadering</a:t>
            </a:r>
            <a:r>
              <a:rPr lang="en-US" sz="2400" dirty="0">
                <a:sym typeface="Wingdings" panose="05000000000000000000" pitchFamily="2" charset="2"/>
              </a:rPr>
              <a:t>	</a:t>
            </a:r>
            <a:r>
              <a:rPr lang="en-US" sz="2400" dirty="0" err="1">
                <a:sym typeface="Wingdings" panose="05000000000000000000" pitchFamily="2" charset="2"/>
              </a:rPr>
              <a:t>Multidisciplinaire</a:t>
            </a:r>
            <a:r>
              <a:rPr lang="en-US" sz="2400" dirty="0">
                <a:sym typeface="Wingdings" panose="05000000000000000000" pitchFamily="2" charset="2"/>
              </a:rPr>
              <a:t> </a:t>
            </a:r>
            <a:r>
              <a:rPr lang="en-US" sz="2400" dirty="0" err="1">
                <a:sym typeface="Wingdings" panose="05000000000000000000" pitchFamily="2" charset="2"/>
              </a:rPr>
              <a:t>benadering</a:t>
            </a:r>
            <a:endParaRPr lang="en-US" sz="2400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126" name="Picture 6" descr="Wavy Blue Arrow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728" b="33412"/>
          <a:stretch/>
        </p:blipFill>
        <p:spPr bwMode="auto">
          <a:xfrm>
            <a:off x="3229907" y="1313375"/>
            <a:ext cx="2789196" cy="85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E31B61ED-482C-4CA9-89EB-0589BFFED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431"/>
            <a:ext cx="2789196" cy="2209558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D06751B-1F3A-4589-AD5F-7A857550E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4805" y="59141"/>
            <a:ext cx="2789195" cy="2375981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025B6264-8E37-4109-87B8-958C70DB66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760" y="4777740"/>
            <a:ext cx="3698240" cy="2080260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49A60894-223A-4C09-A0C5-69B0627211C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7740"/>
            <a:ext cx="2773680" cy="2080260"/>
          </a:xfrm>
          <a:prstGeom prst="rect">
            <a:avLst/>
          </a:prstGeom>
        </p:spPr>
      </p:pic>
      <p:sp>
        <p:nvSpPr>
          <p:cNvPr id="11" name="Tekstvak 10">
            <a:extLst>
              <a:ext uri="{FF2B5EF4-FFF2-40B4-BE49-F238E27FC236}">
                <a16:creationId xmlns:a16="http://schemas.microsoft.com/office/drawing/2014/main" id="{C8051074-8178-460F-82C9-0BC8BC5343B3}"/>
              </a:ext>
            </a:extLst>
          </p:cNvPr>
          <p:cNvSpPr txBox="1"/>
          <p:nvPr/>
        </p:nvSpPr>
        <p:spPr>
          <a:xfrm>
            <a:off x="3229907" y="537650"/>
            <a:ext cx="31525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3200" b="1" dirty="0"/>
              <a:t>Watertransitie?</a:t>
            </a:r>
          </a:p>
        </p:txBody>
      </p:sp>
    </p:spTree>
    <p:extLst>
      <p:ext uri="{BB962C8B-B14F-4D97-AF65-F5344CB8AC3E}">
        <p14:creationId xmlns:p14="http://schemas.microsoft.com/office/powerpoint/2010/main" val="2025846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3">
            <a:extLst>
              <a:ext uri="{FF2B5EF4-FFF2-40B4-BE49-F238E27FC236}">
                <a16:creationId xmlns:a16="http://schemas.microsoft.com/office/drawing/2014/main" id="{2F8F6474-4E14-41E3-BF1A-5BD45746FC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895600"/>
            <a:ext cx="9144000" cy="15240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                                                            Water Sensitive</a:t>
            </a:r>
          </a:p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                                                                     City</a:t>
            </a:r>
            <a:endParaRPr lang="en-US" altLang="nl-NL" sz="1600" dirty="0">
              <a:solidFill>
                <a:schemeClr val="tx1"/>
              </a:solidFill>
            </a:endParaRPr>
          </a:p>
        </p:txBody>
      </p:sp>
      <p:sp>
        <p:nvSpPr>
          <p:cNvPr id="19459" name="Oval 4">
            <a:extLst>
              <a:ext uri="{FF2B5EF4-FFF2-40B4-BE49-F238E27FC236}">
                <a16:creationId xmlns:a16="http://schemas.microsoft.com/office/drawing/2014/main" id="{39054B54-5908-4846-8985-B124D604E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71800"/>
            <a:ext cx="7391400" cy="1371600"/>
          </a:xfrm>
          <a:prstGeom prst="ellipse">
            <a:avLst/>
          </a:prstGeom>
          <a:solidFill>
            <a:srgbClr val="AEF0ED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                                       Water Cycle</a:t>
            </a:r>
          </a:p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                                             City</a:t>
            </a:r>
            <a:endParaRPr lang="en-US" altLang="nl-NL" sz="1600" dirty="0">
              <a:solidFill>
                <a:schemeClr val="tx1"/>
              </a:solidFill>
            </a:endParaRPr>
          </a:p>
        </p:txBody>
      </p:sp>
      <p:sp>
        <p:nvSpPr>
          <p:cNvPr id="19460" name="Oval 5">
            <a:extLst>
              <a:ext uri="{FF2B5EF4-FFF2-40B4-BE49-F238E27FC236}">
                <a16:creationId xmlns:a16="http://schemas.microsoft.com/office/drawing/2014/main" id="{4E91F915-7BC2-4923-ADD8-781F897F0C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24200"/>
            <a:ext cx="5715000" cy="1066800"/>
          </a:xfrm>
          <a:prstGeom prst="ellipse">
            <a:avLst/>
          </a:prstGeom>
          <a:solidFill>
            <a:srgbClr val="A6F4F8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                   Waterway </a:t>
            </a:r>
          </a:p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                       City</a:t>
            </a:r>
            <a:endParaRPr lang="en-US" altLang="nl-NL" sz="1600" dirty="0">
              <a:solidFill>
                <a:schemeClr val="tx1"/>
              </a:solidFill>
            </a:endParaRPr>
          </a:p>
        </p:txBody>
      </p:sp>
      <p:sp>
        <p:nvSpPr>
          <p:cNvPr id="19461" name="Oval 6">
            <a:extLst>
              <a:ext uri="{FF2B5EF4-FFF2-40B4-BE49-F238E27FC236}">
                <a16:creationId xmlns:a16="http://schemas.microsoft.com/office/drawing/2014/main" id="{5F8AC584-046A-4A70-A67D-8D638C658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00400"/>
            <a:ext cx="4419600" cy="914400"/>
          </a:xfrm>
          <a:prstGeom prst="ellipse">
            <a:avLst/>
          </a:prstGeom>
          <a:solidFill>
            <a:srgbClr val="BDFF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Drained </a:t>
            </a:r>
          </a:p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                    City</a:t>
            </a:r>
            <a:endParaRPr lang="en-US" altLang="nl-NL" sz="1600" dirty="0">
              <a:solidFill>
                <a:schemeClr val="tx1"/>
              </a:solidFill>
            </a:endParaRPr>
          </a:p>
        </p:txBody>
      </p:sp>
      <p:sp>
        <p:nvSpPr>
          <p:cNvPr id="19462" name="Oval 7">
            <a:extLst>
              <a:ext uri="{FF2B5EF4-FFF2-40B4-BE49-F238E27FC236}">
                <a16:creationId xmlns:a16="http://schemas.microsoft.com/office/drawing/2014/main" id="{628AF0F7-0211-4A24-B7CE-921E785114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276600"/>
            <a:ext cx="3048000" cy="762000"/>
          </a:xfrm>
          <a:prstGeom prst="ellipse">
            <a:avLst/>
          </a:prstGeom>
          <a:solidFill>
            <a:srgbClr val="CEFEF1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</a:t>
            </a:r>
            <a:r>
              <a:rPr lang="en-AU" altLang="nl-NL" sz="1600" dirty="0" err="1">
                <a:solidFill>
                  <a:schemeClr val="tx1"/>
                </a:solidFill>
              </a:rPr>
              <a:t>Sewered</a:t>
            </a:r>
            <a:r>
              <a:rPr lang="en-AU" altLang="nl-NL" sz="1600" dirty="0">
                <a:solidFill>
                  <a:schemeClr val="tx1"/>
                </a:solidFill>
              </a:rPr>
              <a:t> </a:t>
            </a:r>
          </a:p>
          <a:p>
            <a:pPr>
              <a:spcBef>
                <a:spcPct val="0"/>
              </a:spcBef>
            </a:pPr>
            <a:r>
              <a:rPr lang="en-AU" altLang="nl-NL" sz="1600" dirty="0">
                <a:solidFill>
                  <a:schemeClr val="tx1"/>
                </a:solidFill>
              </a:rPr>
              <a:t>                          City</a:t>
            </a:r>
            <a:endParaRPr lang="en-US" altLang="nl-NL" sz="1600" dirty="0">
              <a:solidFill>
                <a:schemeClr val="tx1"/>
              </a:solidFill>
            </a:endParaRPr>
          </a:p>
        </p:txBody>
      </p:sp>
      <p:sp>
        <p:nvSpPr>
          <p:cNvPr id="19463" name="Text Box 8">
            <a:extLst>
              <a:ext uri="{FF2B5EF4-FFF2-40B4-BE49-F238E27FC236}">
                <a16:creationId xmlns:a16="http://schemas.microsoft.com/office/drawing/2014/main" id="{B2410AB7-61A2-4FD5-805E-C60EDE85C6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 sz="3200" dirty="0">
                <a:solidFill>
                  <a:srgbClr val="0099CC"/>
                </a:solidFill>
              </a:rPr>
              <a:t>Transitioning to the Water Sensitive City?</a:t>
            </a:r>
            <a:endParaRPr lang="en-US" altLang="nl-NL" sz="3200" b="0" dirty="0">
              <a:solidFill>
                <a:srgbClr val="0099CC"/>
              </a:solidFill>
            </a:endParaRPr>
          </a:p>
        </p:txBody>
      </p:sp>
      <p:sp>
        <p:nvSpPr>
          <p:cNvPr id="19464" name="Text Box 11">
            <a:extLst>
              <a:ext uri="{FF2B5EF4-FFF2-40B4-BE49-F238E27FC236}">
                <a16:creationId xmlns:a16="http://schemas.microsoft.com/office/drawing/2014/main" id="{5A6A470E-A19E-4282-B46E-8C9086C6C5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057400"/>
            <a:ext cx="1371600" cy="546100"/>
          </a:xfrm>
          <a:prstGeom prst="rect">
            <a:avLst/>
          </a:prstGeom>
          <a:noFill/>
          <a:ln w="28575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>
                <a:solidFill>
                  <a:srgbClr val="A50021"/>
                </a:solidFill>
              </a:rPr>
              <a:t>Population Growth</a:t>
            </a:r>
          </a:p>
        </p:txBody>
      </p:sp>
      <p:sp>
        <p:nvSpPr>
          <p:cNvPr id="19465" name="Text Box 12">
            <a:extLst>
              <a:ext uri="{FF2B5EF4-FFF2-40B4-BE49-F238E27FC236}">
                <a16:creationId xmlns:a16="http://schemas.microsoft.com/office/drawing/2014/main" id="{3ABBBE75-5683-469A-84B9-010598AF4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4495800"/>
            <a:ext cx="1371600" cy="54610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nl-NL"/>
              <a:t>Supply Hydraulics</a:t>
            </a:r>
          </a:p>
        </p:txBody>
      </p:sp>
      <p:sp>
        <p:nvSpPr>
          <p:cNvPr id="19466" name="Text Box 13">
            <a:extLst>
              <a:ext uri="{FF2B5EF4-FFF2-40B4-BE49-F238E27FC236}">
                <a16:creationId xmlns:a16="http://schemas.microsoft.com/office/drawing/2014/main" id="{C8A04C8B-340D-4A66-A58E-7E7D1D90EB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2057400"/>
            <a:ext cx="1524000" cy="758825"/>
          </a:xfrm>
          <a:prstGeom prst="rect">
            <a:avLst/>
          </a:prstGeom>
          <a:noFill/>
          <a:ln w="28575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>
                <a:solidFill>
                  <a:srgbClr val="A50021"/>
                </a:solidFill>
              </a:rPr>
              <a:t>Population Growth &amp; Development</a:t>
            </a:r>
          </a:p>
        </p:txBody>
      </p:sp>
      <p:sp>
        <p:nvSpPr>
          <p:cNvPr id="19467" name="Text Box 14">
            <a:extLst>
              <a:ext uri="{FF2B5EF4-FFF2-40B4-BE49-F238E27FC236}">
                <a16:creationId xmlns:a16="http://schemas.microsoft.com/office/drawing/2014/main" id="{F9257F32-72C8-4F71-828B-DB722D9F7C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2057400"/>
            <a:ext cx="1371600" cy="758825"/>
          </a:xfrm>
          <a:prstGeom prst="rect">
            <a:avLst/>
          </a:prstGeom>
          <a:noFill/>
          <a:ln w="28575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>
                <a:solidFill>
                  <a:srgbClr val="A50021"/>
                </a:solidFill>
              </a:rPr>
              <a:t>Social Amenity &amp; Enviro Health</a:t>
            </a:r>
          </a:p>
        </p:txBody>
      </p:sp>
      <p:sp>
        <p:nvSpPr>
          <p:cNvPr id="19468" name="Text Box 15">
            <a:extLst>
              <a:ext uri="{FF2B5EF4-FFF2-40B4-BE49-F238E27FC236}">
                <a16:creationId xmlns:a16="http://schemas.microsoft.com/office/drawing/2014/main" id="{4E192302-91C6-42EA-B4AF-2A36007471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2057400"/>
            <a:ext cx="1371600" cy="546100"/>
          </a:xfrm>
          <a:prstGeom prst="rect">
            <a:avLst/>
          </a:prstGeom>
          <a:noFill/>
          <a:ln w="28575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>
                <a:solidFill>
                  <a:srgbClr val="A50021"/>
                </a:solidFill>
              </a:rPr>
              <a:t>‘Limits to Growth’</a:t>
            </a:r>
          </a:p>
        </p:txBody>
      </p:sp>
      <p:sp>
        <p:nvSpPr>
          <p:cNvPr id="19469" name="Text Box 16">
            <a:extLst>
              <a:ext uri="{FF2B5EF4-FFF2-40B4-BE49-F238E27FC236}">
                <a16:creationId xmlns:a16="http://schemas.microsoft.com/office/drawing/2014/main" id="{E6B7FCF4-9315-40FD-9B4F-28B0BB2023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2057400"/>
            <a:ext cx="1371600" cy="333375"/>
          </a:xfrm>
          <a:prstGeom prst="rect">
            <a:avLst/>
          </a:prstGeom>
          <a:noFill/>
          <a:ln w="28575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>
                <a:solidFill>
                  <a:srgbClr val="A50021"/>
                </a:solidFill>
              </a:rPr>
              <a:t>Public Health</a:t>
            </a:r>
          </a:p>
        </p:txBody>
      </p:sp>
      <p:sp>
        <p:nvSpPr>
          <p:cNvPr id="19470" name="Text Box 17">
            <a:extLst>
              <a:ext uri="{FF2B5EF4-FFF2-40B4-BE49-F238E27FC236}">
                <a16:creationId xmlns:a16="http://schemas.microsoft.com/office/drawing/2014/main" id="{661E26F2-20BF-418C-A556-323FF112A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1800" y="4495800"/>
            <a:ext cx="1371600" cy="758825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nl-NL" dirty="0"/>
              <a:t>Drainage / Flood Protection</a:t>
            </a:r>
          </a:p>
        </p:txBody>
      </p:sp>
      <p:sp>
        <p:nvSpPr>
          <p:cNvPr id="19471" name="Text Box 18">
            <a:extLst>
              <a:ext uri="{FF2B5EF4-FFF2-40B4-BE49-F238E27FC236}">
                <a16:creationId xmlns:a16="http://schemas.microsoft.com/office/drawing/2014/main" id="{0E1F9AA6-2F5E-4198-A7B9-95D9431767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597" y="4491037"/>
            <a:ext cx="1371600" cy="1184275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nl-NL" dirty="0"/>
              <a:t>Point Source and Diffuse (stormwater) pollution management</a:t>
            </a:r>
          </a:p>
        </p:txBody>
      </p:sp>
      <p:sp>
        <p:nvSpPr>
          <p:cNvPr id="19472" name="Text Box 20">
            <a:extLst>
              <a:ext uri="{FF2B5EF4-FFF2-40B4-BE49-F238E27FC236}">
                <a16:creationId xmlns:a16="http://schemas.microsoft.com/office/drawing/2014/main" id="{1C14464B-A160-48FC-BA55-D3F4DB42A1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495800"/>
            <a:ext cx="1371600" cy="52322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nl-NL" dirty="0"/>
              <a:t>Sewerage Schemes</a:t>
            </a:r>
          </a:p>
        </p:txBody>
      </p:sp>
      <p:sp>
        <p:nvSpPr>
          <p:cNvPr id="19473" name="Line 25">
            <a:extLst>
              <a:ext uri="{FF2B5EF4-FFF2-40B4-BE49-F238E27FC236}">
                <a16:creationId xmlns:a16="http://schemas.microsoft.com/office/drawing/2014/main" id="{ACA8D90C-6B8D-4A5A-A744-2E55C4C4798C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3962400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74" name="Line 26">
            <a:extLst>
              <a:ext uri="{FF2B5EF4-FFF2-40B4-BE49-F238E27FC236}">
                <a16:creationId xmlns:a16="http://schemas.microsoft.com/office/drawing/2014/main" id="{E91BB63A-C3DE-41F6-905A-5B52D426E1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86000" y="3962400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75" name="Line 27">
            <a:extLst>
              <a:ext uri="{FF2B5EF4-FFF2-40B4-BE49-F238E27FC236}">
                <a16:creationId xmlns:a16="http://schemas.microsoft.com/office/drawing/2014/main" id="{D6837F34-0F2D-4EEC-9D8E-EEFC61B4ED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581400" y="3962400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76" name="Line 28">
            <a:extLst>
              <a:ext uri="{FF2B5EF4-FFF2-40B4-BE49-F238E27FC236}">
                <a16:creationId xmlns:a16="http://schemas.microsoft.com/office/drawing/2014/main" id="{9B6306F5-AC03-440C-9490-1198332F65F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3962400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77" name="Line 29">
            <a:extLst>
              <a:ext uri="{FF2B5EF4-FFF2-40B4-BE49-F238E27FC236}">
                <a16:creationId xmlns:a16="http://schemas.microsoft.com/office/drawing/2014/main" id="{2C2F9D88-2B1F-435A-B672-C5A7A0FA975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3962400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78" name="Line 30">
            <a:extLst>
              <a:ext uri="{FF2B5EF4-FFF2-40B4-BE49-F238E27FC236}">
                <a16:creationId xmlns:a16="http://schemas.microsoft.com/office/drawing/2014/main" id="{23A29A9F-93CC-45FB-BB8A-CBC79D43FD80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" y="2590800"/>
            <a:ext cx="0" cy="7620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79" name="Line 31">
            <a:extLst>
              <a:ext uri="{FF2B5EF4-FFF2-40B4-BE49-F238E27FC236}">
                <a16:creationId xmlns:a16="http://schemas.microsoft.com/office/drawing/2014/main" id="{3F0EC447-4F6B-4883-BA26-A8EF63E681C0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5200" y="2819400"/>
            <a:ext cx="0" cy="5334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80" name="Line 32">
            <a:extLst>
              <a:ext uri="{FF2B5EF4-FFF2-40B4-BE49-F238E27FC236}">
                <a16:creationId xmlns:a16="http://schemas.microsoft.com/office/drawing/2014/main" id="{7FA492D7-08A5-4932-93F8-4D1B81BCE609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2819400"/>
            <a:ext cx="0" cy="5334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81" name="Line 33">
            <a:extLst>
              <a:ext uri="{FF2B5EF4-FFF2-40B4-BE49-F238E27FC236}">
                <a16:creationId xmlns:a16="http://schemas.microsoft.com/office/drawing/2014/main" id="{7D651B02-1DAD-41EC-9AAD-03061342CEBC}"/>
              </a:ext>
            </a:extLst>
          </p:cNvPr>
          <p:cNvSpPr>
            <a:spLocks noChangeShapeType="1"/>
          </p:cNvSpPr>
          <p:nvPr/>
        </p:nvSpPr>
        <p:spPr bwMode="auto">
          <a:xfrm>
            <a:off x="6629400" y="2590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82" name="Line 34">
            <a:extLst>
              <a:ext uri="{FF2B5EF4-FFF2-40B4-BE49-F238E27FC236}">
                <a16:creationId xmlns:a16="http://schemas.microsoft.com/office/drawing/2014/main" id="{B4BE21E8-2B31-4776-8285-EBE3B7B25A4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53200" y="2667000"/>
            <a:ext cx="0" cy="6858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83" name="Line 35">
            <a:extLst>
              <a:ext uri="{FF2B5EF4-FFF2-40B4-BE49-F238E27FC236}">
                <a16:creationId xmlns:a16="http://schemas.microsoft.com/office/drawing/2014/main" id="{8CE5FBEB-E7A9-4C06-8CE0-286C10FBD92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09800" y="2438400"/>
            <a:ext cx="0" cy="9144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84" name="Oval 36">
            <a:extLst>
              <a:ext uri="{FF2B5EF4-FFF2-40B4-BE49-F238E27FC236}">
                <a16:creationId xmlns:a16="http://schemas.microsoft.com/office/drawing/2014/main" id="{812CAA3F-81F9-4E6C-BC22-77DEA664A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352800"/>
            <a:ext cx="1524000" cy="609600"/>
          </a:xfrm>
          <a:prstGeom prst="ellipse">
            <a:avLst/>
          </a:prstGeom>
          <a:solidFill>
            <a:srgbClr val="E7FFE7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AU" altLang="nl-NL" dirty="0">
                <a:solidFill>
                  <a:schemeClr val="tx1"/>
                </a:solidFill>
              </a:rPr>
              <a:t>Water Supply</a:t>
            </a:r>
          </a:p>
          <a:p>
            <a:pPr>
              <a:spcBef>
                <a:spcPct val="0"/>
              </a:spcBef>
            </a:pPr>
            <a:r>
              <a:rPr lang="en-AU" altLang="nl-NL" dirty="0">
                <a:solidFill>
                  <a:schemeClr val="tx1"/>
                </a:solidFill>
              </a:rPr>
              <a:t>      City</a:t>
            </a:r>
            <a:endParaRPr lang="en-US" altLang="nl-NL" dirty="0">
              <a:solidFill>
                <a:schemeClr val="tx1"/>
              </a:solidFill>
            </a:endParaRPr>
          </a:p>
        </p:txBody>
      </p:sp>
      <p:sp>
        <p:nvSpPr>
          <p:cNvPr id="246821" name="Text Box 37">
            <a:extLst>
              <a:ext uri="{FF2B5EF4-FFF2-40B4-BE49-F238E27FC236}">
                <a16:creationId xmlns:a16="http://schemas.microsoft.com/office/drawing/2014/main" id="{5A71E4CD-F3CC-440E-9E5D-40EE03651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2057400"/>
            <a:ext cx="1752600" cy="738664"/>
          </a:xfrm>
          <a:prstGeom prst="rect">
            <a:avLst/>
          </a:prstGeom>
          <a:noFill/>
          <a:ln w="28575">
            <a:solidFill>
              <a:srgbClr val="FF5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 dirty="0">
                <a:solidFill>
                  <a:srgbClr val="A50021"/>
                </a:solidFill>
              </a:rPr>
              <a:t>Intergenerational equity, resilience to climate change</a:t>
            </a:r>
          </a:p>
        </p:txBody>
      </p:sp>
      <p:sp>
        <p:nvSpPr>
          <p:cNvPr id="246822" name="Text Box 38">
            <a:extLst>
              <a:ext uri="{FF2B5EF4-FFF2-40B4-BE49-F238E27FC236}">
                <a16:creationId xmlns:a16="http://schemas.microsoft.com/office/drawing/2014/main" id="{5A3A4285-C47B-4E61-997A-3201A5075D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9998" y="4476749"/>
            <a:ext cx="1524002" cy="1600438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 dirty="0"/>
              <a:t>Adaptive, multifunctional, infrastructure &amp; urban design reinforcing water sensitive </a:t>
            </a:r>
            <a:r>
              <a:rPr lang="en-US" altLang="nl-NL" dirty="0" err="1"/>
              <a:t>behaviours</a:t>
            </a:r>
            <a:endParaRPr lang="en-US" altLang="nl-NL" dirty="0"/>
          </a:p>
        </p:txBody>
      </p:sp>
      <p:sp>
        <p:nvSpPr>
          <p:cNvPr id="246823" name="Line 39">
            <a:extLst>
              <a:ext uri="{FF2B5EF4-FFF2-40B4-BE49-F238E27FC236}">
                <a16:creationId xmlns:a16="http://schemas.microsoft.com/office/drawing/2014/main" id="{7A026602-CBEF-427B-B33C-64B8405C330F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3962400"/>
            <a:ext cx="0" cy="533400"/>
          </a:xfrm>
          <a:prstGeom prst="line">
            <a:avLst/>
          </a:prstGeom>
          <a:noFill/>
          <a:ln w="381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246824" name="Line 40">
            <a:extLst>
              <a:ext uri="{FF2B5EF4-FFF2-40B4-BE49-F238E27FC236}">
                <a16:creationId xmlns:a16="http://schemas.microsoft.com/office/drawing/2014/main" id="{0504F802-C9F9-4305-BEB8-B959AEF85234}"/>
              </a:ext>
            </a:extLst>
          </p:cNvPr>
          <p:cNvSpPr>
            <a:spLocks noChangeShapeType="1"/>
          </p:cNvSpPr>
          <p:nvPr/>
        </p:nvSpPr>
        <p:spPr bwMode="auto">
          <a:xfrm>
            <a:off x="8229600" y="2971800"/>
            <a:ext cx="0" cy="381000"/>
          </a:xfrm>
          <a:prstGeom prst="line">
            <a:avLst/>
          </a:prstGeom>
          <a:noFill/>
          <a:ln w="38100">
            <a:solidFill>
              <a:srgbClr val="FF5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89" name="Text Box 42">
            <a:extLst>
              <a:ext uri="{FF2B5EF4-FFF2-40B4-BE49-F238E27FC236}">
                <a16:creationId xmlns:a16="http://schemas.microsoft.com/office/drawing/2014/main" id="{A4B1934B-F7F2-4113-8847-9E71AD3B04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6172200"/>
            <a:ext cx="42672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endParaRPr lang="nl-NL" altLang="nl-NL" sz="1800"/>
          </a:p>
        </p:txBody>
      </p:sp>
      <p:sp>
        <p:nvSpPr>
          <p:cNvPr id="19490" name="Text Box 20">
            <a:extLst>
              <a:ext uri="{FF2B5EF4-FFF2-40B4-BE49-F238E27FC236}">
                <a16:creationId xmlns:a16="http://schemas.microsoft.com/office/drawing/2014/main" id="{50C8826F-F02A-4889-88EF-49320840D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7394" y="4495800"/>
            <a:ext cx="1676407" cy="1815882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nl-NL" dirty="0"/>
              <a:t>Fit for purpose water use, managing supply, energy and nutrient cycles, providing waterway protection.</a:t>
            </a:r>
          </a:p>
        </p:txBody>
      </p:sp>
      <p:sp>
        <p:nvSpPr>
          <p:cNvPr id="19491" name="Line 23">
            <a:extLst>
              <a:ext uri="{FF2B5EF4-FFF2-40B4-BE49-F238E27FC236}">
                <a16:creationId xmlns:a16="http://schemas.microsoft.com/office/drawing/2014/main" id="{38331986-BC5C-4ED7-B934-B41E89357D1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47800" y="1447800"/>
            <a:ext cx="6781800" cy="0"/>
          </a:xfrm>
          <a:prstGeom prst="line">
            <a:avLst/>
          </a:prstGeom>
          <a:noFill/>
          <a:ln w="63500">
            <a:solidFill>
              <a:srgbClr val="FF5050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92" name="Text Box 24">
            <a:extLst>
              <a:ext uri="{FF2B5EF4-FFF2-40B4-BE49-F238E27FC236}">
                <a16:creationId xmlns:a16="http://schemas.microsoft.com/office/drawing/2014/main" id="{04C6BEAF-C743-4C43-B7D7-B84F8522E7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19200"/>
            <a:ext cx="1600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nl-NL" sz="2400">
                <a:solidFill>
                  <a:srgbClr val="FF5050"/>
                </a:solidFill>
              </a:rPr>
              <a:t>DRIVERS</a:t>
            </a:r>
          </a:p>
        </p:txBody>
      </p:sp>
      <p:sp>
        <p:nvSpPr>
          <p:cNvPr id="19493" name="Line 25">
            <a:extLst>
              <a:ext uri="{FF2B5EF4-FFF2-40B4-BE49-F238E27FC236}">
                <a16:creationId xmlns:a16="http://schemas.microsoft.com/office/drawing/2014/main" id="{E5D1069B-035C-42B3-A5E7-2AF40127F266}"/>
              </a:ext>
            </a:extLst>
          </p:cNvPr>
          <p:cNvSpPr>
            <a:spLocks noChangeShapeType="1"/>
          </p:cNvSpPr>
          <p:nvPr/>
        </p:nvSpPr>
        <p:spPr bwMode="auto">
          <a:xfrm>
            <a:off x="1790700" y="6402278"/>
            <a:ext cx="7162800" cy="46038"/>
          </a:xfrm>
          <a:prstGeom prst="line">
            <a:avLst/>
          </a:prstGeom>
          <a:noFill/>
          <a:ln w="63500">
            <a:solidFill>
              <a:schemeClr val="folHlink"/>
            </a:solidFill>
            <a:round/>
            <a:headEnd/>
            <a:tailEnd type="triangle" w="lg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nl-NL"/>
          </a:p>
        </p:txBody>
      </p:sp>
      <p:sp>
        <p:nvSpPr>
          <p:cNvPr id="19494" name="Text Box 26">
            <a:extLst>
              <a:ext uri="{FF2B5EF4-FFF2-40B4-BE49-F238E27FC236}">
                <a16:creationId xmlns:a16="http://schemas.microsoft.com/office/drawing/2014/main" id="{7C03F47E-C5AE-44C9-A327-1AA2EE382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715000"/>
            <a:ext cx="2057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1pPr>
            <a:lvl2pPr marL="742950" indent="-28575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2pPr>
            <a:lvl3pPr marL="11430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3pPr>
            <a:lvl4pPr marL="16002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4pPr>
            <a:lvl5pPr marL="2057400" indent="-228600"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rgbClr val="003300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nl-NL" sz="2400">
                <a:solidFill>
                  <a:schemeClr val="folHlink"/>
                </a:solidFill>
              </a:rPr>
              <a:t>Management Response</a:t>
            </a:r>
          </a:p>
        </p:txBody>
      </p:sp>
      <p:sp>
        <p:nvSpPr>
          <p:cNvPr id="39" name="Tekstvak 38">
            <a:extLst>
              <a:ext uri="{FF2B5EF4-FFF2-40B4-BE49-F238E27FC236}">
                <a16:creationId xmlns:a16="http://schemas.microsoft.com/office/drawing/2014/main" id="{B4159A1E-7F72-460E-AAB2-527F1C3AF01F}"/>
              </a:ext>
            </a:extLst>
          </p:cNvPr>
          <p:cNvSpPr txBox="1"/>
          <p:nvPr/>
        </p:nvSpPr>
        <p:spPr>
          <a:xfrm>
            <a:off x="1007276" y="6537562"/>
            <a:ext cx="66470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600" i="1" dirty="0" err="1"/>
              <a:t>Source</a:t>
            </a:r>
            <a:r>
              <a:rPr lang="nl-NL" sz="1600" i="1" dirty="0"/>
              <a:t>: prof. Rebekah Brown, Monash University, Melbourne, Australia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4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46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46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246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821" grpId="0" animBg="1"/>
      <p:bldP spid="24682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Aangepast ontwerp">
  <a:themeElements>
    <a:clrScheme name="Hanzehogeschool Groningen 1">
      <a:dk1>
        <a:sysClr val="windowText" lastClr="000000"/>
      </a:dk1>
      <a:lt1>
        <a:sysClr val="window" lastClr="FFFFFF"/>
      </a:lt1>
      <a:dk2>
        <a:srgbClr val="7F7F7F"/>
      </a:dk2>
      <a:lt2>
        <a:srgbClr val="EE7F00"/>
      </a:lt2>
      <a:accent1>
        <a:srgbClr val="333333"/>
      </a:accent1>
      <a:accent2>
        <a:srgbClr val="EE7F00"/>
      </a:accent2>
      <a:accent3>
        <a:srgbClr val="7F7F7F"/>
      </a:accent3>
      <a:accent4>
        <a:srgbClr val="2C0D15"/>
      </a:accent4>
      <a:accent5>
        <a:srgbClr val="7F7F7F"/>
      </a:accent5>
      <a:accent6>
        <a:srgbClr val="EE7F00"/>
      </a:accent6>
      <a:hlink>
        <a:srgbClr val="EE7F00"/>
      </a:hlink>
      <a:folHlink>
        <a:srgbClr val="33333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22AF958A226B747940A56394927C45F" ma:contentTypeVersion="4" ma:contentTypeDescription="Een nieuw document maken." ma:contentTypeScope="" ma:versionID="60d61291e93a2df84017d1631f4c42f3">
  <xsd:schema xmlns:xsd="http://www.w3.org/2001/XMLSchema" xmlns:xs="http://www.w3.org/2001/XMLSchema" xmlns:p="http://schemas.microsoft.com/office/2006/metadata/properties" xmlns:ns2="d89d0ed6-5e22-4705-93fb-bddbd03be25a" xmlns:ns3="dc838aa3-bb9a-4ee5-a7b7-9db1b70bdb39" targetNamespace="http://schemas.microsoft.com/office/2006/metadata/properties" ma:root="true" ma:fieldsID="8393076d72d7df44e36bf04acabba35a" ns2:_="" ns3:_="">
    <xsd:import namespace="d89d0ed6-5e22-4705-93fb-bddbd03be25a"/>
    <xsd:import namespace="dc838aa3-bb9a-4ee5-a7b7-9db1b70bdb3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9d0ed6-5e22-4705-93fb-bddbd03be25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838aa3-bb9a-4ee5-a7b7-9db1b70bdb3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12B0D8C-F4F2-40FE-BAC0-DEFEC6C291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CB47EF2-578D-43FD-854B-8EAFEFB56190}">
  <ds:schemaRefs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openxmlformats.org/package/2006/metadata/core-properties"/>
    <ds:schemaRef ds:uri="d3b7789b-f79f-47a6-9252-4dcdbfb0f8b9"/>
    <ds:schemaRef ds:uri="http://purl.org/dc/elements/1.1/"/>
    <ds:schemaRef ds:uri="http://schemas.microsoft.com/office/infopath/2007/PartnerControls"/>
    <ds:schemaRef ds:uri="6874573e-5eda-4c20-ba13-a4e43d3c3cfd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DB01F82C-9D79-4648-BFDD-1083008679BD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7691</TotalTime>
  <Words>1961</Words>
  <Application>Microsoft Office PowerPoint</Application>
  <PresentationFormat>Diavoorstelling (4:3)</PresentationFormat>
  <Paragraphs>304</Paragraphs>
  <Slides>30</Slides>
  <Notes>21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30</vt:i4>
      </vt:variant>
    </vt:vector>
  </HeadingPairs>
  <TitlesOfParts>
    <vt:vector size="37" baseType="lpstr">
      <vt:lpstr>Arial</vt:lpstr>
      <vt:lpstr>Calibri</vt:lpstr>
      <vt:lpstr>Tahoma</vt:lpstr>
      <vt:lpstr>Times</vt:lpstr>
      <vt:lpstr>Times New Roman</vt:lpstr>
      <vt:lpstr>Office Theme</vt:lpstr>
      <vt:lpstr>2_Aangepast ontwerp</vt:lpstr>
      <vt:lpstr>Workshop: Wat zijn bepalende factoren in keuze voor infiltrerende verharding en onderliggende systemen? </vt:lpstr>
      <vt:lpstr>PowerPoint-presentatie</vt:lpstr>
      <vt:lpstr>Projectmanagement (1)</vt:lpstr>
      <vt:lpstr>PowerPoint-presentatie</vt:lpstr>
      <vt:lpstr> </vt:lpstr>
      <vt:lpstr>Wat te verwachten op lange termijn? Welke getallen hanteren we bij ontwerp? Onderhoud?</vt:lpstr>
      <vt:lpstr>Opzet workshop</vt:lpstr>
      <vt:lpstr>PowerPoint-presentatie</vt:lpstr>
      <vt:lpstr>PowerPoint-presentatie</vt:lpstr>
      <vt:lpstr>Wisselwerking Technologie en Maatschappij</vt:lpstr>
      <vt:lpstr>Transitie</vt:lpstr>
      <vt:lpstr>Transitie</vt:lpstr>
      <vt:lpstr>Transitie</vt:lpstr>
      <vt:lpstr>Regime</vt:lpstr>
      <vt:lpstr>Regime</vt:lpstr>
      <vt:lpstr>Transitie</vt:lpstr>
      <vt:lpstr>Transitiemanagement 2.0</vt:lpstr>
      <vt:lpstr>Transitie-ingredienten</vt:lpstr>
      <vt:lpstr>Systeemniveau: Receptivity</vt:lpstr>
      <vt:lpstr>PowerPoint-presentatie</vt:lpstr>
      <vt:lpstr>Receptivity: landelijk onderzoek (2009)</vt:lpstr>
      <vt:lpstr>Opdracht</vt:lpstr>
      <vt:lpstr>Onze uitslag</vt:lpstr>
      <vt:lpstr>Landelijke uitslag</vt:lpstr>
      <vt:lpstr>Key Transition Factors</vt:lpstr>
      <vt:lpstr>Technologie niveau: bepalende factoren</vt:lpstr>
      <vt:lpstr>Opdracht</vt:lpstr>
      <vt:lpstr>Onze uitslag</vt:lpstr>
      <vt:lpstr>Landelijke uitslag</vt:lpstr>
      <vt:lpstr>Groepsdiscussie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Bok, D.</dc:creator>
  <cp:lastModifiedBy>Rutger de Graaf-van Dinther</cp:lastModifiedBy>
  <cp:revision>61</cp:revision>
  <cp:lastPrinted>2019-09-17T16:41:53Z</cp:lastPrinted>
  <dcterms:created xsi:type="dcterms:W3CDTF">2015-10-21T08:55:27Z</dcterms:created>
  <dcterms:modified xsi:type="dcterms:W3CDTF">2019-12-11T11:11:09Z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0x010100122AF958A226B747940A56394927C45F</vt:lpwstr>
  </property>
</Properties>
</file>