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7" r:id="rId2"/>
    <p:sldId id="301" r:id="rId3"/>
    <p:sldId id="302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pkens, S.H.A. (Susan)" userId="4c637d48-a93c-4c27-9856-1d549e30fdd9" providerId="ADAL" clId="{CDEB2528-382D-4B81-A05D-AF9FC369B904}"/>
    <pc:docChg chg="modSld">
      <pc:chgData name="Hupkens, S.H.A. (Susan)" userId="4c637d48-a93c-4c27-9856-1d549e30fdd9" providerId="ADAL" clId="{CDEB2528-382D-4B81-A05D-AF9FC369B904}" dt="2024-07-10T16:18:58.180" v="15" actId="6549"/>
      <pc:docMkLst>
        <pc:docMk/>
      </pc:docMkLst>
      <pc:sldChg chg="modSp mod">
        <pc:chgData name="Hupkens, S.H.A. (Susan)" userId="4c637d48-a93c-4c27-9856-1d549e30fdd9" providerId="ADAL" clId="{CDEB2528-382D-4B81-A05D-AF9FC369B904}" dt="2024-07-10T16:18:32.431" v="14" actId="20577"/>
        <pc:sldMkLst>
          <pc:docMk/>
          <pc:sldMk cId="4190849627" sldId="301"/>
        </pc:sldMkLst>
        <pc:spChg chg="mod">
          <ac:chgData name="Hupkens, S.H.A. (Susan)" userId="4c637d48-a93c-4c27-9856-1d549e30fdd9" providerId="ADAL" clId="{CDEB2528-382D-4B81-A05D-AF9FC369B904}" dt="2024-07-10T16:18:32.431" v="14" actId="20577"/>
          <ac:spMkLst>
            <pc:docMk/>
            <pc:sldMk cId="4190849627" sldId="301"/>
            <ac:spMk id="4" creationId="{5109883D-866F-C4FF-56F0-B66C77F58F19}"/>
          </ac:spMkLst>
        </pc:spChg>
      </pc:sldChg>
      <pc:sldChg chg="modSp mod">
        <pc:chgData name="Hupkens, S.H.A. (Susan)" userId="4c637d48-a93c-4c27-9856-1d549e30fdd9" providerId="ADAL" clId="{CDEB2528-382D-4B81-A05D-AF9FC369B904}" dt="2024-07-10T16:18:58.180" v="15" actId="6549"/>
        <pc:sldMkLst>
          <pc:docMk/>
          <pc:sldMk cId="1849399453" sldId="302"/>
        </pc:sldMkLst>
        <pc:spChg chg="mod">
          <ac:chgData name="Hupkens, S.H.A. (Susan)" userId="4c637d48-a93c-4c27-9856-1d549e30fdd9" providerId="ADAL" clId="{CDEB2528-382D-4B81-A05D-AF9FC369B904}" dt="2024-07-10T16:18:58.180" v="15" actId="6549"/>
          <ac:spMkLst>
            <pc:docMk/>
            <pc:sldMk cId="1849399453" sldId="302"/>
            <ac:spMk id="2" creationId="{28E57BD7-D077-C274-5991-C4C61F819D3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38896"/>
            <a:ext cx="12192000" cy="6896896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ED3F2E7B-520B-5B40-A4DF-C8DB73F1AA45}"/>
              </a:ext>
            </a:extLst>
          </p:cNvPr>
          <p:cNvSpPr/>
          <p:nvPr userDrawn="1"/>
        </p:nvSpPr>
        <p:spPr>
          <a:xfrm>
            <a:off x="0" y="5481051"/>
            <a:ext cx="12192000" cy="141584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8300D73-5ADD-3647-89FB-03865C1A6E43}"/>
              </a:ext>
            </a:extLst>
          </p:cNvPr>
          <p:cNvSpPr/>
          <p:nvPr userDrawn="1"/>
        </p:nvSpPr>
        <p:spPr bwMode="auto">
          <a:xfrm>
            <a:off x="518322" y="555008"/>
            <a:ext cx="4122349" cy="3896960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8" y="1605750"/>
            <a:ext cx="3618058" cy="1200768"/>
          </a:xfrm>
        </p:spPr>
        <p:txBody>
          <a:bodyPr anchor="t">
            <a:normAutofit/>
          </a:bodyPr>
          <a:lstStyle>
            <a:lvl1pPr algn="l">
              <a:defRPr sz="3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8" y="3138434"/>
            <a:ext cx="3618058" cy="1200768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10EB3F6-3A41-A947-92A9-D555A744CA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9D9E1DD1-6A0A-2241-BFFF-0F3929067D0C}"/>
              </a:ext>
            </a:extLst>
          </p:cNvPr>
          <p:cNvSpPr txBox="1">
            <a:spLocks/>
          </p:cNvSpPr>
          <p:nvPr userDrawn="1"/>
        </p:nvSpPr>
        <p:spPr>
          <a:xfrm>
            <a:off x="770468" y="828066"/>
            <a:ext cx="3618058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600" dirty="0"/>
              <a:t>Kenniscentrum</a:t>
            </a:r>
          </a:p>
          <a:p>
            <a:r>
              <a:rPr lang="nl-NL" sz="16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162952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1576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 en object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8124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4709FFB6-C7EC-334B-92B1-EF85EDDDE8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8D8DF495-693D-1642-AA1B-B39E37E1F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75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FCEA324D-34DF-3845-8E7B-05FB0B45C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7064376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075720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E9E1C9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D410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45965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D4104C">
              <a:alpha val="90000"/>
            </a:srgbClr>
          </a:solidFill>
          <a:ln w="9525" cap="flat" cmpd="sng" algn="ctr">
            <a:solidFill>
              <a:srgbClr val="D4104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379635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0E029A4-A6C7-2E46-8408-600226595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754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602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4F3B684-A087-4D4C-BC3B-3E76AF6A0C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29" y="2594266"/>
            <a:ext cx="8347339" cy="83473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0012" y="4414227"/>
            <a:ext cx="4371975" cy="34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710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9952" y="4373792"/>
            <a:ext cx="3882266" cy="309807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E32AAC3-1706-FB42-B534-2369A44FCC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51873" y="1828800"/>
            <a:ext cx="5587999" cy="18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3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CAE3AE3-26AA-6C49-B4D6-854BB1C40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CE2D01BE-D936-E649-87DD-AA846961FD80}"/>
              </a:ext>
            </a:extLst>
          </p:cNvPr>
          <p:cNvSpPr/>
          <p:nvPr userDrawn="1"/>
        </p:nvSpPr>
        <p:spPr>
          <a:xfrm>
            <a:off x="6096000" y="5527964"/>
            <a:ext cx="6096000" cy="133074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9713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390" y="1529731"/>
            <a:ext cx="4741560" cy="1911606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389" y="3581215"/>
            <a:ext cx="4741559" cy="229821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23D2696-9E2C-CB41-84F5-F0835BC71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D0524C25-423E-714E-8A1F-6DF12D7D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3389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33A6E07-1493-C044-AE16-1CB8DF9DE712}"/>
              </a:ext>
            </a:extLst>
          </p:cNvPr>
          <p:cNvSpPr txBox="1">
            <a:spLocks/>
          </p:cNvSpPr>
          <p:nvPr userDrawn="1"/>
        </p:nvSpPr>
        <p:spPr>
          <a:xfrm>
            <a:off x="573389" y="569887"/>
            <a:ext cx="3641780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800" dirty="0"/>
              <a:t>Kenniscentrum</a:t>
            </a:r>
          </a:p>
          <a:p>
            <a:r>
              <a:rPr lang="nl-NL" sz="18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20913349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bg>
      <p:bgPr>
        <a:solidFill>
          <a:srgbClr val="8C7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497" y="666703"/>
            <a:ext cx="10651065" cy="785579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497" y="1452282"/>
            <a:ext cx="10651065" cy="78557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7ADA1F-AF9B-9042-8EAF-8AA6C2368F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570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6" y="564573"/>
            <a:ext cx="1073319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7" y="1608057"/>
            <a:ext cx="10733190" cy="4421267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992D94E4-0A78-B84A-BE8A-93AC8142FE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308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CAE0552-CE68-4C4F-B080-84D579501EE0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10" y="1608058"/>
            <a:ext cx="10515600" cy="448794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7" name="Afbeelding 6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5B63BE9-F431-8E4D-8883-3D69BFF4F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06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24DE071-6775-4343-B306-8BAD13C82AE1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96D5EF-4E9E-BB48-85B0-F041625B1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8810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566185-896E-EE4A-82D0-EF31C2E1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4375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7F0A91D-BC1E-6742-B7C5-58326DA2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0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45C24AA-8C47-F24E-8DE4-1EF3FF9017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75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F2656495-FFB6-5146-B71E-934FB62A5ECD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E77DD9-B454-484D-8F00-4D7CBD5EF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963" y="1612259"/>
            <a:ext cx="5157787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037F17-0FDA-6046-A74E-F75A2A8C3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63" y="2505075"/>
            <a:ext cx="5157787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61BBBF2-F030-A549-B400-B72BB89A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64375" y="1612259"/>
            <a:ext cx="5183188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9E1E1C6-5935-F940-A4F3-DE456581D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64375" y="2505075"/>
            <a:ext cx="5183188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EEF915C-EE12-3546-8889-A440B521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2" name="Afbeelding 1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38265E3-17EC-B043-905F-75CC43A732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957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E9E1C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95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D4104B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060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D3044886-9C4B-B643-B978-A0A1B66C9AE0}"/>
              </a:ext>
            </a:extLst>
          </p:cNvPr>
          <p:cNvSpPr txBox="1">
            <a:spLocks/>
          </p:cNvSpPr>
          <p:nvPr userDrawn="1"/>
        </p:nvSpPr>
        <p:spPr>
          <a:xfrm>
            <a:off x="566807" y="564573"/>
            <a:ext cx="10515600" cy="716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D4104B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dirty="0">
                <a:solidFill>
                  <a:srgbClr val="E9E1C9"/>
                </a:solidFill>
              </a:rPr>
              <a:t>Klik om stijl te bewerken</a:t>
            </a:r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6F92A86C-7F7D-DC47-8C1F-B8FF16C30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525297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6DE98B-1EF6-9B49-A614-24BD8D5B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75" y="365125"/>
            <a:ext cx="10965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95E89F-39D4-6246-B49F-71F2D0FA2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375" y="1825625"/>
            <a:ext cx="109658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</a:t>
            </a:r>
            <a:r>
              <a:rPr lang="nl-NL" dirty="0" err="1"/>
              <a:t>tekststjil</a:t>
            </a:r>
            <a:r>
              <a:rPr lang="nl-NL" dirty="0"/>
              <a:t>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601505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D4104C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4104B"/>
        </a:buClr>
        <a:buFont typeface="Arial" panose="020B0604020202020204" pitchFamily="34" charset="0"/>
        <a:buChar char="•"/>
        <a:defRPr sz="24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2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0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80B5F99B-E04B-82FA-E796-F3B0932A16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Tx/>
              <a:buNone/>
              <a:tabLst/>
              <a:defRPr/>
            </a:pPr>
            <a:r>
              <a:rPr lang="nl-NL" dirty="0">
                <a:solidFill>
                  <a:srgbClr val="C00000"/>
                </a:solidFill>
              </a:rPr>
              <a:t>V</a:t>
            </a: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ragen terugkijkend op het projectjaar</a:t>
            </a:r>
            <a:r>
              <a:rPr kumimoji="0" lang="nl-NL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17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Waar ben je trots op?</a:t>
            </a:r>
          </a:p>
          <a:p>
            <a:pPr marL="342900" lvl="0" indent="-342900">
              <a:buFont typeface="+mj-lt"/>
              <a:buAutoNum type="arabicPeriod"/>
              <a:defRPr/>
            </a:pPr>
            <a:r>
              <a:rPr lang="nl-NL" sz="1700" dirty="0">
                <a:solidFill>
                  <a:srgbClr val="0070C0"/>
                </a:solidFill>
              </a:rPr>
              <a:t>Als je kijkt haar je dromen? Wat heb je al kunnen realiseren?</a:t>
            </a:r>
          </a:p>
          <a:p>
            <a:pPr marL="457200" lvl="1" indent="0">
              <a:spcBef>
                <a:spcPts val="1000"/>
              </a:spcBef>
              <a:buNone/>
              <a:defRPr/>
            </a:pPr>
            <a:r>
              <a:rPr lang="nl-NL" sz="1500" dirty="0">
                <a:solidFill>
                  <a:srgbClr val="0070C0"/>
                </a:solidFill>
              </a:rPr>
              <a:t>Wat was de opbrengst: voor jou, voor je collega’s, voor de cliënten/ouderen?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17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Kan je een situatie beschrijven waarin wat je beoogd</a:t>
            </a:r>
            <a:r>
              <a:rPr lang="nl-NL" sz="1700" dirty="0">
                <a:solidFill>
                  <a:srgbClr val="7030A0"/>
                </a:solidFill>
              </a:rPr>
              <a:t>e verrassend soepel liep? </a:t>
            </a:r>
            <a:r>
              <a:rPr kumimoji="0" lang="nl-NL" sz="17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Welke talenten van jezelf, omstandigheden in de organisatie (of daarbuiten) heb je benut?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17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Kan </a:t>
            </a:r>
            <a:r>
              <a:rPr lang="nl-NL" sz="1700" dirty="0">
                <a:solidFill>
                  <a:srgbClr val="7030A0"/>
                </a:solidFill>
              </a:rPr>
              <a:t>je een situatie beschrijven w</a:t>
            </a:r>
            <a:r>
              <a:rPr kumimoji="0" lang="nl-NL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aarin</a:t>
            </a:r>
            <a:r>
              <a:rPr kumimoji="0" lang="nl-NL" sz="17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 je makkelijk herstelde van tegenslag. Wat hielp om hier overheen te komen? (factoren, omgeving, collega’s, jezelf)</a:t>
            </a:r>
          </a:p>
          <a:p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59BE979-78F0-38E9-3E6A-F6F3AB3014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>
                <a:solidFill>
                  <a:srgbClr val="C00000"/>
                </a:solidFill>
              </a:rPr>
              <a:t>Vragen vooruitkijkend</a:t>
            </a:r>
            <a:r>
              <a:rPr lang="nl-NL" dirty="0"/>
              <a:t>:</a:t>
            </a:r>
          </a:p>
          <a:p>
            <a:pPr marL="0" indent="0">
              <a:buNone/>
            </a:pPr>
            <a:endParaRPr lang="nl-NL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17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Waar wil je meer van?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17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Wat kan je van deze omstandigheden ‘meenemen’ nog meer benutten?</a:t>
            </a:r>
          </a:p>
          <a:p>
            <a:pPr marL="457200" lvl="1" indent="0">
              <a:spcBef>
                <a:spcPts val="1000"/>
              </a:spcBef>
              <a:buNone/>
              <a:defRPr/>
            </a:pPr>
            <a:r>
              <a:rPr kumimoji="0" lang="nl-NL" sz="15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Hoe kan je je bewust zijn van de beweging waarin je zit en wie zou erbij moeten zijn om het tot een succes te maken?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17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Als je weer in een moeilijke situatie </a:t>
            </a:r>
            <a:r>
              <a:rPr lang="nl-NL" sz="1700" dirty="0">
                <a:solidFill>
                  <a:srgbClr val="00B050"/>
                </a:solidFill>
              </a:rPr>
              <a:t>komt: wat kan je benutten van deze factoren?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+mj-lt"/>
              <a:buAutoNum type="arabicPeriod"/>
              <a:tabLst/>
              <a:defRPr/>
            </a:pPr>
            <a:r>
              <a:rPr lang="nl-NL" sz="1700" dirty="0">
                <a:solidFill>
                  <a:srgbClr val="00B050"/>
                </a:solidFill>
              </a:rPr>
              <a:t>Als je kijkt haar je dromen? Waar wil je nu naartoe? Is je droom nog hetzelfde of iets veranderd? (hoe komt dat?) Waar en hoe kan je verdiepen en verbreden?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None/>
              <a:tabLst/>
              <a:defRPr/>
            </a:pPr>
            <a:r>
              <a:rPr lang="nl-NL" sz="1700" dirty="0"/>
              <a:t>	</a:t>
            </a:r>
            <a:endParaRPr kumimoji="0" lang="nl-NL" sz="1700" b="0" i="0" u="none" strike="noStrike" kern="1200" cap="none" spc="0" normalizeH="0" baseline="0" noProof="0" dirty="0">
              <a:ln>
                <a:noFill/>
              </a:ln>
              <a:solidFill>
                <a:srgbClr val="0B485F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  <a:p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0BCEDAA-6316-CA81-57E2-67998A580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Voorbereiding </a:t>
            </a:r>
            <a:r>
              <a:rPr lang="nl-NL" dirty="0" err="1"/>
              <a:t>werkgroepleden</a:t>
            </a:r>
            <a:r>
              <a:rPr lang="nl-NL" dirty="0"/>
              <a:t> </a:t>
            </a:r>
            <a:r>
              <a:rPr lang="nl-NL"/>
              <a:t>Valueren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275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7DFD1DDE-5063-50AD-5CC3-2E02FE0798E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/>
              <a:t>Progressiecirkel: Het zingevingsgesprek ‘gewoon</a:t>
            </a:r>
            <a:r>
              <a:rPr lang="nl-NL" dirty="0"/>
              <a:t>’</a:t>
            </a:r>
          </a:p>
          <a:p>
            <a:pPr marL="0" indent="0">
              <a:buNone/>
            </a:pPr>
            <a:r>
              <a:rPr lang="nl-NL" dirty="0">
                <a:solidFill>
                  <a:srgbClr val="C00000"/>
                </a:solidFill>
              </a:rPr>
              <a:t>3 rondes, adviesgroep rouleert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 err="1"/>
              <a:t>Binnencirkel</a:t>
            </a:r>
            <a:r>
              <a:rPr lang="nl-NL" dirty="0"/>
              <a:t>: wat heb je bereikt?</a:t>
            </a:r>
          </a:p>
          <a:p>
            <a:r>
              <a:rPr lang="nl-NL" dirty="0"/>
              <a:t>Middencirkel: wat hielp je vooruit of niet (factoren)</a:t>
            </a:r>
          </a:p>
          <a:p>
            <a:r>
              <a:rPr lang="nl-NL" dirty="0"/>
              <a:t>Buitencirkel: extra kansen voor verdere ontwikkeling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109883D-866F-C4FF-56F0-B66C77F58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Adviesgroep: Inzicht verdiepen in hoeken/tafels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9EE8767-A591-D54C-8EDF-E810CE542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1300388"/>
            <a:ext cx="4520730" cy="531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49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8E57BD7-D077-C274-5991-C4C61F819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Wat valt op</a:t>
            </a:r>
            <a:r>
              <a:rPr lang="nl-NL"/>
              <a:t>? </a:t>
            </a:r>
            <a:endParaRPr lang="nl-NL" sz="1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>
                <a:solidFill>
                  <a:srgbClr val="C00000"/>
                </a:solidFill>
              </a:rPr>
              <a:t>Stickers plakken en bespreken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Wat zijn de werkzame elementen voor het succes?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Hoe heb je in de implementatiereis gebruik gemaakt van kansen en talenten. Hoe hebt je richting gegeven?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Wie/wat heb/had je op welk moment nodig om richting te geven en de verandering tot een succes te maken?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998EE9C-F0E5-49AF-14C3-B7C3D3BC8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1320184" cy="716539"/>
          </a:xfrm>
        </p:spPr>
        <p:txBody>
          <a:bodyPr>
            <a:normAutofit fontScale="90000"/>
          </a:bodyPr>
          <a:lstStyle/>
          <a:p>
            <a:r>
              <a:rPr lang="nl-NL" dirty="0"/>
              <a:t>Progressiecirkels naast elkaar. Overkoepelende geleerde lessen</a:t>
            </a:r>
          </a:p>
        </p:txBody>
      </p:sp>
    </p:spTree>
    <p:extLst>
      <p:ext uri="{BB962C8B-B14F-4D97-AF65-F5344CB8AC3E}">
        <p14:creationId xmlns:p14="http://schemas.microsoft.com/office/powerpoint/2010/main" val="1849399453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320</Words>
  <Application>Microsoft Office PowerPoint</Application>
  <PresentationFormat>Breedbeeld</PresentationFormat>
  <Paragraphs>29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6" baseType="lpstr">
      <vt:lpstr>Arial</vt:lpstr>
      <vt:lpstr>Poppins</vt:lpstr>
      <vt:lpstr>1_Kantoorthema</vt:lpstr>
      <vt:lpstr>Voorbereiding werkgroepleden Valueren</vt:lpstr>
      <vt:lpstr>Adviesgroep: Inzicht verdiepen in hoeken/tafels</vt:lpstr>
      <vt:lpstr>Progressiecirkels naast elkaar. Overkoepelende geleerde lessen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Voorbereiding werkgroepleden Valueren</dc:title>
  <dc:creator>Hupkens, S.H.A. (Susan)</dc:creator>
  <cp:lastModifiedBy>Hupkens, S.H.A. (Susan)</cp:lastModifiedBy>
  <cp:revision>1</cp:revision>
  <dcterms:created xsi:type="dcterms:W3CDTF">2024-07-10T16:08:15Z</dcterms:created>
  <dcterms:modified xsi:type="dcterms:W3CDTF">2024-07-10T16:19:06Z</dcterms:modified>
</cp:coreProperties>
</file>