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1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64" y="6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CC584E-9411-4705-AD55-4255486167B6}" type="datetimeFigureOut">
              <a:rPr lang="nl-NL" smtClean="0"/>
              <a:t>10-7-2024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27CFE8-8BA7-4FF5-B5D6-4D9B86F97EB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00497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30 min</a:t>
            </a:r>
          </a:p>
          <a:p>
            <a:r>
              <a:rPr lang="nl-NL" dirty="0"/>
              <a:t>Een van ons legt kaartjes op flap. Erbij schrijven:</a:t>
            </a:r>
            <a:r>
              <a:rPr lang="nl-NL" baseline="0" dirty="0"/>
              <a:t> naam en kwaliteiten. Foto maken.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6F32B1-23D3-4600-A23E-211C9D728405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83451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8D0D6623-E353-C54A-97C0-2F11378747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-38896"/>
            <a:ext cx="12192000" cy="6896896"/>
          </a:xfrm>
          <a:prstGeom prst="rect">
            <a:avLst/>
          </a:prstGeom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ED3F2E7B-520B-5B40-A4DF-C8DB73F1AA45}"/>
              </a:ext>
            </a:extLst>
          </p:cNvPr>
          <p:cNvSpPr/>
          <p:nvPr userDrawn="1"/>
        </p:nvSpPr>
        <p:spPr>
          <a:xfrm>
            <a:off x="0" y="5481051"/>
            <a:ext cx="12192000" cy="1415845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30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18300D73-5ADD-3647-89FB-03865C1A6E43}"/>
              </a:ext>
            </a:extLst>
          </p:cNvPr>
          <p:cNvSpPr/>
          <p:nvPr userDrawn="1"/>
        </p:nvSpPr>
        <p:spPr bwMode="auto">
          <a:xfrm>
            <a:off x="518322" y="555008"/>
            <a:ext cx="4122349" cy="3896960"/>
          </a:xfrm>
          <a:prstGeom prst="rect">
            <a:avLst/>
          </a:prstGeom>
          <a:solidFill>
            <a:srgbClr val="D4104B">
              <a:alpha val="9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61CD394-26CE-1147-8D0B-800AD01DE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0468" y="1605750"/>
            <a:ext cx="3618058" cy="1200768"/>
          </a:xfrm>
        </p:spPr>
        <p:txBody>
          <a:bodyPr anchor="t">
            <a:normAutofit/>
          </a:bodyPr>
          <a:lstStyle>
            <a:lvl1pPr algn="l">
              <a:defRPr sz="30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59F9C61-913A-404B-916B-8E866A5348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0468" y="3138434"/>
            <a:ext cx="3618058" cy="1200768"/>
          </a:xfrm>
        </p:spPr>
        <p:txBody>
          <a:bodyPr anchor="t"/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rgbClr val="E9E1C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DCBC831-70D9-A440-95C2-2854AE39C2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0468" y="624375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1DD3A0E5-1976-E34F-AB3F-F361AB8819F9}" type="datetimeFigureOut">
              <a:rPr lang="nl-NL" smtClean="0"/>
              <a:pPr/>
              <a:t>10-7-2024</a:t>
            </a:fld>
            <a:endParaRPr lang="nl-NL" dirty="0"/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B10EB3F6-3A41-A947-92A9-D555A744CA6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146" y="6241225"/>
            <a:ext cx="3240153" cy="333545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9D9E1DD1-6A0A-2241-BFFF-0F3929067D0C}"/>
              </a:ext>
            </a:extLst>
          </p:cNvPr>
          <p:cNvSpPr txBox="1">
            <a:spLocks/>
          </p:cNvSpPr>
          <p:nvPr userDrawn="1"/>
        </p:nvSpPr>
        <p:spPr>
          <a:xfrm>
            <a:off x="770468" y="828066"/>
            <a:ext cx="3618058" cy="155536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0" kern="1200">
                <a:solidFill>
                  <a:schemeClr val="bg1"/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</a:lstStyle>
          <a:p>
            <a:r>
              <a:rPr lang="nl-NL" sz="1600" dirty="0"/>
              <a:t>Kenniscentrum</a:t>
            </a:r>
          </a:p>
          <a:p>
            <a:r>
              <a:rPr lang="nl-NL" sz="1600" b="1" dirty="0"/>
              <a:t>Zorginnovatie</a:t>
            </a:r>
          </a:p>
        </p:txBody>
      </p:sp>
    </p:spTree>
    <p:extLst>
      <p:ext uri="{BB962C8B-B14F-4D97-AF65-F5344CB8AC3E}">
        <p14:creationId xmlns:p14="http://schemas.microsoft.com/office/powerpoint/2010/main" val="3455745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en object">
    <p:bg>
      <p:bgPr>
        <a:solidFill>
          <a:srgbClr val="0B48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F16F20-8C39-3842-80F3-B2E835C04146}"/>
              </a:ext>
            </a:extLst>
          </p:cNvPr>
          <p:cNvSpPr/>
          <p:nvPr userDrawn="1"/>
        </p:nvSpPr>
        <p:spPr bwMode="auto">
          <a:xfrm>
            <a:off x="408007" y="564573"/>
            <a:ext cx="7237031" cy="690486"/>
          </a:xfrm>
          <a:prstGeom prst="rect">
            <a:avLst/>
          </a:prstGeom>
          <a:solidFill>
            <a:srgbClr val="D4104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C15DAD-D3C5-4B4F-AAE5-A931C101C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520" y="1608059"/>
            <a:ext cx="6806838" cy="4439816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pic>
        <p:nvPicPr>
          <p:cNvPr id="5" name="Afbeelding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0C08BA98-72D1-3E4E-947D-A24F3B97C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1A235D95-6F9C-0D48-808D-488ACBC86CC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988349" y="542340"/>
            <a:ext cx="3672904" cy="5501714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DA2753B7-3214-8947-8AD7-9013BA134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7" y="564573"/>
            <a:ext cx="6828841" cy="716539"/>
          </a:xfrm>
        </p:spPr>
        <p:txBody>
          <a:bodyPr>
            <a:normAutofit/>
          </a:bodyPr>
          <a:lstStyle>
            <a:lvl1pPr>
              <a:defRPr sz="3000">
                <a:solidFill>
                  <a:srgbClr val="E9E1C9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1793771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el en object">
    <p:bg>
      <p:bgPr>
        <a:solidFill>
          <a:srgbClr val="D410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F16F20-8C39-3842-80F3-B2E835C04146}"/>
              </a:ext>
            </a:extLst>
          </p:cNvPr>
          <p:cNvSpPr/>
          <p:nvPr userDrawn="1"/>
        </p:nvSpPr>
        <p:spPr bwMode="auto">
          <a:xfrm>
            <a:off x="408007" y="564573"/>
            <a:ext cx="7237031" cy="690486"/>
          </a:xfrm>
          <a:prstGeom prst="rect">
            <a:avLst/>
          </a:prstGeom>
          <a:solidFill>
            <a:srgbClr val="0B485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C15DAD-D3C5-4B4F-AAE5-A931C101C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520" y="1608059"/>
            <a:ext cx="6806838" cy="4439816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pic>
        <p:nvPicPr>
          <p:cNvPr id="5" name="Afbeelding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0C08BA98-72D1-3E4E-947D-A24F3B97C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1A235D95-6F9C-0D48-808D-488ACBC86CC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988349" y="542340"/>
            <a:ext cx="3672904" cy="5501714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DA2753B7-3214-8947-8AD7-9013BA134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7" y="564573"/>
            <a:ext cx="6828841" cy="716539"/>
          </a:xfrm>
        </p:spPr>
        <p:txBody>
          <a:bodyPr>
            <a:normAutofit/>
          </a:bodyPr>
          <a:lstStyle>
            <a:lvl1pPr>
              <a:defRPr sz="3000">
                <a:solidFill>
                  <a:srgbClr val="E9E1C9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40134913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 en object">
    <p:bg>
      <p:bgPr>
        <a:solidFill>
          <a:srgbClr val="E9E1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F16F20-8C39-3842-80F3-B2E835C04146}"/>
              </a:ext>
            </a:extLst>
          </p:cNvPr>
          <p:cNvSpPr/>
          <p:nvPr userDrawn="1"/>
        </p:nvSpPr>
        <p:spPr bwMode="auto">
          <a:xfrm>
            <a:off x="408007" y="564573"/>
            <a:ext cx="7237031" cy="690486"/>
          </a:xfrm>
          <a:prstGeom prst="rect">
            <a:avLst/>
          </a:prstGeom>
          <a:solidFill>
            <a:srgbClr val="D4104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A235D95-6F9C-0D48-808D-488ACBC86C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988349" y="542340"/>
            <a:ext cx="3672904" cy="5501714"/>
          </a:xfrm>
          <a:prstGeom prst="rect">
            <a:avLst/>
          </a:prstGeom>
        </p:spPr>
      </p:pic>
      <p:pic>
        <p:nvPicPr>
          <p:cNvPr id="11" name="Afbeelding 10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4709FFB6-C7EC-334B-92B1-EF85EDDDE89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  <p:sp>
        <p:nvSpPr>
          <p:cNvPr id="12" name="Tijdelijke aanduiding voor inhoud 2">
            <a:extLst>
              <a:ext uri="{FF2B5EF4-FFF2-40B4-BE49-F238E27FC236}">
                <a16:creationId xmlns:a16="http://schemas.microsoft.com/office/drawing/2014/main" id="{8D8DF495-693D-1642-AA1B-B39E37E1F7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375" y="1608059"/>
            <a:ext cx="6806838" cy="4439816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0B485F"/>
                </a:solidFill>
              </a:defRPr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FCEA324D-34DF-3845-8E7B-05FB0B45C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7" y="564573"/>
            <a:ext cx="7064376" cy="716539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32323538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8D0D6623-E353-C54A-97C0-2F11378747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-38896"/>
            <a:ext cx="12191999" cy="6896895"/>
          </a:xfrm>
          <a:prstGeom prst="rect">
            <a:avLst/>
          </a:prstGeom>
        </p:spPr>
      </p:pic>
      <p:pic>
        <p:nvPicPr>
          <p:cNvPr id="10" name="Afbeelding 9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646180EB-A1AB-224F-B26A-0A3D0C20CE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A2776CD1-1785-4340-A09C-23280865CB1A}"/>
              </a:ext>
            </a:extLst>
          </p:cNvPr>
          <p:cNvSpPr/>
          <p:nvPr userDrawn="1"/>
        </p:nvSpPr>
        <p:spPr bwMode="auto">
          <a:xfrm>
            <a:off x="547307" y="886265"/>
            <a:ext cx="4744221" cy="1704536"/>
          </a:xfrm>
          <a:prstGeom prst="rect">
            <a:avLst/>
          </a:prstGeom>
          <a:solidFill>
            <a:srgbClr val="E9E1C9">
              <a:alpha val="9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12" name="Ondertitel 2">
            <a:extLst>
              <a:ext uri="{FF2B5EF4-FFF2-40B4-BE49-F238E27FC236}">
                <a16:creationId xmlns:a16="http://schemas.microsoft.com/office/drawing/2014/main" id="{77A721F4-79CD-644C-B2B2-2CEA10B412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330" y="1144930"/>
            <a:ext cx="4217375" cy="1206384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2200" i="1">
                <a:solidFill>
                  <a:srgbClr val="D4104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9882006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8D0D6623-E353-C54A-97C0-2F11378747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-38896"/>
            <a:ext cx="12191999" cy="6896895"/>
          </a:xfrm>
          <a:prstGeom prst="rect">
            <a:avLst/>
          </a:prstGeom>
        </p:spPr>
      </p:pic>
      <p:pic>
        <p:nvPicPr>
          <p:cNvPr id="10" name="Afbeelding 9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646180EB-A1AB-224F-B26A-0A3D0C20CE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A2776CD1-1785-4340-A09C-23280865CB1A}"/>
              </a:ext>
            </a:extLst>
          </p:cNvPr>
          <p:cNvSpPr/>
          <p:nvPr userDrawn="1"/>
        </p:nvSpPr>
        <p:spPr bwMode="auto">
          <a:xfrm>
            <a:off x="547307" y="886265"/>
            <a:ext cx="4744221" cy="1704536"/>
          </a:xfrm>
          <a:prstGeom prst="rect">
            <a:avLst/>
          </a:prstGeom>
          <a:solidFill>
            <a:srgbClr val="D4104C">
              <a:alpha val="90000"/>
            </a:srgbClr>
          </a:solidFill>
          <a:ln w="9525" cap="flat" cmpd="sng" algn="ctr">
            <a:solidFill>
              <a:srgbClr val="D4104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12" name="Ondertitel 2">
            <a:extLst>
              <a:ext uri="{FF2B5EF4-FFF2-40B4-BE49-F238E27FC236}">
                <a16:creationId xmlns:a16="http://schemas.microsoft.com/office/drawing/2014/main" id="{77A721F4-79CD-644C-B2B2-2CEA10B412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330" y="1144930"/>
            <a:ext cx="4217375" cy="1206384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2200" i="1">
                <a:solidFill>
                  <a:srgbClr val="E9E1C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5908276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10E029A4-A6C7-2E46-8408-6002265959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636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el en object">
    <p:bg>
      <p:bgPr>
        <a:solidFill>
          <a:srgbClr val="D41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0C08BA98-72D1-3E4E-947D-A24F3B97C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4041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el en object">
    <p:bg>
      <p:bgPr>
        <a:solidFill>
          <a:srgbClr val="D41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04F3B684-A087-4D4C-BC3B-3E76AF6A0C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329" y="2594266"/>
            <a:ext cx="8347339" cy="83473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3FB6403D-8E23-4F4C-BAF3-90DE7137B37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10012" y="4414227"/>
            <a:ext cx="4371975" cy="348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3964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el en object">
    <p:bg>
      <p:bgPr>
        <a:solidFill>
          <a:srgbClr val="D41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3FB6403D-8E23-4F4C-BAF3-90DE7137B3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19952" y="4373792"/>
            <a:ext cx="3882266" cy="309807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AE32AAC3-1706-FB42-B534-2369A44FCCB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51873" y="1828800"/>
            <a:ext cx="5587999" cy="185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982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dia">
    <p:bg>
      <p:bgPr>
        <a:solidFill>
          <a:srgbClr val="D410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2CAE3AE3-26AA-6C49-B4D6-854BB1C405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9" name="Rechthoek 8">
            <a:extLst>
              <a:ext uri="{FF2B5EF4-FFF2-40B4-BE49-F238E27FC236}">
                <a16:creationId xmlns:a16="http://schemas.microsoft.com/office/drawing/2014/main" id="{CE2D01BE-D936-E649-87DD-AA846961FD80}"/>
              </a:ext>
            </a:extLst>
          </p:cNvPr>
          <p:cNvSpPr/>
          <p:nvPr userDrawn="1"/>
        </p:nvSpPr>
        <p:spPr>
          <a:xfrm>
            <a:off x="6096000" y="5527964"/>
            <a:ext cx="6096000" cy="1330740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39713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61CD394-26CE-1147-8D0B-800AD01DE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3390" y="1529731"/>
            <a:ext cx="4741560" cy="1911606"/>
          </a:xfrm>
        </p:spPr>
        <p:txBody>
          <a:bodyPr anchor="t">
            <a:normAutofit/>
          </a:bodyPr>
          <a:lstStyle>
            <a:lvl1pPr algn="l">
              <a:defRPr sz="4000" b="0">
                <a:solidFill>
                  <a:srgbClr val="FFFFFF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59F9C61-913A-404B-916B-8E866A5348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3389" y="3581215"/>
            <a:ext cx="4741559" cy="2298219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2800">
                <a:solidFill>
                  <a:srgbClr val="E9E1C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D23D2696-9E2C-CB41-84F5-F0835BC7165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146" y="6241225"/>
            <a:ext cx="3240153" cy="333545"/>
          </a:xfrm>
          <a:prstGeom prst="rect">
            <a:avLst/>
          </a:prstGeom>
        </p:spPr>
      </p:pic>
      <p:sp>
        <p:nvSpPr>
          <p:cNvPr id="11" name="Tijdelijke aanduiding voor datum 3">
            <a:extLst>
              <a:ext uri="{FF2B5EF4-FFF2-40B4-BE49-F238E27FC236}">
                <a16:creationId xmlns:a16="http://schemas.microsoft.com/office/drawing/2014/main" id="{D0524C25-423E-714E-8A1F-6DF12D7DE5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3389" y="624375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1DD3A0E5-1976-E34F-AB3F-F361AB8819F9}" type="datetimeFigureOut">
              <a:rPr lang="nl-NL" smtClean="0"/>
              <a:pPr/>
              <a:t>10-7-2024</a:t>
            </a:fld>
            <a:endParaRPr lang="nl-NL" dirty="0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633A6E07-1493-C044-AE16-1CB8DF9DE712}"/>
              </a:ext>
            </a:extLst>
          </p:cNvPr>
          <p:cNvSpPr txBox="1">
            <a:spLocks/>
          </p:cNvSpPr>
          <p:nvPr userDrawn="1"/>
        </p:nvSpPr>
        <p:spPr>
          <a:xfrm>
            <a:off x="573389" y="569887"/>
            <a:ext cx="3641780" cy="155536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0" kern="1200">
                <a:solidFill>
                  <a:schemeClr val="bg1"/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</a:lstStyle>
          <a:p>
            <a:r>
              <a:rPr lang="nl-NL" sz="1800" dirty="0"/>
              <a:t>Kenniscentrum</a:t>
            </a:r>
          </a:p>
          <a:p>
            <a:r>
              <a:rPr lang="nl-NL" sz="1800" b="1" dirty="0"/>
              <a:t>Zorginnovatie</a:t>
            </a:r>
          </a:p>
        </p:txBody>
      </p:sp>
    </p:spTree>
    <p:extLst>
      <p:ext uri="{BB962C8B-B14F-4D97-AF65-F5344CB8AC3E}">
        <p14:creationId xmlns:p14="http://schemas.microsoft.com/office/powerpoint/2010/main" val="35663119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dia">
    <p:bg>
      <p:bgPr>
        <a:solidFill>
          <a:srgbClr val="8C7F6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1CD394-26CE-1147-8D0B-800AD01DE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497" y="666703"/>
            <a:ext cx="10651065" cy="785579"/>
          </a:xfrm>
        </p:spPr>
        <p:txBody>
          <a:bodyPr anchor="t">
            <a:normAutofit/>
          </a:bodyPr>
          <a:lstStyle>
            <a:lvl1pPr algn="l">
              <a:defRPr sz="40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59F9C61-913A-404B-916B-8E866A5348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497" y="1452282"/>
            <a:ext cx="10651065" cy="785579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2800">
                <a:solidFill>
                  <a:srgbClr val="E9E1C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DCBC831-70D9-A440-95C2-2854AE39C2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0468" y="624375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1DD3A0E5-1976-E34F-AB3F-F361AB8819F9}" type="datetimeFigureOut">
              <a:rPr lang="nl-NL" smtClean="0"/>
              <a:pPr/>
              <a:t>10-7-2024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947ADA1F-AF9B-9042-8EAF-8AA6C2368F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146" y="6241225"/>
            <a:ext cx="3240153" cy="33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734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F16F20-8C39-3842-80F3-B2E835C04146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D4104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FEAF1C0C-133B-2C43-A1F3-0CFB8D8C9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6" y="564573"/>
            <a:ext cx="10733191" cy="716539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C15DAD-D3C5-4B4F-AAE5-A931C101C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517" y="1608057"/>
            <a:ext cx="10733190" cy="4421267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>
                <a:solidFill>
                  <a:srgbClr val="0B485F"/>
                </a:solidFill>
              </a:defRPr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pic>
        <p:nvPicPr>
          <p:cNvPr id="11" name="Afbeelding 10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992D94E4-0A78-B84A-BE8A-93AC8142FE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328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1CAE0552-CE68-4C4F-B080-84D579501EE0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D4104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C15DAD-D3C5-4B4F-AAE5-A931C101C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8810" y="1608058"/>
            <a:ext cx="10515600" cy="4487942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rgbClr val="0B485F"/>
                </a:solidFill>
              </a:defRPr>
            </a:lvl1pPr>
            <a:lvl2pPr>
              <a:lnSpc>
                <a:spcPct val="100000"/>
              </a:lnSpc>
              <a:defRPr>
                <a:solidFill>
                  <a:srgbClr val="0B485F"/>
                </a:solidFill>
              </a:defRPr>
            </a:lvl2pPr>
            <a:lvl3pPr>
              <a:lnSpc>
                <a:spcPct val="100000"/>
              </a:lnSpc>
              <a:defRPr>
                <a:solidFill>
                  <a:srgbClr val="0B485F"/>
                </a:solidFill>
              </a:defRPr>
            </a:lvl3pPr>
            <a:lvl4pPr>
              <a:lnSpc>
                <a:spcPct val="100000"/>
              </a:lnSpc>
              <a:defRPr>
                <a:solidFill>
                  <a:srgbClr val="0B485F"/>
                </a:solidFill>
              </a:defRPr>
            </a:lvl4pPr>
            <a:lvl5pPr>
              <a:lnSpc>
                <a:spcPct val="100000"/>
              </a:lnSpc>
              <a:defRPr>
                <a:solidFill>
                  <a:srgbClr val="0B485F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FEAF1C0C-133B-2C43-A1F3-0CFB8D8C9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7" y="564573"/>
            <a:ext cx="10515600" cy="716539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pic>
        <p:nvPicPr>
          <p:cNvPr id="7" name="Afbeelding 6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E5B63BE9-F431-8E4D-8883-3D69BFF4F5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481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A24DE071-6775-4343-B306-8BAD13C82AE1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D4104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A96D5EF-4E9E-BB48-85B0-F041625B17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8810" y="1608058"/>
            <a:ext cx="5181600" cy="4786472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rgbClr val="0B485F"/>
                </a:solidFill>
              </a:defRPr>
            </a:lvl1pPr>
            <a:lvl2pPr>
              <a:lnSpc>
                <a:spcPct val="100000"/>
              </a:lnSpc>
              <a:defRPr>
                <a:solidFill>
                  <a:srgbClr val="0B485F"/>
                </a:solidFill>
              </a:defRPr>
            </a:lvl2pPr>
            <a:lvl3pPr>
              <a:lnSpc>
                <a:spcPct val="100000"/>
              </a:lnSpc>
              <a:defRPr>
                <a:solidFill>
                  <a:srgbClr val="0B485F"/>
                </a:solidFill>
              </a:defRPr>
            </a:lvl3pPr>
            <a:lvl4pPr>
              <a:lnSpc>
                <a:spcPct val="100000"/>
              </a:lnSpc>
              <a:defRPr>
                <a:solidFill>
                  <a:srgbClr val="0B485F"/>
                </a:solidFill>
              </a:defRPr>
            </a:lvl4pPr>
            <a:lvl5pPr>
              <a:lnSpc>
                <a:spcPct val="100000"/>
              </a:lnSpc>
              <a:defRPr>
                <a:solidFill>
                  <a:srgbClr val="0B485F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6566185-896E-EE4A-82D0-EF31C2E10F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64375" y="1608058"/>
            <a:ext cx="5181600" cy="4786472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rgbClr val="0B485F"/>
                </a:solidFill>
              </a:defRPr>
            </a:lvl1pPr>
            <a:lvl2pPr>
              <a:lnSpc>
                <a:spcPct val="100000"/>
              </a:lnSpc>
              <a:defRPr>
                <a:solidFill>
                  <a:srgbClr val="0B485F"/>
                </a:solidFill>
              </a:defRPr>
            </a:lvl2pPr>
            <a:lvl3pPr>
              <a:lnSpc>
                <a:spcPct val="100000"/>
              </a:lnSpc>
              <a:defRPr>
                <a:solidFill>
                  <a:srgbClr val="0B485F"/>
                </a:solidFill>
              </a:defRPr>
            </a:lvl3pPr>
            <a:lvl4pPr>
              <a:lnSpc>
                <a:spcPct val="100000"/>
              </a:lnSpc>
              <a:defRPr>
                <a:solidFill>
                  <a:srgbClr val="0B485F"/>
                </a:solidFill>
              </a:defRPr>
            </a:lvl4pPr>
            <a:lvl5pPr>
              <a:lnSpc>
                <a:spcPct val="100000"/>
              </a:lnSpc>
              <a:defRPr>
                <a:solidFill>
                  <a:srgbClr val="0B485F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27F0A91D-BC1E-6742-B7C5-58326DA26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810" y="564573"/>
            <a:ext cx="10515600" cy="716539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pic>
        <p:nvPicPr>
          <p:cNvPr id="10" name="Afbeelding 9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845C24AA-8C47-F24E-8DE4-1EF3FF9017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012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F2656495-FFB6-5146-B71E-934FB62A5ECD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D4104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CE77DD9-B454-484D-8F00-4D7CBD5EF5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1963" y="1612259"/>
            <a:ext cx="5157787" cy="839054"/>
          </a:xfr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400" b="0">
                <a:solidFill>
                  <a:srgbClr val="D410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B037F17-0FDA-6046-A74E-F75A2A8C3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963" y="2505075"/>
            <a:ext cx="5157787" cy="3684588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rgbClr val="0B485F"/>
                </a:solidFill>
              </a:defRPr>
            </a:lvl1pPr>
            <a:lvl2pPr>
              <a:lnSpc>
                <a:spcPct val="100000"/>
              </a:lnSpc>
              <a:defRPr>
                <a:solidFill>
                  <a:srgbClr val="0B485F"/>
                </a:solidFill>
              </a:defRPr>
            </a:lvl2pPr>
            <a:lvl3pPr>
              <a:lnSpc>
                <a:spcPct val="100000"/>
              </a:lnSpc>
              <a:defRPr>
                <a:solidFill>
                  <a:srgbClr val="0B485F"/>
                </a:solidFill>
              </a:defRPr>
            </a:lvl3pPr>
            <a:lvl4pPr>
              <a:lnSpc>
                <a:spcPct val="100000"/>
              </a:lnSpc>
              <a:defRPr>
                <a:solidFill>
                  <a:srgbClr val="0B485F"/>
                </a:solidFill>
              </a:defRPr>
            </a:lvl4pPr>
            <a:lvl5pPr>
              <a:lnSpc>
                <a:spcPct val="100000"/>
              </a:lnSpc>
              <a:defRPr>
                <a:solidFill>
                  <a:srgbClr val="0B485F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61BBBF2-F030-A549-B400-B72BB89A75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964375" y="1612259"/>
            <a:ext cx="5183188" cy="839054"/>
          </a:xfr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400" b="0">
                <a:solidFill>
                  <a:srgbClr val="D410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09E1E1C6-5935-F940-A4F3-DE456581DA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964375" y="2505075"/>
            <a:ext cx="5183188" cy="3684588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rgbClr val="0B485F"/>
                </a:solidFill>
              </a:defRPr>
            </a:lvl1pPr>
            <a:lvl2pPr>
              <a:lnSpc>
                <a:spcPct val="100000"/>
              </a:lnSpc>
              <a:defRPr>
                <a:solidFill>
                  <a:srgbClr val="0B485F"/>
                </a:solidFill>
              </a:defRPr>
            </a:lvl2pPr>
            <a:lvl3pPr>
              <a:lnSpc>
                <a:spcPct val="100000"/>
              </a:lnSpc>
              <a:defRPr>
                <a:solidFill>
                  <a:srgbClr val="0B485F"/>
                </a:solidFill>
              </a:defRPr>
            </a:lvl3pPr>
            <a:lvl4pPr>
              <a:lnSpc>
                <a:spcPct val="100000"/>
              </a:lnSpc>
              <a:defRPr>
                <a:solidFill>
                  <a:srgbClr val="0B485F"/>
                </a:solidFill>
              </a:defRPr>
            </a:lvl4pPr>
            <a:lvl5pPr>
              <a:lnSpc>
                <a:spcPct val="100000"/>
              </a:lnSpc>
              <a:defRPr>
                <a:solidFill>
                  <a:srgbClr val="0B485F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2EEF915C-EE12-3546-8889-A440B5211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7" y="564573"/>
            <a:ext cx="10515600" cy="716539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pic>
        <p:nvPicPr>
          <p:cNvPr id="12" name="Afbeelding 11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E38265E3-17EC-B043-905F-75CC43A732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375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en object">
    <p:bg>
      <p:bgPr>
        <a:solidFill>
          <a:srgbClr val="0B48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F16F20-8C39-3842-80F3-B2E835C04146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E9E1C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C15DAD-D3C5-4B4F-AAE5-A931C101C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245" y="1608059"/>
            <a:ext cx="10515600" cy="4439816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FEAF1C0C-133B-2C43-A1F3-0CFB8D8C9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952" y="564573"/>
            <a:ext cx="10515600" cy="716539"/>
          </a:xfrm>
        </p:spPr>
        <p:txBody>
          <a:bodyPr>
            <a:normAutofit/>
          </a:bodyPr>
          <a:lstStyle>
            <a:lvl1pPr>
              <a:defRPr sz="3000">
                <a:solidFill>
                  <a:srgbClr val="D4104B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pic>
        <p:nvPicPr>
          <p:cNvPr id="5" name="Afbeelding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0C08BA98-72D1-3E4E-947D-A24F3B97C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601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el en object">
    <p:bg>
      <p:bgPr>
        <a:solidFill>
          <a:srgbClr val="D41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F16F20-8C39-3842-80F3-B2E835C04146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0B485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pic>
        <p:nvPicPr>
          <p:cNvPr id="5" name="Afbeelding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0C08BA98-72D1-3E4E-947D-A24F3B97C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  <p:sp>
        <p:nvSpPr>
          <p:cNvPr id="14" name="Titel 1">
            <a:extLst>
              <a:ext uri="{FF2B5EF4-FFF2-40B4-BE49-F238E27FC236}">
                <a16:creationId xmlns:a16="http://schemas.microsoft.com/office/drawing/2014/main" id="{D3044886-9C4B-B643-B978-A0A1B66C9AE0}"/>
              </a:ext>
            </a:extLst>
          </p:cNvPr>
          <p:cNvSpPr txBox="1">
            <a:spLocks/>
          </p:cNvSpPr>
          <p:nvPr userDrawn="1"/>
        </p:nvSpPr>
        <p:spPr>
          <a:xfrm>
            <a:off x="566807" y="564573"/>
            <a:ext cx="10515600" cy="7165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rgbClr val="D4104B"/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</a:lstStyle>
          <a:p>
            <a:r>
              <a:rPr lang="nl-NL" dirty="0">
                <a:solidFill>
                  <a:srgbClr val="E9E1C9"/>
                </a:solidFill>
              </a:rPr>
              <a:t>Klik om stijl te bewerken</a:t>
            </a:r>
          </a:p>
        </p:txBody>
      </p:sp>
      <p:sp>
        <p:nvSpPr>
          <p:cNvPr id="15" name="Tijdelijke aanduiding voor inhoud 2">
            <a:extLst>
              <a:ext uri="{FF2B5EF4-FFF2-40B4-BE49-F238E27FC236}">
                <a16:creationId xmlns:a16="http://schemas.microsoft.com/office/drawing/2014/main" id="{6F92A86C-7F7D-DC47-8C1F-B8FF16C30E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245" y="1608059"/>
            <a:ext cx="10515600" cy="4439816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939436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1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D46DE98B-1EF6-9B49-A614-24BD8D5B4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375" y="365125"/>
            <a:ext cx="109658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B95E89F-39D4-6246-B49F-71F2D0FA29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375" y="1825625"/>
            <a:ext cx="1096588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Klikken om de </a:t>
            </a:r>
            <a:r>
              <a:rPr lang="nl-NL" dirty="0" err="1"/>
              <a:t>tekststjil</a:t>
            </a:r>
            <a:r>
              <a:rPr lang="nl-NL" dirty="0"/>
              <a:t>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37535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>
          <a:solidFill>
            <a:srgbClr val="D4104C"/>
          </a:solidFill>
          <a:latin typeface="Poppins" pitchFamily="2" charset="77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D4104B"/>
        </a:buClr>
        <a:buFont typeface="Arial" panose="020B0604020202020204" pitchFamily="34" charset="0"/>
        <a:buChar char="•"/>
        <a:defRPr sz="2400" kern="1200">
          <a:solidFill>
            <a:srgbClr val="0B485F"/>
          </a:solidFill>
          <a:latin typeface="Poppins" pitchFamily="2" charset="77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D4104B"/>
        </a:buClr>
        <a:buFont typeface="Arial" panose="020B0604020202020204" pitchFamily="34" charset="0"/>
        <a:buChar char="•"/>
        <a:defRPr sz="2200" kern="1200">
          <a:solidFill>
            <a:srgbClr val="0B485F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D4104B"/>
        </a:buClr>
        <a:buFont typeface="Arial" panose="020B0604020202020204" pitchFamily="34" charset="0"/>
        <a:buChar char="•"/>
        <a:defRPr sz="2000" kern="1200">
          <a:solidFill>
            <a:srgbClr val="0B485F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D4104B"/>
        </a:buClr>
        <a:buFont typeface="Arial" panose="020B0604020202020204" pitchFamily="34" charset="0"/>
        <a:buChar char="•"/>
        <a:defRPr sz="1800" kern="1200">
          <a:solidFill>
            <a:srgbClr val="0B485F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D4104B"/>
        </a:buClr>
        <a:buFont typeface="Arial" panose="020B0604020202020204" pitchFamily="34" charset="0"/>
        <a:buChar char="•"/>
        <a:defRPr sz="1800" kern="1200">
          <a:solidFill>
            <a:srgbClr val="0B485F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zorgvoorbeter.nl/tools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50D543A1-C5BD-A547-9C11-DCC9BF329E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dirty="0"/>
              <a:t>Kies een kaart* vanuit de vraag:</a:t>
            </a:r>
          </a:p>
          <a:p>
            <a:pPr marL="0" indent="0">
              <a:buNone/>
            </a:pPr>
            <a:r>
              <a:rPr lang="nl-NL" b="1" i="1" dirty="0">
                <a:solidFill>
                  <a:srgbClr val="D4104C"/>
                </a:solidFill>
              </a:rPr>
              <a:t>	</a:t>
            </a:r>
          </a:p>
          <a:p>
            <a:pPr marL="0" indent="0">
              <a:buNone/>
            </a:pPr>
            <a:r>
              <a:rPr lang="nl-NL" sz="3000" b="1" i="1">
                <a:solidFill>
                  <a:srgbClr val="D4104C"/>
                </a:solidFill>
              </a:rPr>
              <a:t>’ </a:t>
            </a:r>
            <a:r>
              <a:rPr lang="nl-NL" sz="3000" b="1" i="1" dirty="0">
                <a:solidFill>
                  <a:srgbClr val="D4104C"/>
                </a:solidFill>
              </a:rPr>
              <a:t>Waarin wordt jij gewaardeerd in je werk?’</a:t>
            </a:r>
          </a:p>
          <a:p>
            <a:pPr marL="0" indent="0">
              <a:buNone/>
            </a:pPr>
            <a:endParaRPr lang="nl-NL" b="1" i="1" dirty="0">
              <a:solidFill>
                <a:srgbClr val="D4104C"/>
              </a:solidFill>
            </a:endParaRPr>
          </a:p>
          <a:p>
            <a:pPr marL="0" indent="0">
              <a:buNone/>
            </a:pPr>
            <a:endParaRPr lang="nl-NL" b="1" i="1" dirty="0">
              <a:solidFill>
                <a:srgbClr val="D4104C"/>
              </a:solidFill>
            </a:endParaRPr>
          </a:p>
          <a:p>
            <a:pPr marL="0" indent="0">
              <a:buNone/>
            </a:pPr>
            <a:r>
              <a:rPr lang="nl-NL" dirty="0">
                <a:solidFill>
                  <a:schemeClr val="tx2"/>
                </a:solidFill>
              </a:rPr>
              <a:t>Vertel kort wie je bent, wat je werk is/ organisatie en leg uit wat deze kaart voor jou weergeeft</a:t>
            </a:r>
          </a:p>
          <a:p>
            <a:pPr marL="0" indent="0">
              <a:buNone/>
            </a:pPr>
            <a:endParaRPr lang="nl-NL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nl-NL" dirty="0">
                <a:solidFill>
                  <a:schemeClr val="tx2"/>
                </a:solidFill>
              </a:rPr>
              <a:t>*</a:t>
            </a:r>
            <a:r>
              <a:rPr lang="nl-NL" sz="1800" dirty="0">
                <a:solidFill>
                  <a:schemeClr val="tx2"/>
                </a:solidFill>
              </a:rPr>
              <a:t>Hiervoor kan je de inspiratiekaarten Welbevinden gebruiken. </a:t>
            </a:r>
            <a:r>
              <a:rPr lang="nl-NL" sz="1800" dirty="0">
                <a:solidFill>
                  <a:schemeClr val="tx2"/>
                </a:solidFill>
                <a:hlinkClick r:id="rId3"/>
              </a:rPr>
              <a:t>https://www.zorgvoorbeter.nl/tools</a:t>
            </a:r>
            <a:endParaRPr lang="nl-NL" sz="18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nl-NL" dirty="0">
              <a:solidFill>
                <a:schemeClr val="tx2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50FB880-54B0-5C49-A716-B71210F37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Kennismaken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601C157-3F4F-ECF9-E6CB-3B7851EF54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8828129" y="575340"/>
            <a:ext cx="3661586" cy="2741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395881"/>
      </p:ext>
    </p:extLst>
  </p:cSld>
  <p:clrMapOvr>
    <a:masterClrMapping/>
  </p:clrMapOvr>
</p:sld>
</file>

<file path=ppt/theme/theme1.xml><?xml version="1.0" encoding="utf-8"?>
<a:theme xmlns:a="http://schemas.openxmlformats.org/drawingml/2006/main" name="1_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79</Words>
  <Application>Microsoft Office PowerPoint</Application>
  <PresentationFormat>Breedbeeld</PresentationFormat>
  <Paragraphs>12</Paragraphs>
  <Slides>1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Arial</vt:lpstr>
      <vt:lpstr>Calibri</vt:lpstr>
      <vt:lpstr>Poppins</vt:lpstr>
      <vt:lpstr>1_Kantoorthema</vt:lpstr>
      <vt:lpstr>Kennismaken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Kennismaken</dc:title>
  <dc:creator>Hupkens, S.H.A. (Susan)</dc:creator>
  <cp:lastModifiedBy>Hupkens, S.H.A. (Susan)</cp:lastModifiedBy>
  <cp:revision>1</cp:revision>
  <dcterms:created xsi:type="dcterms:W3CDTF">2024-07-10T08:08:44Z</dcterms:created>
  <dcterms:modified xsi:type="dcterms:W3CDTF">2024-07-10T08:23:36Z</dcterms:modified>
</cp:coreProperties>
</file>