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36"/>
  </p:notesMasterIdLst>
  <p:sldIdLst>
    <p:sldId id="270" r:id="rId6"/>
    <p:sldId id="284" r:id="rId7"/>
    <p:sldId id="713" r:id="rId8"/>
    <p:sldId id="336" r:id="rId9"/>
    <p:sldId id="338" r:id="rId10"/>
    <p:sldId id="1175" r:id="rId11"/>
    <p:sldId id="707" r:id="rId12"/>
    <p:sldId id="403" r:id="rId13"/>
    <p:sldId id="359" r:id="rId14"/>
    <p:sldId id="711" r:id="rId15"/>
    <p:sldId id="405" r:id="rId16"/>
    <p:sldId id="691" r:id="rId17"/>
    <p:sldId id="404" r:id="rId18"/>
    <p:sldId id="406" r:id="rId19"/>
    <p:sldId id="689" r:id="rId20"/>
    <p:sldId id="690" r:id="rId21"/>
    <p:sldId id="695" r:id="rId22"/>
    <p:sldId id="694" r:id="rId23"/>
    <p:sldId id="696" r:id="rId24"/>
    <p:sldId id="698" r:id="rId25"/>
    <p:sldId id="699" r:id="rId26"/>
    <p:sldId id="700" r:id="rId27"/>
    <p:sldId id="702" r:id="rId28"/>
    <p:sldId id="701" r:id="rId29"/>
    <p:sldId id="257" r:id="rId30"/>
    <p:sldId id="703" r:id="rId31"/>
    <p:sldId id="704" r:id="rId32"/>
    <p:sldId id="705" r:id="rId33"/>
    <p:sldId id="706" r:id="rId34"/>
    <p:sldId id="710" r:id="rId35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gaard, Floris" initials="BF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B3D236"/>
    <a:srgbClr val="0072BB"/>
    <a:srgbClr val="1FC4F4"/>
    <a:srgbClr val="FDAF17"/>
    <a:srgbClr val="000000"/>
    <a:srgbClr val="0C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62" autoAdjust="0"/>
  </p:normalViewPr>
  <p:slideViewPr>
    <p:cSldViewPr snapToGrid="0">
      <p:cViewPr varScale="1">
        <p:scale>
          <a:sx n="73" d="100"/>
          <a:sy n="73" d="100"/>
        </p:scale>
        <p:origin x="17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AFA3-0132-44C0-9E88-9CEE3D79FC82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9BB9-7489-4B9B-A6F6-B028E2BF2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5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8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05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93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7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50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35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08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00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7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31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FE9BB9-7489-4B9B-A6F6-B028E2BF2B2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92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05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38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31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199AB6B-8AC8-4953-AC14-04B438350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85813" indent="-303213" defTabSz="966788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632075" indent="-2413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3089275" indent="-2413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546475" indent="-2413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4003675" indent="-2413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fld id="{40037F67-0A04-408F-9EEF-029E88426FD3}" type="slidenum">
              <a:rPr lang="en-US" altLang="nl-NL" sz="13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en-US" altLang="nl-NL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1B4095E-1C42-400C-8303-9CB173578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C9445E56-4F1C-42CE-8DB4-EF402F291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altLang="nl-NL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2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52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79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E9BB9-7489-4B9B-A6F6-B028E2BF2B2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13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" y="343"/>
            <a:ext cx="9143085" cy="685731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95585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5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8"/>
            <a:ext cx="6387447" cy="93022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4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101567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4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10498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" y="0"/>
            <a:ext cx="9143082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88749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" y="0"/>
            <a:ext cx="9143082" cy="685799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87039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3ED3-56DD-4255-A6FB-4C9CAE5F4CFC}" type="datetime1">
              <a:rPr lang="nl-NL"/>
              <a:pPr>
                <a:defRPr/>
              </a:pPr>
              <a:t>11-12-2019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Kenniscentrum NoorderRuimte bureau NoorderRuimte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5274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691-9C79-4E6F-B0B3-54D8E3F6A0E0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CE47-8757-405B-A2C9-0DDA351138B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95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418371-1905-4C40-8CDD-7AB28A1D3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687981-5D6A-4570-853B-4D5AB8551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A29CA4-938A-474C-9CD7-1AD34AAB1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4013-420F-4E29-83C2-75D63A18E1D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862681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25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Tx/>
              <a:buFont typeface="Arial"/>
              <a:buChar char="•"/>
              <a:defRPr sz="135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35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35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35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35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98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387447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235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628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441325"/>
            <a:ext cx="7776864" cy="976313"/>
          </a:xfrm>
          <a:prstGeom prst="rect">
            <a:avLst/>
          </a:prstGeom>
        </p:spPr>
        <p:txBody>
          <a:bodyPr anchor="b" anchorCtr="0"/>
          <a:lstStyle>
            <a:lvl1pPr>
              <a:defRPr sz="225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5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350">
                <a:solidFill>
                  <a:srgbClr val="444444"/>
                </a:solidFill>
              </a:defRPr>
            </a:lvl1pPr>
            <a:lvl2pPr>
              <a:buClrTx/>
              <a:defRPr sz="135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35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35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350">
                <a:solidFill>
                  <a:srgbClr val="44444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7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444444"/>
                </a:solidFill>
              </a:defRPr>
            </a:lvl1pPr>
            <a:lvl2pPr>
              <a:defRPr sz="1350">
                <a:solidFill>
                  <a:srgbClr val="444444"/>
                </a:solidFill>
              </a:defRPr>
            </a:lvl2pPr>
            <a:lvl3pPr>
              <a:defRPr sz="1350">
                <a:solidFill>
                  <a:srgbClr val="444444"/>
                </a:solidFill>
              </a:defRPr>
            </a:lvl3pPr>
            <a:lvl4pPr>
              <a:defRPr sz="1350">
                <a:solidFill>
                  <a:srgbClr val="444444"/>
                </a:solidFill>
              </a:defRPr>
            </a:lvl4pPr>
            <a:lvl5pPr>
              <a:defRPr sz="1350">
                <a:solidFill>
                  <a:srgbClr val="444444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876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7" y="441324"/>
            <a:ext cx="2709937" cy="993775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1" y="441325"/>
            <a:ext cx="4957390" cy="5684838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444444"/>
                </a:solidFill>
              </a:defRPr>
            </a:lvl1pPr>
            <a:lvl2pPr>
              <a:defRPr sz="1350">
                <a:solidFill>
                  <a:srgbClr val="444444"/>
                </a:solidFill>
              </a:defRPr>
            </a:lvl2pPr>
            <a:lvl3pPr>
              <a:defRPr sz="1350">
                <a:solidFill>
                  <a:srgbClr val="444444"/>
                </a:solidFill>
              </a:defRPr>
            </a:lvl3pPr>
            <a:lvl4pPr>
              <a:defRPr sz="1350">
                <a:solidFill>
                  <a:srgbClr val="444444"/>
                </a:solidFill>
              </a:defRPr>
            </a:lvl4pPr>
            <a:lvl5pPr>
              <a:defRPr sz="1350">
                <a:solidFill>
                  <a:srgbClr val="44444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7" y="1435102"/>
            <a:ext cx="270993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44444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om de tekst van deze dia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320404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dirty="0"/>
              <a:t>Klik om een afbeelding </a:t>
            </a:r>
            <a:br>
              <a:rPr lang="nl-NL" noProof="0" dirty="0"/>
            </a:br>
            <a:r>
              <a:rPr lang="nl-NL" noProof="0" dirty="0"/>
              <a:t>te plaatsen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om de tekst van deze dia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3721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2"/>
            <a:ext cx="9143084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4" y="377287"/>
            <a:ext cx="6387447" cy="101567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2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/>
            </a:lvl1pPr>
            <a:lvl2pPr marL="471488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50"/>
            </a:lvl2pPr>
            <a:lvl3pPr marL="672704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/>
            </a:lvl3pPr>
            <a:lvl4pPr marL="94178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4pPr>
            <a:lvl5pPr marL="120967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2713-1710-49B6-A1A3-C8EC73C390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906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/>
            </a:lvl1pPr>
            <a:lvl2pPr marL="471488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50"/>
            </a:lvl2pPr>
            <a:lvl3pPr marL="672704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/>
            </a:lvl3pPr>
            <a:lvl4pPr marL="94178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4pPr>
            <a:lvl5pPr marL="1209675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2713-1710-49B6-A1A3-C8EC73C390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32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7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0C9A-B56A-412B-B2BA-87493509243D}" type="datetime1">
              <a:rPr lang="nl-NL"/>
              <a:pPr>
                <a:defRPr/>
              </a:pPr>
              <a:t>11-12-2019</a:t>
            </a:fld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Kenniscentrum NoorderRuimte bureau NoorderRuimte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3509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387447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36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387447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0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" y="343"/>
            <a:ext cx="9143083" cy="6857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831828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4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6" cy="685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831828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41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831828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3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5" cy="68573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108" y="2381933"/>
            <a:ext cx="6387447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4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343"/>
            <a:ext cx="9143086" cy="68573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6387447" cy="97294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42540" r="19419" b="25216"/>
          <a:stretch/>
        </p:blipFill>
        <p:spPr>
          <a:xfrm>
            <a:off x="6568291" y="4646644"/>
            <a:ext cx="2575249" cy="22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4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84" r:id="rId5"/>
    <p:sldLayoutId id="2147483676" r:id="rId6"/>
    <p:sldLayoutId id="2147483685" r:id="rId7"/>
    <p:sldLayoutId id="2147483673" r:id="rId8"/>
    <p:sldLayoutId id="2147483672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6" r:id="rId16"/>
    <p:sldLayoutId id="2147483687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1" y="6356352"/>
            <a:ext cx="328613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309B6F-2B65-B549-9D54-82B68387A09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1" y="6356352"/>
            <a:ext cx="576263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9A94C9-0E2A-7C49-84AB-74D565B0BD70}" type="datetime1">
              <a:rPr lang="nl-NL"/>
              <a:pPr>
                <a:defRPr/>
              </a:pPr>
              <a:t>11-12-2019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6356352"/>
            <a:ext cx="2736850" cy="3651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pic>
        <p:nvPicPr>
          <p:cNvPr id="3077" name="Afbeelding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6453188"/>
            <a:ext cx="3143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1" y="2"/>
            <a:ext cx="7777163" cy="333375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45846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</p:sldLayoutIdLst>
  <p:hf hd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5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5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5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5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5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scan.nl/uploads/projects/2111/files/232/icud2017%20long%20term%20efficiency%20permeable%20pavement%20Boogaard%20Lucke%20Harten.pdf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304387" cy="1015677"/>
          </a:xfrm>
        </p:spPr>
        <p:txBody>
          <a:bodyPr/>
          <a:lstStyle/>
          <a:p>
            <a:r>
              <a:rPr lang="nl-NL" dirty="0"/>
              <a:t>Workshop: Wat zijn bepalende factoren in keuze voor infiltrerende verharding en onderliggende systemen?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43B6A-1195-4860-A004-CE9862EF30ED}"/>
              </a:ext>
            </a:extLst>
          </p:cNvPr>
          <p:cNvSpPr txBox="1">
            <a:spLocks/>
          </p:cNvSpPr>
          <p:nvPr/>
        </p:nvSpPr>
        <p:spPr>
          <a:xfrm>
            <a:off x="1199533" y="2388550"/>
            <a:ext cx="7579622" cy="446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  <a:defRPr/>
            </a:pPr>
            <a:r>
              <a:rPr lang="en-US" sz="2000" dirty="0">
                <a:cs typeface="Arial" panose="020B0604020202020204" pitchFamily="34" charset="0"/>
              </a:rPr>
              <a:t>Dr. </a:t>
            </a:r>
            <a:r>
              <a:rPr lang="en-US" sz="2000" dirty="0" err="1">
                <a:cs typeface="Arial" panose="020B0604020202020204" pitchFamily="34" charset="0"/>
              </a:rPr>
              <a:t>ir.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nl-NL" sz="2000" dirty="0"/>
              <a:t>Rutger de Graaf </a:t>
            </a:r>
          </a:p>
          <a:p>
            <a:pPr lvl="1">
              <a:lnSpc>
                <a:spcPct val="100000"/>
              </a:lnSpc>
              <a:defRPr/>
            </a:pPr>
            <a:r>
              <a:rPr lang="nl-NL" sz="2000" dirty="0"/>
              <a:t>Lector Waterinnovatie</a:t>
            </a:r>
          </a:p>
          <a:p>
            <a:pPr lvl="1">
              <a:lnSpc>
                <a:spcPct val="100000"/>
              </a:lnSpc>
              <a:defRPr/>
            </a:pPr>
            <a:r>
              <a:rPr lang="nl-NL" sz="2000" dirty="0"/>
              <a:t>Hogeschool Rotterdam</a:t>
            </a:r>
          </a:p>
          <a:p>
            <a:pPr lvl="1">
              <a:lnSpc>
                <a:spcPct val="100000"/>
              </a:lnSpc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r.e.de.graaf@hr.nl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0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950AB-F083-4520-98B0-65719D39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0" y="377287"/>
            <a:ext cx="8193395" cy="1015677"/>
          </a:xfrm>
        </p:spPr>
        <p:txBody>
          <a:bodyPr/>
          <a:lstStyle/>
          <a:p>
            <a:r>
              <a:rPr lang="nl-NL" sz="2800" dirty="0"/>
              <a:t>Wisselwerking Technologie en Maatschappij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AD3DA-E24A-4586-A0F1-49DDF990032B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1341438"/>
            <a:ext cx="5184775" cy="3455987"/>
            <a:chOff x="884" y="845"/>
            <a:chExt cx="3992" cy="2449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75535A5C-CE8F-43CC-91F4-FF6DE0FD8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0" y="2115"/>
              <a:ext cx="1043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65753457-B5D6-4800-B748-9D2B6E4A3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7" y="2115"/>
              <a:ext cx="108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E268D9F9-7972-4F8F-8D1B-B9ABDB285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29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6F6095E9-9E3F-4FBC-8663-E55F4C440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888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AEC0B1FD-AFEC-453D-8929-13FA1C77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2886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47AF4A8F-8E69-4B81-8CA3-55FF493B3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616"/>
              <a:ext cx="408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F7EA7C2-A10D-4356-800F-144E92D85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1525"/>
              <a:ext cx="499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B398A198-C64B-4A10-B6A0-4BA5FD72E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1434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8BF45519-1F93-4036-8707-48EE5C85C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1434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Oval 12" descr="Blue tissue paper">
              <a:extLst>
                <a:ext uri="{FF2B5EF4-FFF2-40B4-BE49-F238E27FC236}">
                  <a16:creationId xmlns:a16="http://schemas.microsoft.com/office/drawing/2014/main" id="{BDF19CA1-FCBA-4980-9AFD-873BE0A10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523"/>
              <a:ext cx="1452" cy="77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nl-NL" sz="1400" b="1"/>
                <a:t>Biophysical </a:t>
              </a:r>
            </a:p>
            <a:p>
              <a:pPr algn="ctr"/>
              <a:r>
                <a:rPr lang="en-AU" altLang="nl-NL" sz="1400" b="1"/>
                <a:t>Realities</a:t>
              </a:r>
            </a:p>
          </p:txBody>
        </p:sp>
        <p:sp>
          <p:nvSpPr>
            <p:cNvPr id="14" name="Oval 13" descr="Blue tissue paper">
              <a:extLst>
                <a:ext uri="{FF2B5EF4-FFF2-40B4-BE49-F238E27FC236}">
                  <a16:creationId xmlns:a16="http://schemas.microsoft.com/office/drawing/2014/main" id="{FCBA01CF-2E3C-4869-87F9-E403A4B19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525"/>
              <a:ext cx="1452" cy="77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nl-NL" sz="1400" b="1"/>
                <a:t>Professional</a:t>
              </a:r>
            </a:p>
            <a:p>
              <a:pPr algn="ctr"/>
              <a:r>
                <a:rPr lang="en-AU" altLang="nl-NL" sz="1400" b="1"/>
                <a:t>Praxis</a:t>
              </a:r>
            </a:p>
          </p:txBody>
        </p:sp>
        <p:sp>
          <p:nvSpPr>
            <p:cNvPr id="15" name="Oval 14" descr="Blue tissue paper">
              <a:extLst>
                <a:ext uri="{FF2B5EF4-FFF2-40B4-BE49-F238E27FC236}">
                  <a16:creationId xmlns:a16="http://schemas.microsoft.com/office/drawing/2014/main" id="{EB9D55DE-98D6-4D9C-B104-C19F2AFA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845"/>
              <a:ext cx="1452" cy="77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nl-NL" sz="1400" b="1"/>
                <a:t>Artefacts &amp;</a:t>
              </a:r>
            </a:p>
            <a:p>
              <a:pPr algn="ctr"/>
              <a:r>
                <a:rPr lang="en-AU" altLang="nl-NL" sz="1400" b="1"/>
                <a:t>Technical Systems</a:t>
              </a:r>
            </a:p>
          </p:txBody>
        </p:sp>
        <p:sp>
          <p:nvSpPr>
            <p:cNvPr id="16" name="Oval 15" descr="Blue tissue paper">
              <a:extLst>
                <a:ext uri="{FF2B5EF4-FFF2-40B4-BE49-F238E27FC236}">
                  <a16:creationId xmlns:a16="http://schemas.microsoft.com/office/drawing/2014/main" id="{361A5CAC-D2A1-46B7-BC0C-559AA1894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525"/>
              <a:ext cx="1452" cy="77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nl-NL" sz="1400" b="1"/>
                <a:t>Socio-Political</a:t>
              </a:r>
            </a:p>
            <a:p>
              <a:pPr algn="ctr"/>
              <a:r>
                <a:rPr lang="en-AU" altLang="nl-NL" sz="1400" b="1"/>
                <a:t>Context</a:t>
              </a:r>
            </a:p>
          </p:txBody>
        </p:sp>
        <p:sp>
          <p:nvSpPr>
            <p:cNvPr id="17" name="Oval 16" descr="Blue tissue paper">
              <a:extLst>
                <a:ext uri="{FF2B5EF4-FFF2-40B4-BE49-F238E27FC236}">
                  <a16:creationId xmlns:a16="http://schemas.microsoft.com/office/drawing/2014/main" id="{C90076FF-DE64-4ED2-8F0F-E87936A6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523"/>
              <a:ext cx="1452" cy="77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nl-NL" sz="1400" b="1"/>
                <a:t>World views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FF6BC2BF-F8D9-401D-9945-CCFDF99E7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29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9" name="Text Box 18">
            <a:extLst>
              <a:ext uri="{FF2B5EF4-FFF2-40B4-BE49-F238E27FC236}">
                <a16:creationId xmlns:a16="http://schemas.microsoft.com/office/drawing/2014/main" id="{D3944142-55F4-4545-89B6-471056D0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nl-NL"/>
              <a:t>Emerges here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5F32E1CF-7831-4494-B300-F24BB396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19446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nl-NL"/>
              <a:t>Needs to be institutionalised here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E78794E5-7490-4D85-8A0A-28A640A9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05263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nl-NL"/>
              <a:t>Innovation starts here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DE666B33-6CD1-487F-97D7-DBFADD55B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484313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23" name="AutoShape 22">
            <a:extLst>
              <a:ext uri="{FF2B5EF4-FFF2-40B4-BE49-F238E27FC236}">
                <a16:creationId xmlns:a16="http://schemas.microsoft.com/office/drawing/2014/main" id="{57BC5428-145E-4AE5-B25C-0C5ADA0F4696}"/>
              </a:ext>
            </a:extLst>
          </p:cNvPr>
          <p:cNvCxnSpPr>
            <a:cxnSpLocks noChangeShapeType="1"/>
            <a:stCxn id="21" idx="1"/>
            <a:endCxn id="19" idx="1"/>
          </p:cNvCxnSpPr>
          <p:nvPr/>
        </p:nvCxnSpPr>
        <p:spPr bwMode="auto">
          <a:xfrm rot="10800000" flipH="1">
            <a:off x="539750" y="1236663"/>
            <a:ext cx="1588" cy="3089275"/>
          </a:xfrm>
          <a:prstGeom prst="curvedConnector3">
            <a:avLst>
              <a:gd name="adj1" fmla="val -224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3">
            <a:extLst>
              <a:ext uri="{FF2B5EF4-FFF2-40B4-BE49-F238E27FC236}">
                <a16:creationId xmlns:a16="http://schemas.microsoft.com/office/drawing/2014/main" id="{4E8EDBCA-9611-461A-A60D-D4684AFF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1058863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AU" altLang="nl-NL"/>
              <a:t>Physical expression</a:t>
            </a:r>
          </a:p>
          <a:p>
            <a:pPr algn="r"/>
            <a:r>
              <a:rPr lang="en-AU" altLang="nl-NL"/>
              <a:t>Technical knowledge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01F559E-C649-495F-B2C3-440ABE65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5" y="2420938"/>
            <a:ext cx="1555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AU" altLang="nl-NL"/>
              <a:t>Expression in</a:t>
            </a:r>
          </a:p>
          <a:p>
            <a:pPr algn="r"/>
            <a:r>
              <a:rPr lang="en-AU" altLang="nl-NL"/>
              <a:t>institutional</a:t>
            </a:r>
          </a:p>
          <a:p>
            <a:pPr algn="r"/>
            <a:r>
              <a:rPr lang="en-AU" altLang="nl-NL"/>
              <a:t>form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3F4E0DB0-2A32-4F5D-9452-47F866D3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011613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altLang="nl-NL"/>
              <a:t>Underlying values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6388D6B3-EB37-4D46-B48A-0FA6A9A6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7368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nl-NL" sz="2400" b="1" i="1">
                <a:solidFill>
                  <a:srgbClr val="339933"/>
                </a:solidFill>
                <a:latin typeface="Tahoma" panose="020B0604030504040204" pitchFamily="34" charset="0"/>
              </a:rPr>
              <a:t>Dimensions in Technology – Framework for Change</a:t>
            </a:r>
            <a:r>
              <a:rPr lang="en-AU" altLang="nl-NL" sz="2400"/>
              <a:t>  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CE87CDD-AB48-43F9-8095-481885304407}"/>
              </a:ext>
            </a:extLst>
          </p:cNvPr>
          <p:cNvSpPr txBox="1"/>
          <p:nvPr/>
        </p:nvSpPr>
        <p:spPr>
          <a:xfrm>
            <a:off x="1007276" y="6537562"/>
            <a:ext cx="5509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/>
              <a:t>Source: Dr. Mike Mouritz, </a:t>
            </a:r>
            <a:r>
              <a:rPr lang="nl-NL" sz="1600" i="1" dirty="0" err="1"/>
              <a:t>Curtin</a:t>
            </a:r>
            <a:r>
              <a:rPr lang="nl-NL" sz="1600" i="1" dirty="0"/>
              <a:t> University, Perth, Australia</a:t>
            </a:r>
          </a:p>
        </p:txBody>
      </p:sp>
    </p:spTree>
    <p:extLst>
      <p:ext uri="{BB962C8B-B14F-4D97-AF65-F5344CB8AC3E}">
        <p14:creationId xmlns:p14="http://schemas.microsoft.com/office/powerpoint/2010/main" val="85823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99533" y="1194274"/>
            <a:ext cx="7944466" cy="5126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sz="2200" dirty="0"/>
              <a:t>Schoksgewijze fundamentele verandering van de dominante </a:t>
            </a:r>
            <a:r>
              <a:rPr lang="nl-NL" sz="2200" i="1" dirty="0"/>
              <a:t>structuur</a:t>
            </a:r>
            <a:r>
              <a:rPr lang="nl-NL" sz="2200" dirty="0"/>
              <a:t>, </a:t>
            </a:r>
            <a:r>
              <a:rPr lang="nl-NL" sz="2200" i="1" dirty="0"/>
              <a:t>cultuur </a:t>
            </a:r>
            <a:r>
              <a:rPr lang="nl-NL" sz="2200" dirty="0"/>
              <a:t>en </a:t>
            </a:r>
            <a:r>
              <a:rPr lang="nl-NL" sz="2200" i="1" dirty="0"/>
              <a:t>werkwijzen </a:t>
            </a:r>
            <a:r>
              <a:rPr lang="nl-NL" sz="2200" dirty="0"/>
              <a:t>binnen een maatschappelijk deelsysteem op de lange termijn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cultuur: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gedeelde beelden, waarden, paradigma’s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structuur: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institutionele opbouw, economische en fysieke structuur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werkwijzen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routines, regels,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gedrag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Voorbeelden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energietransitie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transitie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mobiliteit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transitie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vechten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leven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met water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: Prof. Derk Loorbach; Prof. Jan Rotmans, Dutch Research Institute for Transitions, Erasmus Universiteit Rotterdam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DFD618-3582-4A0D-BECD-C002BC41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3" y="1754132"/>
            <a:ext cx="8448320" cy="39456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93A3DE-1DF1-43F1-A8F5-FEA3BCFC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F5FDD1F-DF91-40AA-8D2D-49C04E733797}"/>
              </a:ext>
            </a:extLst>
          </p:cNvPr>
          <p:cNvSpPr/>
          <p:nvPr/>
        </p:nvSpPr>
        <p:spPr>
          <a:xfrm>
            <a:off x="626016" y="5892144"/>
            <a:ext cx="8726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Prof. Derk Loorbach; Dutch Research Institute for Transitions, Erasmus Universiteit Rotterdam</a:t>
            </a:r>
          </a:p>
        </p:txBody>
      </p:sp>
    </p:spTree>
    <p:extLst>
      <p:ext uri="{BB962C8B-B14F-4D97-AF65-F5344CB8AC3E}">
        <p14:creationId xmlns:p14="http://schemas.microsoft.com/office/powerpoint/2010/main" val="323281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99533" y="1194275"/>
            <a:ext cx="7579622" cy="446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sz="1800" dirty="0"/>
              <a:t>Multilevel en </a:t>
            </a:r>
            <a:r>
              <a:rPr lang="nl-NL" sz="1800" dirty="0" err="1"/>
              <a:t>multifase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AE3466-FAEA-47F2-9100-A4588374304A}"/>
              </a:ext>
            </a:extLst>
          </p:cNvPr>
          <p:cNvSpPr/>
          <p:nvPr/>
        </p:nvSpPr>
        <p:spPr>
          <a:xfrm>
            <a:off x="626016" y="5892144"/>
            <a:ext cx="872665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Prof. Derk Loorbach; prof Jan Rotmans, Dutch Research Institute for Transitions, Erasmus Universiteit Rotterdam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87FF72-24A4-4808-9A88-F71AE02D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18" y="1772816"/>
            <a:ext cx="95707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Regime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5A523C-88BE-42BC-AC25-91170CD9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 bwMode="auto">
          <a:xfrm>
            <a:off x="925213" y="1259044"/>
            <a:ext cx="7847220" cy="45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DBF3C29-73A3-4B39-91D7-13DBA9AF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6381328"/>
            <a:ext cx="2400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nl-NL" sz="1400" u="none" dirty="0" err="1"/>
              <a:t>Bron</a:t>
            </a:r>
            <a:r>
              <a:rPr lang="en-US" altLang="nl-NL" sz="1400" u="none" dirty="0"/>
              <a:t>: Van der Brugge, 2006</a:t>
            </a:r>
          </a:p>
        </p:txBody>
      </p:sp>
    </p:spTree>
    <p:extLst>
      <p:ext uri="{BB962C8B-B14F-4D97-AF65-F5344CB8AC3E}">
        <p14:creationId xmlns:p14="http://schemas.microsoft.com/office/powerpoint/2010/main" val="1844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E7D-3BE2-46A8-A8DB-D0E069F6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 bwMode="auto">
          <a:xfrm>
            <a:off x="2550362" y="2481705"/>
            <a:ext cx="5909204" cy="344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4444BAA7-FFFE-4BF1-B99B-6DCF2D6369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3679" y="2672953"/>
            <a:ext cx="1525229" cy="851872"/>
          </a:xfrm>
          <a:prstGeom prst="roundRect">
            <a:avLst>
              <a:gd name="adj" fmla="val 13935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0500" tIns="40500" rIns="40500" bIns="40500" anchor="ctr"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nl-NL" altLang="nl-NL" sz="135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102B6B7-B40D-4FA0-A963-D38F3E48A9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7577" y="2554607"/>
            <a:ext cx="1616890" cy="756047"/>
          </a:xfrm>
          <a:prstGeom prst="roundRect">
            <a:avLst>
              <a:gd name="adj" fmla="val 13935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0500" tIns="40500" rIns="40500" bIns="40500" anchor="ctr"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1157D17-FA9A-4EA2-8315-569E7A9E4E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15111" y="4704399"/>
            <a:ext cx="1616890" cy="756047"/>
          </a:xfrm>
          <a:prstGeom prst="roundRect">
            <a:avLst>
              <a:gd name="adj" fmla="val 13935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0500" tIns="40500" rIns="40500" bIns="40500" anchor="ctr"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endParaRPr lang="nl-NL" altLang="nl-NL" sz="135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B838A1A-0DD3-4461-B408-73A4BD72C5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92105" y="5202793"/>
            <a:ext cx="1538292" cy="756047"/>
          </a:xfrm>
          <a:prstGeom prst="roundRect">
            <a:avLst>
              <a:gd name="adj" fmla="val 13935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0500" tIns="40500" rIns="40500" bIns="40500" anchor="ctr"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endParaRPr lang="nl-NL" altLang="nl-NL" sz="135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3E7D05B-6609-4DA3-9912-A247645ADD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50272" y="4382368"/>
            <a:ext cx="1241822" cy="756047"/>
          </a:xfrm>
          <a:prstGeom prst="roundRect">
            <a:avLst>
              <a:gd name="adj" fmla="val 13935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40500" tIns="40500" rIns="40500" bIns="40500" anchor="ctr"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nl-NL" altLang="nl-NL" sz="1350" b="1" u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nl-NL" altLang="nl-NL" sz="13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E0830D-EE40-4EDC-A819-06E4BEE9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Regime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F079BE-10A8-4815-9587-773F3EE6E246}"/>
              </a:ext>
            </a:extLst>
          </p:cNvPr>
          <p:cNvSpPr txBox="1">
            <a:spLocks/>
          </p:cNvSpPr>
          <p:nvPr/>
        </p:nvSpPr>
        <p:spPr>
          <a:xfrm>
            <a:off x="1199533" y="1194274"/>
            <a:ext cx="7944466" cy="512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sz="2200" dirty="0"/>
              <a:t>Veranderprogramma’s in complex adaptieve systemen zijn meestal gericht op 1, soms 2 regime componenten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99533" y="1194274"/>
            <a:ext cx="7944466" cy="6242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nl-NL" sz="4400" dirty="0" err="1"/>
              <a:t>Veranderprogramma’s</a:t>
            </a:r>
            <a:r>
              <a:rPr lang="en-US" altLang="nl-NL" sz="4400" dirty="0"/>
              <a:t> in complex </a:t>
            </a:r>
            <a:r>
              <a:rPr lang="en-US" altLang="nl-NL" sz="4400" dirty="0" err="1"/>
              <a:t>adaptieve</a:t>
            </a:r>
            <a:r>
              <a:rPr lang="en-US" altLang="nl-NL" sz="4400" dirty="0"/>
              <a:t> systemin </a:t>
            </a:r>
            <a:r>
              <a:rPr lang="en-US" altLang="nl-NL" sz="4400" dirty="0" err="1"/>
              <a:t>zijn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vaak</a:t>
            </a:r>
            <a:r>
              <a:rPr lang="en-US" altLang="nl-NL" sz="4400" dirty="0"/>
              <a:t> </a:t>
            </a:r>
            <a:r>
              <a:rPr lang="en-US" altLang="nl-NL" sz="4400" dirty="0" err="1"/>
              <a:t>teleurstellend</a:t>
            </a:r>
            <a:r>
              <a:rPr lang="en-US" altLang="nl-NL" sz="44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altLang="nl-NL" sz="4400" dirty="0"/>
              <a:t>Regime </a:t>
            </a:r>
            <a:r>
              <a:rPr lang="en-US" altLang="nl-NL" sz="4400" dirty="0" err="1"/>
              <a:t>componenten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zijn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sterk</a:t>
            </a:r>
            <a:r>
              <a:rPr lang="en-US" altLang="nl-NL" sz="4400" dirty="0"/>
              <a:t> </a:t>
            </a:r>
            <a:r>
              <a:rPr lang="en-US" altLang="nl-NL" sz="4400" dirty="0" err="1"/>
              <a:t>gekoppeld</a:t>
            </a:r>
            <a:r>
              <a:rPr lang="en-US" altLang="nl-NL" sz="4400" dirty="0"/>
              <a:t>, </a:t>
            </a:r>
            <a:r>
              <a:rPr lang="en-US" altLang="nl-NL" sz="4400" dirty="0" err="1"/>
              <a:t>veranderen</a:t>
            </a:r>
            <a:r>
              <a:rPr lang="en-US" altLang="nl-NL" sz="4400" dirty="0"/>
              <a:t> van 1 component </a:t>
            </a:r>
            <a:r>
              <a:rPr lang="en-US" altLang="nl-NL" sz="4400" dirty="0" err="1"/>
              <a:t>heeft</a:t>
            </a:r>
            <a:r>
              <a:rPr lang="en-US" altLang="nl-NL" sz="4400" dirty="0"/>
              <a:t> </a:t>
            </a:r>
            <a:r>
              <a:rPr lang="en-US" altLang="nl-NL" sz="4400" dirty="0" err="1"/>
              <a:t>geen</a:t>
            </a:r>
            <a:r>
              <a:rPr lang="en-US" altLang="nl-NL" sz="4400" dirty="0"/>
              <a:t> effect, </a:t>
            </a:r>
            <a:r>
              <a:rPr lang="en-US" altLang="nl-NL" sz="4400" dirty="0" err="1"/>
              <a:t>beperkt</a:t>
            </a:r>
            <a:r>
              <a:rPr lang="en-US" altLang="nl-NL" sz="4400" dirty="0"/>
              <a:t> effect of </a:t>
            </a:r>
            <a:r>
              <a:rPr lang="en-US" altLang="nl-NL" sz="4400" dirty="0" err="1"/>
              <a:t>een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onverwacht</a:t>
            </a:r>
            <a:r>
              <a:rPr lang="en-US" altLang="nl-NL" sz="4400" dirty="0"/>
              <a:t> effect.</a:t>
            </a:r>
          </a:p>
          <a:p>
            <a:pPr lvl="1">
              <a:lnSpc>
                <a:spcPct val="110000"/>
              </a:lnSpc>
            </a:pPr>
            <a:r>
              <a:rPr lang="en-US" altLang="nl-NL" sz="4400" dirty="0" err="1"/>
              <a:t>Maatschappij</a:t>
            </a:r>
            <a:r>
              <a:rPr lang="en-US" altLang="nl-NL" sz="4400" dirty="0"/>
              <a:t> </a:t>
            </a:r>
            <a:r>
              <a:rPr lang="en-US" altLang="nl-NL" sz="4400" dirty="0" err="1"/>
              <a:t>bestaat</a:t>
            </a:r>
            <a:r>
              <a:rPr lang="en-US" altLang="nl-NL" sz="4400" dirty="0"/>
              <a:t> </a:t>
            </a:r>
            <a:r>
              <a:rPr lang="en-US" altLang="nl-NL" sz="4400" dirty="0" err="1"/>
              <a:t>uit</a:t>
            </a:r>
            <a:r>
              <a:rPr lang="en-US" altLang="nl-NL" sz="4400" dirty="0"/>
              <a:t> </a:t>
            </a:r>
            <a:r>
              <a:rPr lang="en-US" altLang="nl-NL" sz="4400" dirty="0" err="1"/>
              <a:t>een</a:t>
            </a:r>
            <a:r>
              <a:rPr lang="en-US" altLang="nl-NL" sz="4400" dirty="0"/>
              <a:t> ‘</a:t>
            </a:r>
            <a:r>
              <a:rPr lang="en-US" altLang="nl-NL" sz="4400" dirty="0" err="1"/>
              <a:t>patchwork’van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meerdere</a:t>
            </a:r>
            <a:r>
              <a:rPr lang="en-US" altLang="nl-NL" sz="4400" dirty="0"/>
              <a:t> </a:t>
            </a:r>
            <a:r>
              <a:rPr lang="en-US" altLang="nl-NL" sz="4400" dirty="0" err="1"/>
              <a:t>complexe</a:t>
            </a:r>
            <a:r>
              <a:rPr lang="en-US" altLang="nl-NL" sz="4400" dirty="0"/>
              <a:t> systemin, bv </a:t>
            </a:r>
            <a:r>
              <a:rPr lang="en-US" altLang="nl-NL" sz="4400" dirty="0" err="1"/>
              <a:t>watermanagement</a:t>
            </a:r>
            <a:r>
              <a:rPr lang="en-US" altLang="nl-NL" sz="4400" dirty="0"/>
              <a:t>, </a:t>
            </a:r>
            <a:r>
              <a:rPr lang="en-US" altLang="nl-NL" sz="4400" dirty="0" err="1"/>
              <a:t>bouw</a:t>
            </a:r>
            <a:r>
              <a:rPr lang="en-US" altLang="nl-NL" sz="4400" dirty="0"/>
              <a:t>, transport </a:t>
            </a:r>
            <a:r>
              <a:rPr lang="en-US" altLang="nl-NL" sz="4400" dirty="0" err="1"/>
              <a:t>en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energie</a:t>
            </a:r>
            <a:r>
              <a:rPr lang="en-US" altLang="nl-NL" sz="4400" dirty="0"/>
              <a:t>, etc.</a:t>
            </a:r>
          </a:p>
          <a:p>
            <a:pPr lvl="1">
              <a:lnSpc>
                <a:spcPct val="110000"/>
              </a:lnSpc>
            </a:pPr>
            <a:r>
              <a:rPr lang="en-US" altLang="nl-NL" sz="4400" dirty="0" err="1"/>
              <a:t>Benodigde</a:t>
            </a:r>
            <a:r>
              <a:rPr lang="en-US" altLang="nl-NL" sz="4400" dirty="0"/>
              <a:t> </a:t>
            </a:r>
            <a:r>
              <a:rPr lang="en-US" altLang="nl-NL" sz="4400" dirty="0" err="1"/>
              <a:t>veranderingen</a:t>
            </a:r>
            <a:r>
              <a:rPr lang="en-US" altLang="nl-NL" sz="4400" dirty="0"/>
              <a:t> in </a:t>
            </a:r>
            <a:r>
              <a:rPr lang="en-US" altLang="nl-NL" sz="4400" dirty="0" err="1"/>
              <a:t>beleid</a:t>
            </a:r>
            <a:r>
              <a:rPr lang="en-US" altLang="nl-NL" sz="4400" dirty="0"/>
              <a:t>, </a:t>
            </a:r>
            <a:r>
              <a:rPr lang="en-US" altLang="nl-NL" sz="4400" dirty="0" err="1"/>
              <a:t>institutues</a:t>
            </a:r>
            <a:r>
              <a:rPr lang="en-US" altLang="nl-NL" sz="4400" dirty="0"/>
              <a:t> </a:t>
            </a:r>
            <a:r>
              <a:rPr lang="en-US" altLang="nl-NL" sz="4400" dirty="0" err="1"/>
              <a:t>en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aanbestedingsprocedures</a:t>
            </a:r>
            <a:endParaRPr lang="en-US" altLang="nl-NL" sz="4400" dirty="0"/>
          </a:p>
          <a:p>
            <a:pPr lvl="1">
              <a:lnSpc>
                <a:spcPct val="110000"/>
              </a:lnSpc>
            </a:pPr>
            <a:r>
              <a:rPr lang="en-US" altLang="nl-NL" sz="4400" dirty="0" err="1"/>
              <a:t>Noodzaak</a:t>
            </a:r>
            <a:r>
              <a:rPr lang="en-US" altLang="nl-NL" sz="4400" dirty="0"/>
              <a:t> om financiering </a:t>
            </a:r>
            <a:r>
              <a:rPr lang="en-US" altLang="nl-NL" sz="4400" dirty="0" err="1"/>
              <a:t>te</a:t>
            </a:r>
            <a:r>
              <a:rPr lang="en-US" altLang="nl-NL" sz="4400" dirty="0"/>
              <a:t> </a:t>
            </a:r>
            <a:r>
              <a:rPr lang="en-US" altLang="nl-NL" sz="4400" dirty="0" err="1"/>
              <a:t>regelen</a:t>
            </a:r>
            <a:endParaRPr lang="en-US" altLang="nl-NL" sz="4400" dirty="0"/>
          </a:p>
          <a:p>
            <a:pPr lvl="1">
              <a:lnSpc>
                <a:spcPct val="110000"/>
              </a:lnSpc>
            </a:pPr>
            <a:r>
              <a:rPr lang="en-US" altLang="nl-NL" sz="4400" dirty="0" err="1"/>
              <a:t>Benodigde</a:t>
            </a:r>
            <a:r>
              <a:rPr lang="en-US" altLang="nl-NL" sz="4400" dirty="0"/>
              <a:t> </a:t>
            </a:r>
            <a:r>
              <a:rPr lang="en-US" altLang="nl-NL" sz="4400" dirty="0" err="1"/>
              <a:t>publiek</a:t>
            </a:r>
            <a:r>
              <a:rPr lang="en-US" altLang="nl-NL" sz="4400" dirty="0"/>
              <a:t> </a:t>
            </a:r>
            <a:r>
              <a:rPr lang="en-US" altLang="nl-NL" sz="4400" dirty="0" err="1"/>
              <a:t>draagvlaak</a:t>
            </a:r>
            <a:r>
              <a:rPr lang="en-US" altLang="nl-NL" sz="4400" dirty="0"/>
              <a:t> </a:t>
            </a:r>
            <a:r>
              <a:rPr lang="en-US" altLang="nl-NL" sz="4400" dirty="0" err="1"/>
              <a:t>en</a:t>
            </a:r>
            <a:r>
              <a:rPr lang="en-US" altLang="nl-NL" sz="4400" dirty="0"/>
              <a:t> </a:t>
            </a:r>
            <a:r>
              <a:rPr lang="en-US" altLang="nl-NL" sz="4400" dirty="0" err="1"/>
              <a:t>culturele</a:t>
            </a:r>
            <a:r>
              <a:rPr lang="en-US" altLang="nl-NL" sz="4400" dirty="0"/>
              <a:t> </a:t>
            </a:r>
            <a:r>
              <a:rPr lang="en-US" altLang="nl-NL" sz="4400" dirty="0" err="1"/>
              <a:t>legitimiteit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Ernst, L., De Graaf-Van Dinther, R.E., Peek, G.J., Loorbach, D.A. (2016) Sustainable urban transformation and sustainability 	transitions; conceptual framework and case study. Journal of Cleaner Production 112, 2988-2999</a:t>
            </a:r>
          </a:p>
        </p:txBody>
      </p:sp>
    </p:spTree>
    <p:extLst>
      <p:ext uri="{BB962C8B-B14F-4D97-AF65-F5344CB8AC3E}">
        <p14:creationId xmlns:p14="http://schemas.microsoft.com/office/powerpoint/2010/main" val="149159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Transitiemanagement 2.0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6982C0-EFDF-4490-B1ED-316C8BE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587" y="1754132"/>
            <a:ext cx="9359186" cy="359510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D3C8A80-8F21-4ADB-8E9C-EF00C9D72406}"/>
              </a:ext>
            </a:extLst>
          </p:cNvPr>
          <p:cNvSpPr/>
          <p:nvPr/>
        </p:nvSpPr>
        <p:spPr>
          <a:xfrm>
            <a:off x="626016" y="5892144"/>
            <a:ext cx="8726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Prof. Derk Loorbach; Dutch Research Institute for Transitions, Erasmus Universiteit Rotterdam</a:t>
            </a:r>
          </a:p>
        </p:txBody>
      </p:sp>
    </p:spTree>
    <p:extLst>
      <p:ext uri="{BB962C8B-B14F-4D97-AF65-F5344CB8AC3E}">
        <p14:creationId xmlns:p14="http://schemas.microsoft.com/office/powerpoint/2010/main" val="180336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85E88A-146A-4DBB-8D9B-6D0DB83C8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/>
          <a:stretch/>
        </p:blipFill>
        <p:spPr>
          <a:xfrm>
            <a:off x="5782210" y="4637086"/>
            <a:ext cx="3361790" cy="195247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3FCEAFE-1EA0-49B6-8429-6B4C2125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06322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/>
            <a:endParaRPr lang="en-US" altLang="nl-NL" sz="2100" b="1" u="none" dirty="0">
              <a:solidFill>
                <a:srgbClr val="00A6D7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336CB-D9C0-4867-9136-B781DB9D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65" y="983458"/>
            <a:ext cx="862631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Gebruik</a:t>
            </a:r>
            <a:r>
              <a:rPr lang="en-US" altLang="nl-NL" sz="2000" u="none" dirty="0">
                <a:latin typeface="+mj-lt"/>
              </a:rPr>
              <a:t> macrolevel drivers, bv </a:t>
            </a:r>
            <a:r>
              <a:rPr lang="en-US" altLang="nl-NL" sz="2000" u="none" dirty="0" err="1">
                <a:latin typeface="+mj-lt"/>
              </a:rPr>
              <a:t>klimaat</a:t>
            </a:r>
            <a:r>
              <a:rPr lang="en-US" altLang="nl-NL" sz="2000" u="none" dirty="0">
                <a:latin typeface="+mj-lt"/>
              </a:rPr>
              <a:t>, </a:t>
            </a:r>
            <a:r>
              <a:rPr lang="en-US" altLang="nl-NL" sz="2000" u="none" dirty="0" err="1">
                <a:latin typeface="+mj-lt"/>
              </a:rPr>
              <a:t>wateroverlast</a:t>
            </a:r>
            <a:r>
              <a:rPr lang="en-US" altLang="nl-NL" sz="2000" u="none" dirty="0">
                <a:latin typeface="+mj-lt"/>
              </a:rPr>
              <a:t> om </a:t>
            </a:r>
            <a:r>
              <a:rPr lang="en-US" altLang="nl-NL" sz="2000" u="none" dirty="0" err="1">
                <a:latin typeface="+mj-lt"/>
              </a:rPr>
              <a:t>urgentie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te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creeren</a:t>
            </a:r>
            <a:r>
              <a:rPr lang="en-US" altLang="nl-NL" sz="2000" u="none" dirty="0">
                <a:latin typeface="+mj-lt"/>
              </a:rPr>
              <a:t> (</a:t>
            </a:r>
            <a:r>
              <a:rPr lang="en-US" altLang="nl-NL" sz="2000" u="none" dirty="0" err="1">
                <a:latin typeface="+mj-lt"/>
              </a:rPr>
              <a:t>landschap-niveau</a:t>
            </a:r>
            <a:r>
              <a:rPr lang="en-US" altLang="nl-NL" sz="2000" u="none" dirty="0">
                <a:latin typeface="+mj-lt"/>
              </a:rPr>
              <a:t>)</a:t>
            </a:r>
          </a:p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Integratie</a:t>
            </a:r>
            <a:r>
              <a:rPr lang="en-US" altLang="nl-NL" sz="2000" u="none" dirty="0">
                <a:latin typeface="+mj-lt"/>
              </a:rPr>
              <a:t> water </a:t>
            </a:r>
            <a:r>
              <a:rPr lang="en-US" altLang="nl-NL" sz="2000" u="none" dirty="0" err="1">
                <a:latin typeface="+mj-lt"/>
              </a:rPr>
              <a:t>en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stedelijke</a:t>
            </a:r>
            <a:r>
              <a:rPr lang="en-US" altLang="nl-NL" sz="2000" u="none" dirty="0">
                <a:latin typeface="+mj-lt"/>
              </a:rPr>
              <a:t> planning (regime-</a:t>
            </a:r>
            <a:r>
              <a:rPr lang="en-US" altLang="nl-NL" sz="2000" u="none" dirty="0" err="1">
                <a:latin typeface="+mj-lt"/>
              </a:rPr>
              <a:t>niveau</a:t>
            </a:r>
            <a:r>
              <a:rPr lang="en-US" altLang="nl-NL" sz="2000" u="none" dirty="0">
                <a:latin typeface="+mj-lt"/>
              </a:rPr>
              <a:t>)</a:t>
            </a:r>
          </a:p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Verbeter</a:t>
            </a:r>
            <a:r>
              <a:rPr lang="en-US" altLang="nl-NL" sz="2000" u="none" dirty="0">
                <a:latin typeface="+mj-lt"/>
              </a:rPr>
              <a:t> ‘receptivity’ van </a:t>
            </a:r>
            <a:r>
              <a:rPr lang="en-US" altLang="nl-NL" sz="2000" u="none" dirty="0" err="1">
                <a:latin typeface="+mj-lt"/>
              </a:rPr>
              <a:t>beleidsmakers</a:t>
            </a:r>
            <a:r>
              <a:rPr lang="en-US" altLang="nl-NL" sz="2000" u="none" dirty="0">
                <a:latin typeface="+mj-lt"/>
              </a:rPr>
              <a:t> op het </a:t>
            </a:r>
            <a:r>
              <a:rPr lang="en-US" altLang="nl-NL" sz="2000" u="none" dirty="0" err="1">
                <a:latin typeface="+mj-lt"/>
              </a:rPr>
              <a:t>gebied</a:t>
            </a:r>
            <a:r>
              <a:rPr lang="en-US" altLang="nl-NL" sz="2000" u="none" dirty="0">
                <a:latin typeface="+mj-lt"/>
              </a:rPr>
              <a:t> van water </a:t>
            </a:r>
            <a:r>
              <a:rPr lang="en-US" altLang="nl-NL" sz="2000" u="none" dirty="0" err="1">
                <a:latin typeface="+mj-lt"/>
              </a:rPr>
              <a:t>en</a:t>
            </a:r>
            <a:r>
              <a:rPr lang="en-US" altLang="nl-NL" sz="2000" u="none" dirty="0">
                <a:latin typeface="+mj-lt"/>
              </a:rPr>
              <a:t> RO </a:t>
            </a:r>
            <a:r>
              <a:rPr lang="en-US" altLang="nl-NL" sz="2000" u="none" dirty="0"/>
              <a:t>(regime-</a:t>
            </a:r>
            <a:r>
              <a:rPr lang="en-US" altLang="nl-NL" sz="2000" u="none" dirty="0" err="1"/>
              <a:t>niveau</a:t>
            </a:r>
            <a:r>
              <a:rPr lang="en-US" altLang="nl-NL" sz="2000" u="none" dirty="0"/>
              <a:t>)</a:t>
            </a:r>
            <a:endParaRPr lang="en-US" altLang="nl-NL" sz="2000" u="none" dirty="0">
              <a:latin typeface="+mj-lt"/>
            </a:endParaRPr>
          </a:p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Opbouwen</a:t>
            </a:r>
            <a:r>
              <a:rPr lang="en-US" altLang="nl-NL" sz="2000" u="none" dirty="0">
                <a:latin typeface="+mj-lt"/>
              </a:rPr>
              <a:t> van </a:t>
            </a:r>
            <a:r>
              <a:rPr lang="en-US" altLang="nl-NL" sz="2000" u="none" dirty="0" err="1">
                <a:latin typeface="+mj-lt"/>
              </a:rPr>
              <a:t>politieke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steun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/>
              <a:t>(regime-</a:t>
            </a:r>
            <a:r>
              <a:rPr lang="en-US" altLang="nl-NL" sz="2000" u="none" dirty="0" err="1"/>
              <a:t>niveau</a:t>
            </a:r>
            <a:r>
              <a:rPr lang="en-US" altLang="nl-NL" sz="2000" u="none" dirty="0"/>
              <a:t>)</a:t>
            </a:r>
          </a:p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Betrekken</a:t>
            </a:r>
            <a:r>
              <a:rPr lang="en-US" altLang="nl-NL" sz="2000" u="none" dirty="0">
                <a:latin typeface="+mj-lt"/>
              </a:rPr>
              <a:t> van </a:t>
            </a:r>
            <a:r>
              <a:rPr lang="en-US" altLang="nl-NL" sz="2000" u="none" dirty="0" err="1">
                <a:latin typeface="+mj-lt"/>
              </a:rPr>
              <a:t>toekomstige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gebruikers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en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belangen</a:t>
            </a:r>
            <a:r>
              <a:rPr lang="en-US" altLang="nl-NL" sz="2000" u="none" dirty="0">
                <a:latin typeface="+mj-lt"/>
              </a:rPr>
              <a:t> </a:t>
            </a:r>
            <a:r>
              <a:rPr lang="en-US" altLang="nl-NL" sz="2000" u="none" dirty="0" err="1">
                <a:latin typeface="+mj-lt"/>
              </a:rPr>
              <a:t>groepen</a:t>
            </a:r>
            <a:r>
              <a:rPr lang="en-US" altLang="nl-NL" sz="2000" u="none" dirty="0">
                <a:latin typeface="+mj-lt"/>
              </a:rPr>
              <a:t> (micro-</a:t>
            </a:r>
            <a:r>
              <a:rPr lang="en-US" altLang="nl-NL" sz="2000" u="none" dirty="0" err="1">
                <a:latin typeface="+mj-lt"/>
              </a:rPr>
              <a:t>niveau</a:t>
            </a:r>
            <a:r>
              <a:rPr lang="en-US" altLang="nl-NL" sz="2000" u="none" dirty="0">
                <a:latin typeface="+mj-lt"/>
              </a:rPr>
              <a:t>)</a:t>
            </a:r>
          </a:p>
          <a:p>
            <a:pPr marL="342900" indent="-342900" eaLnBrk="1" fontAlgn="base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u="none" dirty="0" err="1">
                <a:latin typeface="+mj-lt"/>
              </a:rPr>
              <a:t>Creeren</a:t>
            </a:r>
            <a:r>
              <a:rPr lang="en-US" altLang="nl-NL" sz="2000" u="none" dirty="0">
                <a:latin typeface="+mj-lt"/>
              </a:rPr>
              <a:t> van </a:t>
            </a:r>
            <a:r>
              <a:rPr lang="en-US" altLang="nl-NL" sz="2000" u="none" dirty="0" err="1">
                <a:latin typeface="+mj-lt"/>
              </a:rPr>
              <a:t>beschermde</a:t>
            </a:r>
            <a:r>
              <a:rPr lang="en-US" altLang="nl-NL" sz="2000" u="none" dirty="0">
                <a:latin typeface="+mj-lt"/>
              </a:rPr>
              <a:t> ‘</a:t>
            </a:r>
            <a:r>
              <a:rPr lang="en-US" altLang="nl-NL" sz="2000" u="none" dirty="0" err="1">
                <a:latin typeface="+mj-lt"/>
              </a:rPr>
              <a:t>niet-officiele</a:t>
            </a:r>
            <a:r>
              <a:rPr lang="en-US" altLang="nl-NL" sz="2000" u="none" dirty="0">
                <a:latin typeface="+mj-lt"/>
              </a:rPr>
              <a:t>’ </a:t>
            </a:r>
            <a:r>
              <a:rPr lang="en-US" altLang="nl-NL" sz="2000" u="none" dirty="0" err="1">
                <a:latin typeface="+mj-lt"/>
              </a:rPr>
              <a:t>beleidsniche</a:t>
            </a:r>
            <a:r>
              <a:rPr lang="en-US" altLang="nl-NL" sz="2000" u="none" dirty="0">
                <a:latin typeface="+mj-lt"/>
              </a:rPr>
              <a:t> (Niche level)</a:t>
            </a:r>
          </a:p>
          <a:p>
            <a:pPr eaLnBrk="1" fontAlgn="base" hangingPunct="1">
              <a:spcBef>
                <a:spcPct val="20000"/>
              </a:spcBef>
            </a:pPr>
            <a:endParaRPr lang="en-US" altLang="nl-NL" sz="1500" u="none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E24FC9-1407-4EEE-97DF-9A87339C3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7" y="1701188"/>
            <a:ext cx="7182798" cy="4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endParaRPr lang="en-US" altLang="nl-NL" sz="2400" b="1" dirty="0">
              <a:solidFill>
                <a:srgbClr val="00A6D7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19C0DF-3347-455E-92A7-79DE895C4659}"/>
              </a:ext>
            </a:extLst>
          </p:cNvPr>
          <p:cNvSpPr txBox="1"/>
          <p:nvPr/>
        </p:nvSpPr>
        <p:spPr>
          <a:xfrm>
            <a:off x="-3127348" y="4686154"/>
            <a:ext cx="8909558" cy="206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fontAlgn="base">
              <a:spcBef>
                <a:spcPct val="20000"/>
              </a:spcBef>
            </a:pPr>
            <a:r>
              <a:rPr lang="en-US" sz="1400" i="1" dirty="0"/>
              <a:t>Ernst, L., De Graaf-Van Dinther, R.E., Peek, G.J., Loorbach, D.A. (2016) </a:t>
            </a:r>
            <a:r>
              <a:rPr lang="en-GB" sz="1400" i="1" dirty="0"/>
              <a:t>Sustainable urban transformation and sustainability transitions; conceptual framework and case study. Journal of Cleaner Production 112, 2988-2999</a:t>
            </a:r>
          </a:p>
          <a:p>
            <a:pPr lvl="8" fontAlgn="base">
              <a:spcBef>
                <a:spcPct val="20000"/>
              </a:spcBef>
            </a:pPr>
            <a:r>
              <a:rPr lang="en-US" sz="1400" i="1" dirty="0"/>
              <a:t>Graaf, R.E. de and R. van der Brugge(2010) Transforming water infrastructure by linking water management and urban renewal in Rotterdam, Technol. Forecast. Soc. Change (2010), Vol77, 8, pp 1282-1291.</a:t>
            </a:r>
            <a:endParaRPr lang="nl-NL" sz="1400" i="1" dirty="0"/>
          </a:p>
          <a:p>
            <a:endParaRPr lang="nl-NL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B06C4A-A902-4B3C-9D43-B701F396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Transitie-</a:t>
            </a:r>
            <a:r>
              <a:rPr lang="nl-NL" sz="2800" dirty="0" err="1"/>
              <a:t>ingredienten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603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u="sng" dirty="0"/>
              <a:t>Systeemniveau: </a:t>
            </a:r>
            <a:r>
              <a:rPr lang="nl-NL" sz="2800" dirty="0" err="1"/>
              <a:t>Receptivity</a:t>
            </a:r>
            <a:endParaRPr lang="nl-NL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44525" y="1003357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NL" altLang="nl-NL" dirty="0">
                <a:ea typeface="ＭＳ Ｐゴシック" panose="020B0600070205080204" pitchFamily="34" charset="-128"/>
              </a:rPr>
              <a:t>Verandering in waterbeheer praktijk treedt slechts op onder de volgende vier voorwaarden:</a:t>
            </a:r>
          </a:p>
          <a:p>
            <a:pPr marL="457200" indent="-457200">
              <a:lnSpc>
                <a:spcPct val="120000"/>
              </a:lnSpc>
            </a:pPr>
            <a:r>
              <a:rPr lang="nl-NL" altLang="nl-NL" b="1" dirty="0">
                <a:ea typeface="ＭＳ Ｐゴシック" panose="020B0600070205080204" pitchFamily="34" charset="-128"/>
              </a:rPr>
              <a:t>Awareness</a:t>
            </a:r>
            <a:r>
              <a:rPr lang="nl-NL" altLang="nl-NL" dirty="0">
                <a:ea typeface="ＭＳ Ｐゴシック" panose="020B0600070205080204" pitchFamily="34" charset="-128"/>
              </a:rPr>
              <a:t> (kennis en bewustzijn): Overtuigd zijn van nut en noodzaak van veranderingen, kennis van huidig systeem en alternatieve opties.</a:t>
            </a:r>
          </a:p>
          <a:p>
            <a:pPr marL="457200" indent="-457200">
              <a:lnSpc>
                <a:spcPct val="120000"/>
              </a:lnSpc>
            </a:pPr>
            <a:r>
              <a:rPr lang="nl-NL" altLang="nl-NL" b="1" dirty="0">
                <a:ea typeface="ＭＳ Ｐゴシック" panose="020B0600070205080204" pitchFamily="34" charset="-128"/>
              </a:rPr>
              <a:t>Association</a:t>
            </a:r>
            <a:r>
              <a:rPr lang="nl-NL" altLang="nl-NL" dirty="0">
                <a:ea typeface="ＭＳ Ｐゴシック" panose="020B0600070205080204" pitchFamily="34" charset="-128"/>
              </a:rPr>
              <a:t> (draagvlak en commitment): Een positief beeld van de kansen die een innovatieve oplossing biedt voor de eigen organisatie en een visie en cultuur die dat ondersteunt. </a:t>
            </a:r>
          </a:p>
          <a:p>
            <a:pPr marL="457200" indent="-457200">
              <a:lnSpc>
                <a:spcPct val="120000"/>
              </a:lnSpc>
            </a:pPr>
            <a:r>
              <a:rPr lang="nl-NL" altLang="nl-NL" b="1" dirty="0" err="1">
                <a:ea typeface="ＭＳ Ｐゴシック" panose="020B0600070205080204" pitchFamily="34" charset="-128"/>
              </a:rPr>
              <a:t>Acquisitio</a:t>
            </a:r>
            <a:r>
              <a:rPr lang="nl-NL" altLang="nl-NL" dirty="0" err="1">
                <a:ea typeface="ＭＳ Ｐゴシック" panose="020B0600070205080204" pitchFamily="34" charset="-128"/>
              </a:rPr>
              <a:t>n</a:t>
            </a:r>
            <a:r>
              <a:rPr lang="nl-NL" altLang="nl-NL" dirty="0">
                <a:ea typeface="ＭＳ Ｐゴシック" panose="020B0600070205080204" pitchFamily="34" charset="-128"/>
              </a:rPr>
              <a:t> (capaciteiten en vaardigheden): Het bezit van vaardigheden als procesmanagement, onderhandelingscapaciteiten en bekendheid met experimenteren, leren en evalueren. </a:t>
            </a:r>
          </a:p>
          <a:p>
            <a:pPr marL="457200" indent="-457200">
              <a:lnSpc>
                <a:spcPct val="120000"/>
              </a:lnSpc>
            </a:pPr>
            <a:r>
              <a:rPr lang="nl-NL" altLang="nl-NL" b="1" dirty="0">
                <a:ea typeface="ＭＳ Ｐゴシック" panose="020B0600070205080204" pitchFamily="34" charset="-128"/>
              </a:rPr>
              <a:t>Application</a:t>
            </a:r>
            <a:r>
              <a:rPr lang="nl-NL" altLang="nl-NL" dirty="0">
                <a:ea typeface="ＭＳ Ｐゴシック" panose="020B0600070205080204" pitchFamily="34" charset="-128"/>
              </a:rPr>
              <a:t> (juridische en financiële stimulansen): Dit zijn de stimulansen die ervoor zorgen dat partijen het ook echt gaan toepassen. </a:t>
            </a:r>
          </a:p>
          <a:p>
            <a:pPr marL="457200" indent="-457200"/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EE5D0-D287-4FFB-9190-74A6279F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8" y="6027003"/>
            <a:ext cx="8499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600" i="1" dirty="0" err="1">
                <a:latin typeface="+mn-lt"/>
              </a:rPr>
              <a:t>Bron</a:t>
            </a:r>
            <a:r>
              <a:rPr lang="en-US" altLang="nl-NL" sz="1600" i="1" dirty="0">
                <a:latin typeface="+mn-lt"/>
              </a:rPr>
              <a:t>: Jeffrey, P. and R.A.F Seaton (2003) A conceptual model of ‘receptivity’ applied to the design and deployment of </a:t>
            </a:r>
            <a:r>
              <a:rPr lang="en-US" altLang="nl-NL" sz="1600" i="1" dirty="0" err="1">
                <a:latin typeface="+mn-lt"/>
              </a:rPr>
              <a:t>waterpolicy</a:t>
            </a:r>
            <a:r>
              <a:rPr lang="en-US" altLang="nl-NL" sz="1600" i="1" dirty="0">
                <a:latin typeface="+mn-lt"/>
              </a:rPr>
              <a:t> mechanisms. Environmental Sciences 1(3):pp 277-300</a:t>
            </a:r>
          </a:p>
        </p:txBody>
      </p:sp>
    </p:spTree>
    <p:extLst>
      <p:ext uri="{BB962C8B-B14F-4D97-AF65-F5344CB8AC3E}">
        <p14:creationId xmlns:p14="http://schemas.microsoft.com/office/powerpoint/2010/main" val="392412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330" y="1714546"/>
            <a:ext cx="4012746" cy="312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234" y="-2919028"/>
            <a:ext cx="1925665" cy="94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589" y="4986173"/>
            <a:ext cx="711063" cy="583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674" y="5444552"/>
            <a:ext cx="1088627" cy="533956"/>
          </a:xfrm>
          <a:prstGeom prst="rect">
            <a:avLst/>
          </a:prstGeom>
        </p:spPr>
      </p:pic>
      <p:pic>
        <p:nvPicPr>
          <p:cNvPr id="1026" name="Picture 2" descr="Afbeeldingsresultaat voor logo hogeschool rotterda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427" y="4877645"/>
            <a:ext cx="660090" cy="5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42" descr="Afbeeldingsresultaat voor logo The Green Vill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517" y="4986173"/>
            <a:ext cx="1335235" cy="45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Afbeeldingsresultaat voor logo hogeschool groninge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935" y="4920170"/>
            <a:ext cx="1557947" cy="5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logo tudelf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330" y="5489382"/>
            <a:ext cx="969123" cy="5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406" y="5635273"/>
            <a:ext cx="918595" cy="306818"/>
          </a:xfrm>
          <a:prstGeom prst="rect">
            <a:avLst/>
          </a:prstGeom>
        </p:spPr>
      </p:pic>
      <p:pic>
        <p:nvPicPr>
          <p:cNvPr id="18" name="Picture 4" descr="Afbeeldingsresultaat voor logo waterne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539" y="5635273"/>
            <a:ext cx="1638634" cy="3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fbeeldingsresultaat voor logo gemeente groninge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471" y="11737752"/>
            <a:ext cx="251520" cy="1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logo gemeente rotterdam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785" y="5478220"/>
            <a:ext cx="862400" cy="5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logo gemeente buch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233" y="5215363"/>
            <a:ext cx="1101623" cy="3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077" y="3099724"/>
            <a:ext cx="2801872" cy="18882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17" y="5024379"/>
            <a:ext cx="838946" cy="524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720" y="2939445"/>
            <a:ext cx="1359229" cy="561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00" y="5456972"/>
            <a:ext cx="1091951" cy="5118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294" y="4945595"/>
            <a:ext cx="586448" cy="1871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741" y="4952394"/>
            <a:ext cx="380430" cy="1844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8445" y="857250"/>
            <a:ext cx="1290891" cy="86396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88445" y="1320349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1350" b="1" dirty="0">
                <a:solidFill>
                  <a:srgbClr val="000000"/>
                </a:solidFill>
                <a:latin typeface="Arial" panose="020B0604020202020204" pitchFamily="34" charset="0"/>
              </a:rPr>
              <a:t>RAAK MKB</a:t>
            </a:r>
            <a:endParaRPr lang="en-US" sz="1350" dirty="0"/>
          </a:p>
        </p:txBody>
      </p:sp>
      <p:sp>
        <p:nvSpPr>
          <p:cNvPr id="30" name="Rectangle 29"/>
          <p:cNvSpPr/>
          <p:nvPr/>
        </p:nvSpPr>
        <p:spPr>
          <a:xfrm>
            <a:off x="2460108" y="991924"/>
            <a:ext cx="481574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300" b="1" i="1" dirty="0">
                <a:solidFill>
                  <a:srgbClr val="000000"/>
                </a:solidFill>
                <a:latin typeface="Arial" panose="020B0604020202020204" pitchFamily="34" charset="0"/>
              </a:rPr>
              <a:t>“De Infiltrerende stad” </a:t>
            </a:r>
            <a:endParaRPr lang="en-US" sz="33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489" y="1585845"/>
            <a:ext cx="2693579" cy="15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07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60B3AB5B-2D4B-4DF2-A6E5-3C36347A0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35307"/>
              </p:ext>
            </p:extLst>
          </p:nvPr>
        </p:nvGraphicFramePr>
        <p:xfrm>
          <a:off x="0" y="0"/>
          <a:ext cx="9144000" cy="6355008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Kennis en bewustzijn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Capaciteiten en vaardigheden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Beschikbare lokale gebiedskennis bij projecten in het stedelijk waterbeheer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Vertrouwen tussen de samenwerkende partijen bij projecten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Kennis van waterbeheer bij alle betrokken partijen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Ervaring met het koppelen van ruimtelijke ordening en stedelijk waterbeheer bij gemeente /waterschap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Betrouwbare wetenschappelijke kennis over het stedelijk watersysteem 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beschikbaarheid van samenwerkingsvormen en netwerken tussen de betrokken partijen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Beschikbare kennis over technische innovaties bij projecten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kwaliteit van ontwerpvaardigheden in projectteams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Beschikbare bestuurlijke en juridische kennis bij projecten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kwaliteit van onderhandelingsvaardigheden in projectteams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Draagvlak en commitment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Juridische en financiële stimulansen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Enthousiasme en doorzettingsvermogen van individuen in projectteams in het stedelijk waterbeheer 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Financiële ondersteuning en subsidie vanuit de nationale overheid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Draagvlak en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commitment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bij bestuurders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Vastleggen van verantwoordelijkheden tussen organisaties die betrokken zijn bij projecten in het stedelijk waterbeheer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betrokkenheid van burgers bij projecten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Een flexibele interpretatie van de regelgeving: 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cultuur bij waterbeheer organisaties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commerciële haalbaarheid van technische oplossingen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beschikbaarheid overkoepelende lange termijn visie op nationaal niveau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Bindende normen op het gebied van waterkwantiteit en waterkwaliteit</a:t>
                      </a:r>
                      <a:endParaRPr kumimoji="0" lang="nl-NL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C369CDC0-375C-4F0D-8308-8C5F328526D4}"/>
              </a:ext>
            </a:extLst>
          </p:cNvPr>
          <p:cNvSpPr/>
          <p:nvPr/>
        </p:nvSpPr>
        <p:spPr>
          <a:xfrm>
            <a:off x="807720" y="6355008"/>
            <a:ext cx="8726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Dr.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ir.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Rutger de Graaf (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Hogeschool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Rotterdam)</a:t>
            </a:r>
          </a:p>
        </p:txBody>
      </p:sp>
    </p:spTree>
    <p:extLst>
      <p:ext uri="{BB962C8B-B14F-4D97-AF65-F5344CB8AC3E}">
        <p14:creationId xmlns:p14="http://schemas.microsoft.com/office/powerpoint/2010/main" val="339087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 err="1"/>
              <a:t>Receptivity</a:t>
            </a:r>
            <a:r>
              <a:rPr lang="nl-NL" sz="2800" dirty="0"/>
              <a:t>: landelijk onderzoek (2009)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EE5D0-D287-4FFB-9190-74A6279F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6027003"/>
            <a:ext cx="8842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600" i="1" dirty="0">
                <a:latin typeface="+mn-lt"/>
              </a:rPr>
              <a:t>Graaf, R.E. de, R.J. </a:t>
            </a:r>
            <a:r>
              <a:rPr lang="en-US" altLang="nl-NL" sz="1600" i="1" dirty="0" err="1">
                <a:latin typeface="+mn-lt"/>
              </a:rPr>
              <a:t>Dahm</a:t>
            </a:r>
            <a:r>
              <a:rPr lang="en-US" altLang="nl-NL" sz="1600" i="1" dirty="0">
                <a:latin typeface="+mn-lt"/>
              </a:rPr>
              <a:t>, J. Icke, R. Goetgeluk, S. Jansen and F.H.M. van de Ven (2009) Receptivity to transformative change in the Dutch urban water management sector. Water Science and Technology Vol 60, No 2, pp 311–320.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230178A-BD51-4E05-B0CD-4F19CE36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8" y="863247"/>
            <a:ext cx="7493335" cy="51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Opdracht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644525" y="1003357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NL" altLang="nl-NL" dirty="0">
                <a:ea typeface="ＭＳ Ｐゴシック" panose="020B0600070205080204" pitchFamily="34" charset="-128"/>
              </a:rPr>
              <a:t>Welke van de 20 factoren hebben volgens jou het meeste en het minste prioriteit?</a:t>
            </a:r>
          </a:p>
          <a:p>
            <a:pPr>
              <a:lnSpc>
                <a:spcPct val="120000"/>
              </a:lnSpc>
            </a:pPr>
            <a:r>
              <a:rPr lang="nl-NL" altLang="nl-NL" dirty="0">
                <a:ea typeface="ＭＳ Ｐゴシック" panose="020B0600070205080204" pitchFamily="34" charset="-128"/>
              </a:rPr>
              <a:t>2 groene stickers (het belangrijkst)</a:t>
            </a:r>
          </a:p>
          <a:p>
            <a:pPr>
              <a:lnSpc>
                <a:spcPct val="120000"/>
              </a:lnSpc>
            </a:pPr>
            <a:r>
              <a:rPr lang="nl-NL" altLang="nl-NL" dirty="0">
                <a:ea typeface="ＭＳ Ｐゴシック" panose="020B0600070205080204" pitchFamily="34" charset="-128"/>
              </a:rPr>
              <a:t>2 rode stickers (het minst belangrijk)</a:t>
            </a:r>
          </a:p>
          <a:p>
            <a:pPr>
              <a:lnSpc>
                <a:spcPct val="120000"/>
              </a:lnSpc>
            </a:pPr>
            <a:r>
              <a:rPr lang="nl-NL" altLang="nl-NL" dirty="0">
                <a:ea typeface="ＭＳ Ｐゴシック" panose="020B0600070205080204" pitchFamily="34" charset="-128"/>
              </a:rPr>
              <a:t>Zit jouw factor er niet bij? Schrijf hem op een post </a:t>
            </a:r>
            <a:r>
              <a:rPr lang="nl-NL" altLang="nl-NL" dirty="0" err="1">
                <a:ea typeface="ＭＳ Ｐゴシック" panose="020B0600070205080204" pitchFamily="34" charset="-128"/>
              </a:rPr>
              <a:t>it</a:t>
            </a:r>
            <a:r>
              <a:rPr lang="nl-NL" altLang="nl-NL" dirty="0">
                <a:ea typeface="ＭＳ Ｐゴシック" panose="020B0600070205080204" pitchFamily="34" charset="-128"/>
              </a:rPr>
              <a:t> en plak hem op de </a:t>
            </a:r>
            <a:r>
              <a:rPr lang="nl-NL" altLang="nl-NL" dirty="0" err="1">
                <a:ea typeface="ＭＳ Ｐゴシック" panose="020B0600070205080204" pitchFamily="34" charset="-128"/>
              </a:rPr>
              <a:t>flapover</a:t>
            </a:r>
            <a:r>
              <a:rPr lang="nl-NL" altLang="nl-NL" dirty="0">
                <a:ea typeface="ＭＳ Ｐゴシック" panose="020B0600070205080204" pitchFamily="34" charset="-128"/>
              </a:rPr>
              <a:t>!</a:t>
            </a:r>
          </a:p>
          <a:p>
            <a:pPr marL="457200" indent="-457200"/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2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Onze uitslag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766445" y="1392964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50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Landelijke uitslag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766445" y="1392964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nl-NL" dirty="0"/>
              <a:t>Beschikbare lokale gebiedskennis bij projecten in het stedelijk waterbeheer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 Vertrouwen tussen de samenwerkende partijen bij projecten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 Ervaring met het koppelen van ruimtelijke ordening en stedelijk waterbeheer bij waterschap en gemeente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 Draagvlak en commitment bij bestuurders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 Betrokkenheid van burgers bij projecten</a:t>
            </a:r>
          </a:p>
          <a:p>
            <a:pPr marL="0" indent="0">
              <a:buNone/>
            </a:pPr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9E3A8-D196-494F-AAB0-A065C61B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6027003"/>
            <a:ext cx="8842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600" dirty="0">
                <a:latin typeface="+mn-lt"/>
              </a:rPr>
              <a:t>Graaf, R.E. de, R.J. </a:t>
            </a:r>
            <a:r>
              <a:rPr lang="en-US" altLang="nl-NL" sz="1600" dirty="0" err="1">
                <a:latin typeface="+mn-lt"/>
              </a:rPr>
              <a:t>Dahm</a:t>
            </a:r>
            <a:r>
              <a:rPr lang="en-US" altLang="nl-NL" sz="1600" dirty="0">
                <a:latin typeface="+mn-lt"/>
              </a:rPr>
              <a:t>, J. Icke, R. Goetgeluk, S. Jansen and F.H.M. van de Ven (2009) Receptivity to transformative change in the Dutch urban water management sector. Water Science and Technology Vol 60, No 2, pp 311–320.</a:t>
            </a:r>
          </a:p>
        </p:txBody>
      </p:sp>
    </p:spTree>
    <p:extLst>
      <p:ext uri="{BB962C8B-B14F-4D97-AF65-F5344CB8AC3E}">
        <p14:creationId xmlns:p14="http://schemas.microsoft.com/office/powerpoint/2010/main" val="45164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201738"/>
            <a:ext cx="9144000" cy="562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343400" y="2852738"/>
            <a:ext cx="472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Socio-political Capital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Bridging Organisations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Trusted &amp; Reliable Science 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Binding Targets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Accountability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Strategic Funding Points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Demonstration Projects &amp; Training</a:t>
            </a:r>
          </a:p>
          <a:p>
            <a:pPr marL="457200" indent="-4572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Market Receptivity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7950" y="2852738"/>
            <a:ext cx="40068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Vision for Waterway Health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Multi-sectoral Network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Environmental Values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Public Good Disposition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Best Practice ideology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Learning by doing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Opportunistic</a:t>
            </a:r>
          </a:p>
          <a:p>
            <a:pPr marL="342900" indent="-342900" algn="l" defTabSz="1279525" eaLnBrk="1" hangingPunct="1">
              <a:buClr>
                <a:schemeClr val="tx1"/>
              </a:buClr>
              <a:buFontTx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Arial" charset="0"/>
              </a:rPr>
              <a:t> Innovative &amp; Adaptive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5438" y="1700213"/>
            <a:ext cx="8818562" cy="1152525"/>
            <a:chOff x="205" y="1071"/>
            <a:chExt cx="5555" cy="72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5" y="1071"/>
              <a:ext cx="5555" cy="726"/>
              <a:chOff x="205" y="1071"/>
              <a:chExt cx="5555" cy="726"/>
            </a:xfrm>
          </p:grpSpPr>
          <p:sp>
            <p:nvSpPr>
              <p:cNvPr id="61449" name="Text Box 7"/>
              <p:cNvSpPr txBox="1">
                <a:spLocks noChangeArrowheads="1"/>
              </p:cNvSpPr>
              <p:nvPr/>
            </p:nvSpPr>
            <p:spPr bwMode="auto">
              <a:xfrm>
                <a:off x="205" y="1185"/>
                <a:ext cx="32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1279525" eaLnBrk="1" hangingPunct="1"/>
                <a:r>
                  <a:rPr lang="en-AU" sz="2800" dirty="0">
                    <a:solidFill>
                      <a:srgbClr val="0000CC"/>
                    </a:solidFill>
                    <a:cs typeface="Arial" charset="0"/>
                  </a:rPr>
                  <a:t>Champions</a:t>
                </a:r>
              </a:p>
            </p:txBody>
          </p:sp>
          <p:sp>
            <p:nvSpPr>
              <p:cNvPr id="61450" name="Text Box 8"/>
              <p:cNvSpPr txBox="1">
                <a:spLocks noChangeArrowheads="1"/>
              </p:cNvSpPr>
              <p:nvPr/>
            </p:nvSpPr>
            <p:spPr bwMode="auto">
              <a:xfrm>
                <a:off x="3017" y="1185"/>
                <a:ext cx="27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1279525" eaLnBrk="1" hangingPunct="1"/>
                <a:r>
                  <a:rPr lang="en-AU" sz="2800">
                    <a:solidFill>
                      <a:srgbClr val="0000CC"/>
                    </a:solidFill>
                    <a:cs typeface="Arial" charset="0"/>
                  </a:rPr>
                  <a:t>The Enabling Context</a:t>
                </a:r>
              </a:p>
            </p:txBody>
          </p:sp>
          <p:sp>
            <p:nvSpPr>
              <p:cNvPr id="61451" name="AutoShape 9"/>
              <p:cNvSpPr>
                <a:spLocks noChangeArrowheads="1"/>
              </p:cNvSpPr>
              <p:nvPr/>
            </p:nvSpPr>
            <p:spPr bwMode="auto">
              <a:xfrm>
                <a:off x="1610" y="1071"/>
                <a:ext cx="1406" cy="726"/>
              </a:xfrm>
              <a:prstGeom prst="leftRightArrow">
                <a:avLst>
                  <a:gd name="adj1" fmla="val 50000"/>
                  <a:gd name="adj2" fmla="val 38733"/>
                </a:avLst>
              </a:prstGeom>
              <a:solidFill>
                <a:schemeClr val="accent1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1448" name="Text Box 10"/>
            <p:cNvSpPr txBox="1">
              <a:spLocks noChangeArrowheads="1"/>
            </p:cNvSpPr>
            <p:nvPr/>
          </p:nvSpPr>
          <p:spPr bwMode="auto">
            <a:xfrm>
              <a:off x="1728" y="1298"/>
              <a:ext cx="1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2400" i="1">
                  <a:solidFill>
                    <a:schemeClr val="accent2"/>
                  </a:solidFill>
                  <a:latin typeface="Times New Roman" pitchFamily="18" charset="0"/>
                </a:rPr>
                <a:t>INTERPLAY</a:t>
              </a:r>
            </a:p>
          </p:txBody>
        </p:sp>
      </p:grpSp>
      <p:sp>
        <p:nvSpPr>
          <p:cNvPr id="6144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Key Transition Factors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5800" y="6174344"/>
            <a:ext cx="738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/>
              <a:t>Source</a:t>
            </a:r>
            <a:r>
              <a:rPr lang="nl-NL" i="1" dirty="0"/>
              <a:t>: prof. Rebekah Brown, Monash University, Melbourne, Australia</a:t>
            </a:r>
          </a:p>
        </p:txBody>
      </p:sp>
    </p:spTree>
    <p:extLst>
      <p:ext uri="{BB962C8B-B14F-4D97-AF65-F5344CB8AC3E}">
        <p14:creationId xmlns:p14="http://schemas.microsoft.com/office/powerpoint/2010/main" val="9235225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u="sng" dirty="0"/>
              <a:t>Technologie niveau:</a:t>
            </a:r>
            <a:r>
              <a:rPr lang="nl-NL" sz="2800" dirty="0"/>
              <a:t> bepalende factoren</a:t>
            </a:r>
            <a:endParaRPr lang="nl-NL" sz="2800" u="sng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579119" y="1003356"/>
            <a:ext cx="8842383" cy="6037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nl-NL" sz="3300" dirty="0"/>
              <a:t>Wat zijn redenen om wel of niet te kiezen voor een specifieke innovatieve technologie?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investeringskosten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kosten voor beheer en onderhoud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effecten op de volksgezondheid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effecten op het milieu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effecten op de ruimtelijke inrichting en ruimtelijke ordening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PR en promotie effecten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betrouwbaarheid van de technologie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benodigde implementatie tijd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acceptatie ervan bij de burger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beschikbaarheid van subsidies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aanwezige ervaring met deze oplossing bij waterbeheerders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nl-NL" sz="3300" dirty="0"/>
              <a:t>verwachte ontoereikendheid van de conventionele oplossing</a:t>
            </a:r>
          </a:p>
          <a:p>
            <a:pPr marL="457200" indent="-457200">
              <a:buFontTx/>
              <a:buAutoNum type="arabicPeriod"/>
              <a:defRPr/>
            </a:pPr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1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Opdracht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644525" y="1003357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NL" altLang="nl-NL" dirty="0">
                <a:ea typeface="ＭＳ Ｐゴシック" panose="020B0600070205080204" pitchFamily="34" charset="-128"/>
              </a:rPr>
              <a:t>Welke van de 12 factoren vind jij het belangrijkst en het minst belangrijk?</a:t>
            </a:r>
          </a:p>
          <a:p>
            <a:pPr>
              <a:lnSpc>
                <a:spcPct val="120000"/>
              </a:lnSpc>
            </a:pPr>
            <a:r>
              <a:rPr lang="nl-NL" altLang="nl-NL" dirty="0">
                <a:ea typeface="ＭＳ Ｐゴシック" panose="020B0600070205080204" pitchFamily="34" charset="-128"/>
              </a:rPr>
              <a:t>2 groene stickers (het belangrijkst)</a:t>
            </a:r>
          </a:p>
          <a:p>
            <a:pPr>
              <a:lnSpc>
                <a:spcPct val="120000"/>
              </a:lnSpc>
            </a:pPr>
            <a:r>
              <a:rPr lang="nl-NL" altLang="nl-NL" dirty="0">
                <a:ea typeface="ＭＳ Ｐゴシック" panose="020B0600070205080204" pitchFamily="34" charset="-128"/>
              </a:rPr>
              <a:t>2 rode stickers (het minst belangrijk)</a:t>
            </a:r>
          </a:p>
          <a:p>
            <a:pPr marL="0" indent="0">
              <a:buNone/>
            </a:pPr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02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Onze uitslag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766445" y="1392964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7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Landelijke uitslag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766445" y="1392964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nl-NL" dirty="0"/>
              <a:t>Verwachte betrouwbaarheid van de technologie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Verwachte effecten op de ruimtelijke inrichting en ruimtelijke ordening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Verwachte effecten op het milieu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Verwachte investeringskosten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Verwachte ontoereikendheid van de conventionele oplossing</a:t>
            </a:r>
          </a:p>
          <a:p>
            <a:pPr marL="0" indent="0">
              <a:buNone/>
            </a:pPr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9E3A8-D196-494F-AAB0-A065C61B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6027003"/>
            <a:ext cx="8842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600" i="1" dirty="0">
                <a:latin typeface="+mn-lt"/>
              </a:rPr>
              <a:t>Graaf, R.E. de, R.J. </a:t>
            </a:r>
            <a:r>
              <a:rPr lang="en-US" altLang="nl-NL" sz="1600" i="1" dirty="0" err="1">
                <a:latin typeface="+mn-lt"/>
              </a:rPr>
              <a:t>Dahm</a:t>
            </a:r>
            <a:r>
              <a:rPr lang="en-US" altLang="nl-NL" sz="1600" i="1" dirty="0">
                <a:latin typeface="+mn-lt"/>
              </a:rPr>
              <a:t>, J. Icke, R.W. Goetgeluk, S.J.T. Jansen and F.H.M. van de Ven (2011) Perspectives on innovation: a survey of the Dutch urban water sector. Urban Water Journal, Volume 8 Issue 1, 1.</a:t>
            </a:r>
          </a:p>
        </p:txBody>
      </p:sp>
    </p:spTree>
    <p:extLst>
      <p:ext uri="{BB962C8B-B14F-4D97-AF65-F5344CB8AC3E}">
        <p14:creationId xmlns:p14="http://schemas.microsoft.com/office/powerpoint/2010/main" val="404064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Projectmanagement (1)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47825" y="2017342"/>
            <a:ext cx="5684717" cy="335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Looptijd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1/9/2018 – 31/8/2020</a:t>
            </a:r>
            <a:endParaRPr lang="en-US" sz="18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 fontAlgn="base">
              <a:spcBef>
                <a:spcPts val="75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Consortium: 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DC9F2FC-434C-4C4E-90D1-D40B16D78359}"/>
              </a:ext>
            </a:extLst>
          </p:cNvPr>
          <p:cNvGraphicFramePr>
            <a:graphicFrameLocks noGrp="1"/>
          </p:cNvGraphicFramePr>
          <p:nvPr/>
        </p:nvGraphicFramePr>
        <p:xfrm>
          <a:off x="953599" y="2672916"/>
          <a:ext cx="5400600" cy="329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4408">
                  <a:extLst>
                    <a:ext uri="{9D8B030D-6E8A-4147-A177-3AD203B41FA5}">
                      <a16:colId xmlns:a16="http://schemas.microsoft.com/office/drawing/2014/main" val="1807315768"/>
                    </a:ext>
                  </a:extLst>
                </a:gridCol>
                <a:gridCol w="3616192">
                  <a:extLst>
                    <a:ext uri="{9D8B030D-6E8A-4147-A177-3AD203B41FA5}">
                      <a16:colId xmlns:a16="http://schemas.microsoft.com/office/drawing/2014/main" val="3037092716"/>
                    </a:ext>
                  </a:extLst>
                </a:gridCol>
              </a:tblGrid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Kennisinstellingen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1. Hogeschool Rotterdam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40509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Kennisinstellingen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2. Hanzehogeschool Groningen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3629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Kennisinstellingen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3. Hogeschool van Amsterdam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47845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1. Aquaflow BV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14814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2. Bufferblock BV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09093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3. Building changes support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6037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4. Drainvast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27697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5. Germieco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0925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6. Water Innovation Consulting (Hemels water)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32329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7. Markus BV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4202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8. EWB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71981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9. Van Gelder Aannemingsbedrijf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4276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Bedrijven MKB's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1. VP Delta: Branche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02307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Overheid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1. Hoogheemraadschap van Delfland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9945717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Overheid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2. Gemeente Groningen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8281458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Overheid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3. Bergen NH (BUCH gemeente)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9725992"/>
                  </a:ext>
                </a:extLst>
              </a:tr>
              <a:tr h="20288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Overheid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4. Gemeente Rotterdam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4481657"/>
                  </a:ext>
                </a:extLst>
              </a:tr>
            </a:tbl>
          </a:graphicData>
        </a:graphic>
      </p:graphicFrame>
      <p:pic>
        <p:nvPicPr>
          <p:cNvPr id="7" name="Afbeelding 2">
            <a:extLst>
              <a:ext uri="{FF2B5EF4-FFF2-40B4-BE49-F238E27FC236}">
                <a16:creationId xmlns:a16="http://schemas.microsoft.com/office/drawing/2014/main" id="{3CC42DF6-3B28-45B4-AEDE-9F0542A3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7" r="7695"/>
          <a:stretch/>
        </p:blipFill>
        <p:spPr bwMode="auto">
          <a:xfrm>
            <a:off x="6354199" y="3142816"/>
            <a:ext cx="2739461" cy="22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Groepsdiscussie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5ABDC2-CD6A-4110-B692-0BC8A4966592}"/>
              </a:ext>
            </a:extLst>
          </p:cNvPr>
          <p:cNvSpPr txBox="1">
            <a:spLocks/>
          </p:cNvSpPr>
          <p:nvPr/>
        </p:nvSpPr>
        <p:spPr>
          <a:xfrm>
            <a:off x="766445" y="1392964"/>
            <a:ext cx="8499475" cy="5023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  <a:defRPr/>
            </a:pPr>
            <a:r>
              <a:rPr lang="nl-NL" dirty="0"/>
              <a:t>Wat zou als prioriteit aangepakt moeten worden om de technologie opname te versnellen?</a:t>
            </a:r>
          </a:p>
          <a:p>
            <a:pPr lvl="1">
              <a:defRPr/>
            </a:pPr>
            <a:r>
              <a:rPr lang="nl-NL" dirty="0"/>
              <a:t>Vanuit de overheid</a:t>
            </a:r>
          </a:p>
          <a:p>
            <a:pPr lvl="1">
              <a:defRPr/>
            </a:pPr>
            <a:r>
              <a:rPr lang="nl-NL" dirty="0"/>
              <a:t>Vanuit de markt</a:t>
            </a:r>
          </a:p>
          <a:p>
            <a:pPr lvl="1">
              <a:defRPr/>
            </a:pPr>
            <a:r>
              <a:rPr lang="nl-NL" dirty="0"/>
              <a:t>Vanuit onderwijs en onderzoek</a:t>
            </a:r>
          </a:p>
          <a:p>
            <a:pPr lvl="1">
              <a:defRPr/>
            </a:pPr>
            <a:r>
              <a:rPr lang="nl-NL" dirty="0"/>
              <a:t>Vanuit de burger</a:t>
            </a:r>
          </a:p>
          <a:p>
            <a:pPr marL="457200" indent="-457200">
              <a:buFontTx/>
              <a:buAutoNum type="arabicPeriod"/>
              <a:defRPr/>
            </a:pPr>
            <a:r>
              <a:rPr lang="nl-NL" dirty="0"/>
              <a:t>Zijn er zaken die jij morgen anders gaat doen?</a:t>
            </a:r>
          </a:p>
          <a:p>
            <a:pPr marL="0" indent="0">
              <a:buNone/>
            </a:pPr>
            <a:endParaRPr lang="nl-NL" altLang="nl-NL" sz="4400" dirty="0">
              <a:ea typeface="ＭＳ Ｐゴシック" panose="020B0600070205080204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3842D-00C5-4CF2-87EB-30D0C644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7A172-EA71-4EE1-96B5-F20924C93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i="1" dirty="0"/>
              <a:t>Functioneren: </a:t>
            </a:r>
            <a:endParaRPr lang="nl-NL" dirty="0"/>
          </a:p>
          <a:p>
            <a:r>
              <a:rPr lang="nl-NL" dirty="0"/>
              <a:t>A. Hoe functioneren infiltrerende verhardingen op de korte en lange duur en hoe is dat afhankelijk van omgevingsfactoren? </a:t>
            </a:r>
          </a:p>
          <a:p>
            <a:r>
              <a:rPr lang="nl-NL" dirty="0"/>
              <a:t>B. Welk beheer en onderhoud is nodig om het functioneren op lange duur te garanderen? </a:t>
            </a:r>
          </a:p>
          <a:p>
            <a:endParaRPr lang="nl-NL" dirty="0"/>
          </a:p>
          <a:p>
            <a:r>
              <a:rPr lang="nl-NL" i="1" dirty="0"/>
              <a:t>Innovaties: </a:t>
            </a:r>
            <a:endParaRPr lang="nl-NL" dirty="0"/>
          </a:p>
          <a:p>
            <a:r>
              <a:rPr lang="nl-NL" dirty="0"/>
              <a:t>C. Welke innovaties kunnen bijdragen aan het beter functioneren op lange termijn? </a:t>
            </a:r>
          </a:p>
          <a:p>
            <a:endParaRPr lang="nl-NL" dirty="0"/>
          </a:p>
          <a:p>
            <a:r>
              <a:rPr lang="nl-NL" i="1" dirty="0"/>
              <a:t>Marktstrategie </a:t>
            </a:r>
            <a:endParaRPr lang="nl-NL" dirty="0"/>
          </a:p>
          <a:p>
            <a:r>
              <a:rPr lang="nl-NL" dirty="0"/>
              <a:t>D. Wat zijn de voordelen en baten van infiltrerende verhardingen? </a:t>
            </a:r>
          </a:p>
          <a:p>
            <a:r>
              <a:rPr lang="nl-NL" dirty="0"/>
              <a:t>E. Wat is de perceptie van de eindgebruiker (de gemeente) over de effectiviteit, kosten en baten van infiltrerende verhardingen? </a:t>
            </a:r>
          </a:p>
          <a:p>
            <a:r>
              <a:rPr lang="nl-NL" dirty="0"/>
              <a:t>F. Met welke hulpmiddelen en argumenten kunnen de eindgebruiker (de gemeente) worden overtuigd infiltrerende verhardingen te blijven aanleggen?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47C88-250D-457C-9E5A-31B17B35F210}"/>
              </a:ext>
            </a:extLst>
          </p:cNvPr>
          <p:cNvSpPr/>
          <p:nvPr/>
        </p:nvSpPr>
        <p:spPr>
          <a:xfrm>
            <a:off x="3133865" y="1484785"/>
            <a:ext cx="2571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aseline="-250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Onderzoeksvragen</a:t>
            </a:r>
            <a:endParaRPr lang="nl-NL" sz="3300" baseline="-25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61E1-E35F-444C-A330-84AD6F69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2923-5398-4097-AE37-B35B6D4D1F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Overleg</a:t>
            </a:r>
            <a:r>
              <a:rPr lang="en-US" dirty="0"/>
              <a:t> over </a:t>
            </a:r>
            <a:r>
              <a:rPr lang="en-US" dirty="0" err="1"/>
              <a:t>functioneren</a:t>
            </a:r>
            <a:r>
              <a:rPr lang="en-US" dirty="0"/>
              <a:t>: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A8E1C-81EC-417B-91FB-CF1AB296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0" y="1916832"/>
            <a:ext cx="7826457" cy="4083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8F8026-24EA-4B5D-9BE5-87189BB8FEA5}"/>
              </a:ext>
            </a:extLst>
          </p:cNvPr>
          <p:cNvSpPr/>
          <p:nvPr/>
        </p:nvSpPr>
        <p:spPr>
          <a:xfrm>
            <a:off x="791580" y="2132856"/>
            <a:ext cx="3186354" cy="9721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baseline="-25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A14D2-9373-479D-B06E-BD709615B92A}"/>
              </a:ext>
            </a:extLst>
          </p:cNvPr>
          <p:cNvSpPr/>
          <p:nvPr/>
        </p:nvSpPr>
        <p:spPr>
          <a:xfrm>
            <a:off x="2620469" y="1240996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baseline="-250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Onderzoeksopzet</a:t>
            </a:r>
          </a:p>
        </p:txBody>
      </p:sp>
    </p:spTree>
    <p:extLst>
      <p:ext uri="{BB962C8B-B14F-4D97-AF65-F5344CB8AC3E}">
        <p14:creationId xmlns:p14="http://schemas.microsoft.com/office/powerpoint/2010/main" val="9718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345"/>
            <a:ext cx="9144000" cy="4444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516" y="2028268"/>
            <a:ext cx="6291263" cy="857250"/>
          </a:xfrm>
        </p:spPr>
        <p:txBody>
          <a:bodyPr/>
          <a:lstStyle/>
          <a:p>
            <a:r>
              <a:rPr lang="nl-NL" sz="2100" dirty="0">
                <a:solidFill>
                  <a:schemeClr val="accent2"/>
                </a:solidFill>
              </a:rPr>
              <a:t>Wat te verwachten op lange termijn? Welke getallen hanteren we bij ontwerp? Onderhoud?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37575" y="1094185"/>
            <a:ext cx="6802599" cy="79890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altLang="nl-NL" sz="3000" b="1" dirty="0">
                <a:solidFill>
                  <a:schemeClr val="bg2"/>
                </a:solidFill>
              </a:rPr>
              <a:t>Lange termijn functioneren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16" y="5552109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nl-NL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F. Boogaard , F. Harten , T. Lucke . </a:t>
            </a:r>
            <a:r>
              <a:rPr lang="en-US" sz="135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Long term infiltration capacity of permeable pavement determined with new full scale test method</a:t>
            </a: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14</a:t>
            </a:r>
            <a:r>
              <a:rPr lang="en-US" sz="1350" b="1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IWA/IAHR international conference on urban drainage (ICUD), 10-15 September 2017, Prague.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770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3" y="377287"/>
            <a:ext cx="7944467" cy="1015677"/>
          </a:xfrm>
        </p:spPr>
        <p:txBody>
          <a:bodyPr/>
          <a:lstStyle/>
          <a:p>
            <a:r>
              <a:rPr lang="nl-NL" sz="2800" dirty="0"/>
              <a:t>Opzet workshop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99533" y="1194274"/>
            <a:ext cx="7944466" cy="512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nl-NL" sz="2200" dirty="0"/>
              <a:t>Transitie theorie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Analyse op </a:t>
            </a:r>
            <a:r>
              <a:rPr lang="nl-NL" sz="2200" u="sng" dirty="0"/>
              <a:t>systeem niveau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Interactief deel 1: belangrijke factoren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Analyse op </a:t>
            </a:r>
            <a:r>
              <a:rPr lang="nl-NL" sz="2200" u="sng" dirty="0"/>
              <a:t>technologie niveau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Interactief deel 2: belangrijke factoren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Groepsdiscussie</a:t>
            </a:r>
          </a:p>
        </p:txBody>
      </p:sp>
    </p:spTree>
    <p:extLst>
      <p:ext uri="{BB962C8B-B14F-4D97-AF65-F5344CB8AC3E}">
        <p14:creationId xmlns:p14="http://schemas.microsoft.com/office/powerpoint/2010/main" val="275278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018" y="2549517"/>
            <a:ext cx="965835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Water </a:t>
            </a:r>
            <a:r>
              <a:rPr lang="en-US" sz="2400" dirty="0" err="1"/>
              <a:t>afvoeren</a:t>
            </a:r>
            <a:r>
              <a:rPr lang="en-US" sz="2400" dirty="0"/>
              <a:t>		</a:t>
            </a:r>
            <a:r>
              <a:rPr lang="en-US" sz="2400" dirty="0">
                <a:sym typeface="Wingdings" panose="05000000000000000000" pitchFamily="2" charset="2"/>
              </a:rPr>
              <a:t> Water </a:t>
            </a:r>
            <a:r>
              <a:rPr lang="en-US" sz="2400" dirty="0" err="1">
                <a:sym typeface="Wingdings" panose="05000000000000000000" pitchFamily="2" charset="2"/>
              </a:rPr>
              <a:t>vasthouden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bergen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/>
              <a:t>Harde</a:t>
            </a:r>
            <a:r>
              <a:rPr lang="en-US" sz="2400" dirty="0"/>
              <a:t> infra			</a:t>
            </a:r>
            <a:r>
              <a:rPr lang="en-US" sz="2400" dirty="0">
                <a:sym typeface="Wingdings" panose="05000000000000000000" pitchFamily="2" charset="2"/>
              </a:rPr>
              <a:t> Groen-</a:t>
            </a:r>
            <a:r>
              <a:rPr lang="en-US" sz="2400" dirty="0" err="1">
                <a:sym typeface="Wingdings" panose="05000000000000000000" pitchFamily="2" charset="2"/>
              </a:rPr>
              <a:t>blauwe</a:t>
            </a:r>
            <a:r>
              <a:rPr lang="en-US" sz="2400" dirty="0">
                <a:sym typeface="Wingdings" panose="05000000000000000000" pitchFamily="2" charset="2"/>
              </a:rPr>
              <a:t> infra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Monofunctioneel</a:t>
            </a:r>
            <a:r>
              <a:rPr lang="en-US" sz="2400" dirty="0">
                <a:sym typeface="Wingdings" panose="05000000000000000000" pitchFamily="2" charset="2"/>
              </a:rPr>
              <a:t> 		 </a:t>
            </a:r>
            <a:r>
              <a:rPr lang="en-US" sz="2400" dirty="0" err="1">
                <a:sym typeface="Wingdings" panose="05000000000000000000" pitchFamily="2" charset="2"/>
              </a:rPr>
              <a:t>Multifunctioneel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ym typeface="Wingdings" panose="05000000000000000000" pitchFamily="2" charset="2"/>
              </a:rPr>
              <a:t>Technische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benadering</a:t>
            </a:r>
            <a:r>
              <a:rPr lang="en-US" sz="2400" dirty="0">
                <a:sym typeface="Wingdings" panose="05000000000000000000" pitchFamily="2" charset="2"/>
              </a:rPr>
              <a:t>	</a:t>
            </a:r>
            <a:r>
              <a:rPr lang="en-US" sz="2400" dirty="0" err="1">
                <a:sym typeface="Wingdings" panose="05000000000000000000" pitchFamily="2" charset="2"/>
              </a:rPr>
              <a:t>Multidisciplinaire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benadering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 descr="Wavy Blue Arrow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b="33412"/>
          <a:stretch/>
        </p:blipFill>
        <p:spPr bwMode="auto">
          <a:xfrm>
            <a:off x="3229907" y="1313375"/>
            <a:ext cx="2789196" cy="8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31B61ED-482C-4CA9-89EB-0589BFFE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1"/>
            <a:ext cx="2789196" cy="22095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06751B-1F3A-4589-AD5F-7A857550E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05" y="59141"/>
            <a:ext cx="2789195" cy="23759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5B6264-8E37-4109-87B8-958C70DB6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4777740"/>
            <a:ext cx="3698240" cy="208026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A60894-223A-4C09-A0C5-69B062721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7740"/>
            <a:ext cx="2773680" cy="208026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8051074-8178-460F-82C9-0BC8BC5343B3}"/>
              </a:ext>
            </a:extLst>
          </p:cNvPr>
          <p:cNvSpPr txBox="1"/>
          <p:nvPr/>
        </p:nvSpPr>
        <p:spPr>
          <a:xfrm>
            <a:off x="3229907" y="537650"/>
            <a:ext cx="315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Watertransitie?</a:t>
            </a:r>
          </a:p>
        </p:txBody>
      </p:sp>
    </p:spTree>
    <p:extLst>
      <p:ext uri="{BB962C8B-B14F-4D97-AF65-F5344CB8AC3E}">
        <p14:creationId xmlns:p14="http://schemas.microsoft.com/office/powerpoint/2010/main" val="202584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>
            <a:extLst>
              <a:ext uri="{FF2B5EF4-FFF2-40B4-BE49-F238E27FC236}">
                <a16:creationId xmlns:a16="http://schemas.microsoft.com/office/drawing/2014/main" id="{2F8F6474-4E14-41E3-BF1A-5BD45746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                                         Water Sensitive</a:t>
            </a:r>
          </a:p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                                                  City</a:t>
            </a:r>
            <a:endParaRPr lang="en-US" altLang="nl-NL" sz="1600" dirty="0">
              <a:solidFill>
                <a:schemeClr val="tx1"/>
              </a:solidFill>
            </a:endParaRPr>
          </a:p>
        </p:txBody>
      </p:sp>
      <p:sp>
        <p:nvSpPr>
          <p:cNvPr id="19459" name="Oval 4">
            <a:extLst>
              <a:ext uri="{FF2B5EF4-FFF2-40B4-BE49-F238E27FC236}">
                <a16:creationId xmlns:a16="http://schemas.microsoft.com/office/drawing/2014/main" id="{39054B54-5908-4846-8985-B124D604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7391400" cy="1371600"/>
          </a:xfrm>
          <a:prstGeom prst="ellipse">
            <a:avLst/>
          </a:prstGeom>
          <a:solidFill>
            <a:srgbClr val="AEF0E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                    Water Cycle</a:t>
            </a:r>
          </a:p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                          City</a:t>
            </a:r>
            <a:endParaRPr lang="en-US" altLang="nl-NL" sz="1600" dirty="0">
              <a:solidFill>
                <a:schemeClr val="tx1"/>
              </a:solidFill>
            </a:endParaRPr>
          </a:p>
        </p:txBody>
      </p:sp>
      <p:sp>
        <p:nvSpPr>
          <p:cNvPr id="19460" name="Oval 5">
            <a:extLst>
              <a:ext uri="{FF2B5EF4-FFF2-40B4-BE49-F238E27FC236}">
                <a16:creationId xmlns:a16="http://schemas.microsoft.com/office/drawing/2014/main" id="{4E91F915-7BC2-4923-ADD8-781F897F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5715000" cy="1066800"/>
          </a:xfrm>
          <a:prstGeom prst="ellipse">
            <a:avLst/>
          </a:prstGeom>
          <a:solidFill>
            <a:srgbClr val="A6F4F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Waterway </a:t>
            </a:r>
          </a:p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                       City</a:t>
            </a:r>
            <a:endParaRPr lang="en-US" altLang="nl-NL" sz="1600" dirty="0">
              <a:solidFill>
                <a:schemeClr val="tx1"/>
              </a:solidFill>
            </a:endParaRPr>
          </a:p>
        </p:txBody>
      </p:sp>
      <p:sp>
        <p:nvSpPr>
          <p:cNvPr id="19461" name="Oval 6">
            <a:extLst>
              <a:ext uri="{FF2B5EF4-FFF2-40B4-BE49-F238E27FC236}">
                <a16:creationId xmlns:a16="http://schemas.microsoft.com/office/drawing/2014/main" id="{5F8AC584-046A-4A70-A67D-8D638C65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4419600" cy="914400"/>
          </a:xfrm>
          <a:prstGeom prst="ellipse">
            <a:avLst/>
          </a:prstGeom>
          <a:solidFill>
            <a:srgbClr val="BD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Drained </a:t>
            </a:r>
          </a:p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                    City</a:t>
            </a:r>
            <a:endParaRPr lang="en-US" altLang="nl-NL" sz="1600" dirty="0">
              <a:solidFill>
                <a:schemeClr val="tx1"/>
              </a:solidFill>
            </a:endParaRPr>
          </a:p>
        </p:txBody>
      </p:sp>
      <p:sp>
        <p:nvSpPr>
          <p:cNvPr id="19462" name="Oval 7">
            <a:extLst>
              <a:ext uri="{FF2B5EF4-FFF2-40B4-BE49-F238E27FC236}">
                <a16:creationId xmlns:a16="http://schemas.microsoft.com/office/drawing/2014/main" id="{628AF0F7-0211-4A24-B7CE-921E7851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3048000" cy="762000"/>
          </a:xfrm>
          <a:prstGeom prst="ellipse">
            <a:avLst/>
          </a:prstGeom>
          <a:solidFill>
            <a:srgbClr val="CEFEF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</a:t>
            </a:r>
            <a:r>
              <a:rPr lang="en-AU" altLang="nl-NL" sz="1600" dirty="0" err="1">
                <a:solidFill>
                  <a:schemeClr val="tx1"/>
                </a:solidFill>
              </a:rPr>
              <a:t>Sewered</a:t>
            </a:r>
            <a:r>
              <a:rPr lang="en-AU" altLang="nl-NL" sz="16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AU" altLang="nl-NL" sz="1600" dirty="0">
                <a:solidFill>
                  <a:schemeClr val="tx1"/>
                </a:solidFill>
              </a:rPr>
              <a:t>                          City</a:t>
            </a:r>
            <a:endParaRPr lang="en-US" altLang="nl-NL" sz="1600" dirty="0">
              <a:solidFill>
                <a:schemeClr val="tx1"/>
              </a:solidFill>
            </a:endParaRP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B2410AB7-61A2-4FD5-805E-C60EDE85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 dirty="0">
                <a:solidFill>
                  <a:srgbClr val="0099CC"/>
                </a:solidFill>
              </a:rPr>
              <a:t>Transitioning to the Water Sensitive City?</a:t>
            </a:r>
            <a:endParaRPr lang="en-US" altLang="nl-NL" sz="3200" b="0" dirty="0">
              <a:solidFill>
                <a:srgbClr val="0099CC"/>
              </a:solidFill>
            </a:endParaRP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5A6A470E-A19E-4282-B46E-8C9086C6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1371600" cy="546100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A50021"/>
                </a:solidFill>
              </a:rPr>
              <a:t>Population Growth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3ABBBE75-5683-469A-84B9-010598AF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5800"/>
            <a:ext cx="1371600" cy="5461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/>
              <a:t>Supply Hydraulics</a:t>
            </a:r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C8A04C8B-340D-4A66-A58E-7E7D1D90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1524000" cy="75882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A50021"/>
                </a:solidFill>
              </a:rPr>
              <a:t>Population Growth &amp; Development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F9257F32-72C8-4F71-828B-DB722D9F7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1371600" cy="75882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A50021"/>
                </a:solidFill>
              </a:rPr>
              <a:t>Social Amenity &amp; Enviro Health</a:t>
            </a:r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4E192302-91C6-42EA-B4AF-2A360074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1371600" cy="546100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A50021"/>
                </a:solidFill>
              </a:rPr>
              <a:t>‘Limits to Growth’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E6B7FCF4-9315-40FD-9B4F-28B0BB20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57400"/>
            <a:ext cx="1371600" cy="33337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>
                <a:solidFill>
                  <a:srgbClr val="A50021"/>
                </a:solidFill>
              </a:rPr>
              <a:t>Public Health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661E26F2-20BF-418C-A556-323FF112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0"/>
            <a:ext cx="1371600" cy="7588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 dirty="0"/>
              <a:t>Drainage / Flood Protection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0E1F9AA6-2F5E-4198-A7B9-95D94317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7" y="4491037"/>
            <a:ext cx="1371600" cy="1184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 dirty="0"/>
              <a:t>Point Source and Diffuse (stormwater) pollution management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1C14464B-A160-48FC-BA55-D3F4DB42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1371600" cy="52322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 dirty="0"/>
              <a:t>Sewerage Schemes</a:t>
            </a:r>
          </a:p>
        </p:txBody>
      </p:sp>
      <p:sp>
        <p:nvSpPr>
          <p:cNvPr id="19473" name="Line 25">
            <a:extLst>
              <a:ext uri="{FF2B5EF4-FFF2-40B4-BE49-F238E27FC236}">
                <a16:creationId xmlns:a16="http://schemas.microsoft.com/office/drawing/2014/main" id="{ACA8D90C-6B8D-4A5A-A744-2E55C4C47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4" name="Line 26">
            <a:extLst>
              <a:ext uri="{FF2B5EF4-FFF2-40B4-BE49-F238E27FC236}">
                <a16:creationId xmlns:a16="http://schemas.microsoft.com/office/drawing/2014/main" id="{E91BB63A-C3DE-41F6-905A-5B52D426E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5" name="Line 27">
            <a:extLst>
              <a:ext uri="{FF2B5EF4-FFF2-40B4-BE49-F238E27FC236}">
                <a16:creationId xmlns:a16="http://schemas.microsoft.com/office/drawing/2014/main" id="{D6837F34-0F2D-4EEC-9D8E-EEFC61B4E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6" name="Line 28">
            <a:extLst>
              <a:ext uri="{FF2B5EF4-FFF2-40B4-BE49-F238E27FC236}">
                <a16:creationId xmlns:a16="http://schemas.microsoft.com/office/drawing/2014/main" id="{9B6306F5-AC03-440C-9490-1198332F6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7" name="Line 29">
            <a:extLst>
              <a:ext uri="{FF2B5EF4-FFF2-40B4-BE49-F238E27FC236}">
                <a16:creationId xmlns:a16="http://schemas.microsoft.com/office/drawing/2014/main" id="{2C2F9D88-2B1F-435A-B672-C5A7A0FA9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8" name="Line 30">
            <a:extLst>
              <a:ext uri="{FF2B5EF4-FFF2-40B4-BE49-F238E27FC236}">
                <a16:creationId xmlns:a16="http://schemas.microsoft.com/office/drawing/2014/main" id="{23A29A9F-93CC-45FB-BB8A-CBC79D43F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590800"/>
            <a:ext cx="0" cy="762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9" name="Line 31">
            <a:extLst>
              <a:ext uri="{FF2B5EF4-FFF2-40B4-BE49-F238E27FC236}">
                <a16:creationId xmlns:a16="http://schemas.microsoft.com/office/drawing/2014/main" id="{3F0EC447-4F6B-4883-BA26-A8EF63E68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19400"/>
            <a:ext cx="0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0" name="Line 32">
            <a:extLst>
              <a:ext uri="{FF2B5EF4-FFF2-40B4-BE49-F238E27FC236}">
                <a16:creationId xmlns:a16="http://schemas.microsoft.com/office/drawing/2014/main" id="{7FA492D7-08A5-4932-93F8-4D1B81BCE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19400"/>
            <a:ext cx="0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1" name="Line 33">
            <a:extLst>
              <a:ext uri="{FF2B5EF4-FFF2-40B4-BE49-F238E27FC236}">
                <a16:creationId xmlns:a16="http://schemas.microsoft.com/office/drawing/2014/main" id="{7D651B02-1DAD-41EC-9AAD-03061342C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2" name="Line 34">
            <a:extLst>
              <a:ext uri="{FF2B5EF4-FFF2-40B4-BE49-F238E27FC236}">
                <a16:creationId xmlns:a16="http://schemas.microsoft.com/office/drawing/2014/main" id="{B4BE21E8-2B31-4776-8285-EBE3B7B25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667000"/>
            <a:ext cx="0" cy="685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3" name="Line 35">
            <a:extLst>
              <a:ext uri="{FF2B5EF4-FFF2-40B4-BE49-F238E27FC236}">
                <a16:creationId xmlns:a16="http://schemas.microsoft.com/office/drawing/2014/main" id="{8CE5FBEB-E7A9-4C06-8CE0-286C10FBD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4" name="Oval 36">
            <a:extLst>
              <a:ext uri="{FF2B5EF4-FFF2-40B4-BE49-F238E27FC236}">
                <a16:creationId xmlns:a16="http://schemas.microsoft.com/office/drawing/2014/main" id="{812CAA3F-81F9-4E6C-BC22-77DEA664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1524000" cy="609600"/>
          </a:xfrm>
          <a:prstGeom prst="ellipse">
            <a:avLst/>
          </a:prstGeom>
          <a:solidFill>
            <a:srgbClr val="E7FFE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nl-NL" dirty="0">
                <a:solidFill>
                  <a:schemeClr val="tx1"/>
                </a:solidFill>
              </a:rPr>
              <a:t>Water Supply</a:t>
            </a:r>
          </a:p>
          <a:p>
            <a:pPr>
              <a:spcBef>
                <a:spcPct val="0"/>
              </a:spcBef>
            </a:pPr>
            <a:r>
              <a:rPr lang="en-AU" altLang="nl-NL" dirty="0">
                <a:solidFill>
                  <a:schemeClr val="tx1"/>
                </a:solidFill>
              </a:rPr>
              <a:t>      City</a:t>
            </a:r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246821" name="Text Box 37">
            <a:extLst>
              <a:ext uri="{FF2B5EF4-FFF2-40B4-BE49-F238E27FC236}">
                <a16:creationId xmlns:a16="http://schemas.microsoft.com/office/drawing/2014/main" id="{5A71E4CD-F3CC-440E-9E5D-40EE0365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0"/>
            <a:ext cx="1752600" cy="738664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dirty="0">
                <a:solidFill>
                  <a:srgbClr val="A50021"/>
                </a:solidFill>
              </a:rPr>
              <a:t>Intergenerational equity, resilience to climate change</a:t>
            </a:r>
          </a:p>
        </p:txBody>
      </p:sp>
      <p:sp>
        <p:nvSpPr>
          <p:cNvPr id="246822" name="Text Box 38">
            <a:extLst>
              <a:ext uri="{FF2B5EF4-FFF2-40B4-BE49-F238E27FC236}">
                <a16:creationId xmlns:a16="http://schemas.microsoft.com/office/drawing/2014/main" id="{5A3A4285-C47B-4E61-997A-3201A507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8" y="4476749"/>
            <a:ext cx="1524002" cy="16004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dirty="0"/>
              <a:t>Adaptive, multifunctional, infrastructure &amp; urban design reinforcing water sensitive </a:t>
            </a:r>
            <a:r>
              <a:rPr lang="en-US" altLang="nl-NL" dirty="0" err="1"/>
              <a:t>behaviours</a:t>
            </a:r>
            <a:endParaRPr lang="en-US" altLang="nl-NL" dirty="0"/>
          </a:p>
        </p:txBody>
      </p:sp>
      <p:sp>
        <p:nvSpPr>
          <p:cNvPr id="246823" name="Line 39">
            <a:extLst>
              <a:ext uri="{FF2B5EF4-FFF2-40B4-BE49-F238E27FC236}">
                <a16:creationId xmlns:a16="http://schemas.microsoft.com/office/drawing/2014/main" id="{7A026602-CBEF-427B-B33C-64B8405C3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9624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6824" name="Line 40">
            <a:extLst>
              <a:ext uri="{FF2B5EF4-FFF2-40B4-BE49-F238E27FC236}">
                <a16:creationId xmlns:a16="http://schemas.microsoft.com/office/drawing/2014/main" id="{0504F802-C9F9-4305-BEB8-B959AEF85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971800"/>
            <a:ext cx="0" cy="381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89" name="Text Box 42">
            <a:extLst>
              <a:ext uri="{FF2B5EF4-FFF2-40B4-BE49-F238E27FC236}">
                <a16:creationId xmlns:a16="http://schemas.microsoft.com/office/drawing/2014/main" id="{A4B1934B-F7F2-4113-8847-9E71AD3B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722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800"/>
          </a:p>
        </p:txBody>
      </p:sp>
      <p:sp>
        <p:nvSpPr>
          <p:cNvPr id="19490" name="Text Box 20">
            <a:extLst>
              <a:ext uri="{FF2B5EF4-FFF2-40B4-BE49-F238E27FC236}">
                <a16:creationId xmlns:a16="http://schemas.microsoft.com/office/drawing/2014/main" id="{50C8826F-F02A-4889-88EF-49320840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4" y="4495800"/>
            <a:ext cx="1676407" cy="181588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dirty="0"/>
              <a:t>Fit for purpose water use, managing supply, energy and nutrient cycles, providing waterway protection.</a:t>
            </a:r>
          </a:p>
        </p:txBody>
      </p:sp>
      <p:sp>
        <p:nvSpPr>
          <p:cNvPr id="19491" name="Line 23">
            <a:extLst>
              <a:ext uri="{FF2B5EF4-FFF2-40B4-BE49-F238E27FC236}">
                <a16:creationId xmlns:a16="http://schemas.microsoft.com/office/drawing/2014/main" id="{38331986-BC5C-4ED7-B934-B41E89357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447800"/>
            <a:ext cx="6781800" cy="0"/>
          </a:xfrm>
          <a:prstGeom prst="line">
            <a:avLst/>
          </a:prstGeom>
          <a:noFill/>
          <a:ln w="63500">
            <a:solidFill>
              <a:srgbClr val="FF505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92" name="Text Box 24">
            <a:extLst>
              <a:ext uri="{FF2B5EF4-FFF2-40B4-BE49-F238E27FC236}">
                <a16:creationId xmlns:a16="http://schemas.microsoft.com/office/drawing/2014/main" id="{04C6BEAF-C743-4C43-B7D7-B84F8522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 sz="2400">
                <a:solidFill>
                  <a:srgbClr val="FF5050"/>
                </a:solidFill>
              </a:rPr>
              <a:t>DRIVERS</a:t>
            </a:r>
          </a:p>
        </p:txBody>
      </p:sp>
      <p:sp>
        <p:nvSpPr>
          <p:cNvPr id="19493" name="Line 25">
            <a:extLst>
              <a:ext uri="{FF2B5EF4-FFF2-40B4-BE49-F238E27FC236}">
                <a16:creationId xmlns:a16="http://schemas.microsoft.com/office/drawing/2014/main" id="{E5D1069B-035C-42B3-A5E7-2AF40127F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6402278"/>
            <a:ext cx="7162800" cy="4603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94" name="Text Box 26">
            <a:extLst>
              <a:ext uri="{FF2B5EF4-FFF2-40B4-BE49-F238E27FC236}">
                <a16:creationId xmlns:a16="http://schemas.microsoft.com/office/drawing/2014/main" id="{7C03F47E-C5AE-44C9-A327-1AA2EE38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nl-NL" sz="2400">
                <a:solidFill>
                  <a:schemeClr val="folHlink"/>
                </a:solidFill>
              </a:rPr>
              <a:t>Management Response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4159A1E-7F72-460E-AAB2-527F1C3AF01F}"/>
              </a:ext>
            </a:extLst>
          </p:cNvPr>
          <p:cNvSpPr txBox="1"/>
          <p:nvPr/>
        </p:nvSpPr>
        <p:spPr>
          <a:xfrm>
            <a:off x="1007276" y="6537562"/>
            <a:ext cx="664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/>
              <a:t>Source</a:t>
            </a:r>
            <a:r>
              <a:rPr lang="nl-NL" sz="1600" i="1" dirty="0"/>
              <a:t>: prof. Rebekah Brown, Monash University, Melbourne, Australia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21" grpId="0" animBg="1"/>
      <p:bldP spid="2468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AF958A226B747940A56394927C45F" ma:contentTypeVersion="4" ma:contentTypeDescription="Een nieuw document maken." ma:contentTypeScope="" ma:versionID="60d61291e93a2df84017d1631f4c42f3">
  <xsd:schema xmlns:xsd="http://www.w3.org/2001/XMLSchema" xmlns:xs="http://www.w3.org/2001/XMLSchema" xmlns:p="http://schemas.microsoft.com/office/2006/metadata/properties" xmlns:ns2="d89d0ed6-5e22-4705-93fb-bddbd03be25a" xmlns:ns3="dc838aa3-bb9a-4ee5-a7b7-9db1b70bdb39" targetNamespace="http://schemas.microsoft.com/office/2006/metadata/properties" ma:root="true" ma:fieldsID="8393076d72d7df44e36bf04acabba35a" ns2:_="" ns3:_="">
    <xsd:import namespace="d89d0ed6-5e22-4705-93fb-bddbd03be25a"/>
    <xsd:import namespace="dc838aa3-bb9a-4ee5-a7b7-9db1b70bdb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d0ed6-5e22-4705-93fb-bddbd03be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38aa3-bb9a-4ee5-a7b7-9db1b70bdb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2B0D8C-F4F2-40FE-BAC0-DEFEC6C291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47EF2-578D-43FD-854B-8EAFEFB56190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d3b7789b-f79f-47a6-9252-4dcdbfb0f8b9"/>
    <ds:schemaRef ds:uri="http://purl.org/dc/elements/1.1/"/>
    <ds:schemaRef ds:uri="http://schemas.microsoft.com/office/infopath/2007/PartnerControls"/>
    <ds:schemaRef ds:uri="6874573e-5eda-4c20-ba13-a4e43d3c3cf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B01F82C-9D79-4648-BFDD-1083008679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7691</TotalTime>
  <Words>1961</Words>
  <Application>Microsoft Office PowerPoint</Application>
  <PresentationFormat>Diavoorstelling (4:3)</PresentationFormat>
  <Paragraphs>304</Paragraphs>
  <Slides>30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</vt:lpstr>
      <vt:lpstr>Times New Roman</vt:lpstr>
      <vt:lpstr>Office Theme</vt:lpstr>
      <vt:lpstr>2_Aangepast ontwerp</vt:lpstr>
      <vt:lpstr>Workshop: Wat zijn bepalende factoren in keuze voor infiltrerende verharding en onderliggende systemen? </vt:lpstr>
      <vt:lpstr>PowerPoint-presentatie</vt:lpstr>
      <vt:lpstr>Projectmanagement (1)</vt:lpstr>
      <vt:lpstr>PowerPoint-presentatie</vt:lpstr>
      <vt:lpstr> </vt:lpstr>
      <vt:lpstr>Wat te verwachten op lange termijn? Welke getallen hanteren we bij ontwerp? Onderhoud?</vt:lpstr>
      <vt:lpstr>Opzet workshop</vt:lpstr>
      <vt:lpstr>PowerPoint-presentatie</vt:lpstr>
      <vt:lpstr>PowerPoint-presentatie</vt:lpstr>
      <vt:lpstr>Wisselwerking Technologie en Maatschappij</vt:lpstr>
      <vt:lpstr>Transitie</vt:lpstr>
      <vt:lpstr>Transitie</vt:lpstr>
      <vt:lpstr>Transitie</vt:lpstr>
      <vt:lpstr>Regime</vt:lpstr>
      <vt:lpstr>Regime</vt:lpstr>
      <vt:lpstr>Transitie</vt:lpstr>
      <vt:lpstr>Transitiemanagement 2.0</vt:lpstr>
      <vt:lpstr>Transitie-ingredienten</vt:lpstr>
      <vt:lpstr>Systeemniveau: Receptivity</vt:lpstr>
      <vt:lpstr>PowerPoint-presentatie</vt:lpstr>
      <vt:lpstr>Receptivity: landelijk onderzoek (2009)</vt:lpstr>
      <vt:lpstr>Opdracht</vt:lpstr>
      <vt:lpstr>Onze uitslag</vt:lpstr>
      <vt:lpstr>Landelijke uitslag</vt:lpstr>
      <vt:lpstr>Key Transition Factors</vt:lpstr>
      <vt:lpstr>Technologie niveau: bepalende factoren</vt:lpstr>
      <vt:lpstr>Opdracht</vt:lpstr>
      <vt:lpstr>Onze uitslag</vt:lpstr>
      <vt:lpstr>Landelijke uitslag</vt:lpstr>
      <vt:lpstr>Groepsdiscussie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Bok, D.</dc:creator>
  <cp:lastModifiedBy>Rutger de Graaf-van Dinther</cp:lastModifiedBy>
  <cp:revision>61</cp:revision>
  <cp:lastPrinted>2019-09-17T16:41:53Z</cp:lastPrinted>
  <dcterms:created xsi:type="dcterms:W3CDTF">2015-10-21T08:55:27Z</dcterms:created>
  <dcterms:modified xsi:type="dcterms:W3CDTF">2019-12-11T11:11:09Z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0x010100122AF958A226B747940A56394927C45F</vt:lpwstr>
  </property>
</Properties>
</file>