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9" r:id="rId12"/>
    <p:sldId id="267" r:id="rId13"/>
    <p:sldId id="266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D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750F8-7175-46EE-BD77-1A909B2E3507}" v="2" dt="2023-05-25T07:29:55.460"/>
    <p1510:client id="{CE6434EF-182F-4895-AA9E-5270E090F51B}" v="4" dt="2023-05-25T06:59:27.2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ijl, thema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ar, S. (Selin)" userId="107f6863-8f9f-425a-aab7-73666f011df7" providerId="ADAL" clId="{575750F8-7175-46EE-BD77-1A909B2E3507}"/>
    <pc:docChg chg="modSld">
      <pc:chgData name="Karar, S. (Selin)" userId="107f6863-8f9f-425a-aab7-73666f011df7" providerId="ADAL" clId="{575750F8-7175-46EE-BD77-1A909B2E3507}" dt="2023-05-25T07:29:54.348" v="3"/>
      <pc:docMkLst>
        <pc:docMk/>
      </pc:docMkLst>
      <pc:sldChg chg="modSp mod">
        <pc:chgData name="Karar, S. (Selin)" userId="107f6863-8f9f-425a-aab7-73666f011df7" providerId="ADAL" clId="{575750F8-7175-46EE-BD77-1A909B2E3507}" dt="2023-05-25T07:29:54.348" v="3"/>
        <pc:sldMkLst>
          <pc:docMk/>
          <pc:sldMk cId="2475440996" sldId="260"/>
        </pc:sldMkLst>
        <pc:graphicFrameChg chg="mod modGraphic">
          <ac:chgData name="Karar, S. (Selin)" userId="107f6863-8f9f-425a-aab7-73666f011df7" providerId="ADAL" clId="{575750F8-7175-46EE-BD77-1A909B2E3507}" dt="2023-05-25T07:29:54.348" v="3"/>
          <ac:graphicFrameMkLst>
            <pc:docMk/>
            <pc:sldMk cId="2475440996" sldId="260"/>
            <ac:graphicFrameMk id="4" creationId="{0D1B3143-72DD-B2CB-BE5C-7B5F5B985242}"/>
          </ac:graphicFrameMkLst>
        </pc:graphicFrameChg>
      </pc:sldChg>
    </pc:docChg>
  </pc:docChgLst>
  <pc:docChgLst>
    <pc:chgData name="Karar, S. (Selin)" userId="107f6863-8f9f-425a-aab7-73666f011df7" providerId="ADAL" clId="{CE6434EF-182F-4895-AA9E-5270E090F51B}"/>
    <pc:docChg chg="custSel modSld">
      <pc:chgData name="Karar, S. (Selin)" userId="107f6863-8f9f-425a-aab7-73666f011df7" providerId="ADAL" clId="{CE6434EF-182F-4895-AA9E-5270E090F51B}" dt="2023-05-25T07:05:47.036" v="154" actId="20577"/>
      <pc:docMkLst>
        <pc:docMk/>
      </pc:docMkLst>
      <pc:sldChg chg="modSp mod">
        <pc:chgData name="Karar, S. (Selin)" userId="107f6863-8f9f-425a-aab7-73666f011df7" providerId="ADAL" clId="{CE6434EF-182F-4895-AA9E-5270E090F51B}" dt="2023-05-25T06:59:30.710" v="133" actId="20577"/>
        <pc:sldMkLst>
          <pc:docMk/>
          <pc:sldMk cId="2475440996" sldId="260"/>
        </pc:sldMkLst>
        <pc:graphicFrameChg chg="mod modGraphic">
          <ac:chgData name="Karar, S. (Selin)" userId="107f6863-8f9f-425a-aab7-73666f011df7" providerId="ADAL" clId="{CE6434EF-182F-4895-AA9E-5270E090F51B}" dt="2023-05-25T06:59:30.710" v="133" actId="20577"/>
          <ac:graphicFrameMkLst>
            <pc:docMk/>
            <pc:sldMk cId="2475440996" sldId="260"/>
            <ac:graphicFrameMk id="4" creationId="{0D1B3143-72DD-B2CB-BE5C-7B5F5B985242}"/>
          </ac:graphicFrameMkLst>
        </pc:graphicFrameChg>
      </pc:sldChg>
      <pc:sldChg chg="modSp mod">
        <pc:chgData name="Karar, S. (Selin)" userId="107f6863-8f9f-425a-aab7-73666f011df7" providerId="ADAL" clId="{CE6434EF-182F-4895-AA9E-5270E090F51B}" dt="2023-05-25T07:05:47.036" v="154" actId="20577"/>
        <pc:sldMkLst>
          <pc:docMk/>
          <pc:sldMk cId="3639276833" sldId="267"/>
        </pc:sldMkLst>
        <pc:spChg chg="mod">
          <ac:chgData name="Karar, S. (Selin)" userId="107f6863-8f9f-425a-aab7-73666f011df7" providerId="ADAL" clId="{CE6434EF-182F-4895-AA9E-5270E090F51B}" dt="2023-05-25T07:05:47.036" v="154" actId="20577"/>
          <ac:spMkLst>
            <pc:docMk/>
            <pc:sldMk cId="3639276833" sldId="267"/>
            <ac:spMk id="2" creationId="{CE05630C-B8A5-0D18-1381-5F40D36765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659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58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5652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37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193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66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431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668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156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66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915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A83E345-6E8F-4FD7-ABA9-892464BE3C59}" type="datetimeFigureOut">
              <a:rPr lang="nl-NL" smtClean="0"/>
              <a:t>25-5-2023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7CC2CD6-D35A-4FD3-850E-1D48761AB5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925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9E4D48-AF5C-96EB-921A-69D698E388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Vrij lezen</a:t>
            </a:r>
            <a:br>
              <a:rPr lang="nl-NL" dirty="0"/>
            </a:br>
            <a:r>
              <a:rPr lang="nl-NL" sz="4000" dirty="0"/>
              <a:t>bijeenkomst 1: 11 mei 2023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863A8B2-8FED-2413-B4F3-354F99203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Keuzecursus</a:t>
            </a:r>
          </a:p>
          <a:p>
            <a:r>
              <a:rPr lang="nl-NL" dirty="0"/>
              <a:t>Selin Karar</a:t>
            </a:r>
          </a:p>
          <a:p>
            <a:r>
              <a:rPr lang="nl-NL" dirty="0"/>
              <a:t>s.karar@hr.nl</a:t>
            </a:r>
          </a:p>
        </p:txBody>
      </p:sp>
    </p:spTree>
    <p:extLst>
      <p:ext uri="{BB962C8B-B14F-4D97-AF65-F5344CB8AC3E}">
        <p14:creationId xmlns:p14="http://schemas.microsoft.com/office/powerpoint/2010/main" val="1660888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2BAAB1-8BAC-8D43-D71B-51F5074A9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CRITERIA VRIJ LEZEN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A8F247-081B-E935-3719-33B7EFC9C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Toegankelijkheid: boeken moeten beschikbaar zijn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Aantrekkingskracht: ze moeten aansluiten bij de interesse van leerlingen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Bevorderlijke omgeving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Aanmoediging: de leerlingen dienen positieve feedback te krijgen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Teamtraining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Non-verantwoordelijkheid: de leerlingen worden vrijgelaten in het kiezen van een onderwerp, soort leesmateriaal, de moeilijkheidsgraad en de wijze van verwerking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Vervolgactiviteiten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Verspreide leestijd: meerdere keren per week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5014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488BAD-63A8-F016-8A0A-BAA36B11F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Voorbereiding volgende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7B9F10-1FBA-08B4-40B1-F1376F27E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Mediatheekbezoek en in gesprek met Elvira</a:t>
            </a:r>
          </a:p>
          <a:p>
            <a:r>
              <a:rPr lang="nl-NL" dirty="0"/>
              <a:t>Bedenk een activiteit dat past bij het leerdoel:</a:t>
            </a:r>
          </a:p>
          <a:p>
            <a:pPr marL="0" indent="0">
              <a:buNone/>
            </a:pPr>
            <a:endParaRPr lang="nl-NL" sz="2800" dirty="0">
              <a:solidFill>
                <a:srgbClr val="7030A0"/>
              </a:solidFill>
              <a:effectLst>
                <a:outerShdw sx="0" sy="0">
                  <a:srgbClr val="000000"/>
                </a:outerShdw>
              </a:effectLst>
              <a:latin typeface="Open Sans" panose="020B06060305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800" dirty="0">
                <a:solidFill>
                  <a:srgbClr val="7030A0"/>
                </a:solidFill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kan de principes van vrij lezen </a:t>
            </a:r>
          </a:p>
          <a:p>
            <a:pPr marL="0" indent="0">
              <a:buNone/>
            </a:pPr>
            <a:r>
              <a:rPr lang="nl-NL" sz="2800" dirty="0">
                <a:solidFill>
                  <a:srgbClr val="7030A0"/>
                </a:solidFill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motiveren en uitdragen als toekomstige docent.</a:t>
            </a:r>
            <a:endParaRPr lang="nl-NL" sz="2800" dirty="0">
              <a:solidFill>
                <a:srgbClr val="7030A0"/>
              </a:solidFill>
              <a:effectLst/>
              <a:latin typeface="Univers" panose="020B0503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432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05630C-B8A5-0D18-1381-5F40D3676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Vrij lezen in de klas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EFD53C-4602-A807-8936-E70DB6FB4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Leerlingen lezen zelfstandig en voor zichzelf (dus niet hardop). </a:t>
            </a:r>
          </a:p>
          <a:p>
            <a:r>
              <a:rPr lang="nl-N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Leerlingen lezen boeken (of andere teksten) die ze zelf gekozen hebben. </a:t>
            </a:r>
          </a:p>
          <a:p>
            <a:r>
              <a:rPr lang="nl-N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leraar leest zelf ook: hij of zij ‘modelleert’ het lezen. </a:t>
            </a:r>
          </a:p>
          <a:p>
            <a:r>
              <a:rPr lang="nl-N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 wordt een vast blok of gespecificeerde hoeveelheid tijd tijdens de schooldag voor gereserveerd. </a:t>
            </a:r>
          </a:p>
          <a:p>
            <a:r>
              <a:rPr lang="nl-N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Het voornaamste doel is leesplezier te stimuleren. </a:t>
            </a:r>
          </a:p>
          <a:p>
            <a:r>
              <a:rPr lang="nl-N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Leerlingen hoeven geen verantwoording af te leggen over wat ze lezen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9276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95EAC-22D0-295A-FE0C-F5CF2E72D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vijf stappen voor </a:t>
            </a:r>
            <a:br>
              <a:rPr lang="nl-NL" dirty="0"/>
            </a:br>
            <a:r>
              <a:rPr lang="nl-NL" dirty="0"/>
              <a:t>‘interesse verbredend lezen’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7AFDAA-1151-B8D8-DD05-3304CA5E5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Leerlingen verwoorden hun interesses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Ze kiezen leesmateriaal dat aansluit bij hun interesses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Leerlingen hebben tijd om ongestoord te kunnen lezen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Ze leggen hun reactie op het leeswerk vast</a:t>
            </a:r>
          </a:p>
          <a:p>
            <a:pPr algn="l">
              <a:buFont typeface="+mj-lt"/>
              <a:buAutoNum type="arabicPeriod"/>
            </a:pPr>
            <a:r>
              <a:rPr lang="nl-NL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Ze gaan interactief aan de slag met de informatie</a:t>
            </a:r>
          </a:p>
          <a:p>
            <a:pPr algn="l">
              <a:buFont typeface="+mj-lt"/>
              <a:buAutoNum type="arabicPeriod"/>
            </a:pPr>
            <a:endParaRPr lang="nl-NL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pPr marL="0" indent="0" algn="l">
              <a:buNone/>
            </a:pPr>
            <a:r>
              <a:rPr lang="nl-NL" dirty="0" err="1">
                <a:solidFill>
                  <a:srgbClr val="000000"/>
                </a:solidFill>
                <a:latin typeface="Open Sans" panose="020B0606030504020204" pitchFamily="34" charset="0"/>
              </a:rPr>
              <a:t>Marzano</a:t>
            </a:r>
            <a:r>
              <a:rPr lang="nl-NL" dirty="0">
                <a:solidFill>
                  <a:srgbClr val="000000"/>
                </a:solidFill>
                <a:latin typeface="Open Sans" panose="020B0606030504020204" pitchFamily="34" charset="0"/>
              </a:rPr>
              <a:t> (2008)</a:t>
            </a:r>
            <a:endParaRPr lang="nl-NL" b="0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45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54A805-19F2-8FC9-CFB0-03DC5902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Eindopdracht: leesfestival</a:t>
            </a:r>
          </a:p>
        </p:txBody>
      </p:sp>
      <p:pic>
        <p:nvPicPr>
          <p:cNvPr id="2050" name="Picture 2" descr="¿Cómo lo lograremos? - ﻿Base de la sociedad">
            <a:extLst>
              <a:ext uri="{FF2B5EF4-FFF2-40B4-BE49-F238E27FC236}">
                <a16:creationId xmlns:a16="http://schemas.microsoft.com/office/drawing/2014/main" id="{2C5DC970-0CFA-03F9-7118-FC45B84705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410" y="1737840"/>
            <a:ext cx="810260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71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461E72-A45B-23BD-C8A2-66380A8ED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D9CEF0-734C-2EFC-F40B-715F6BEB7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Kennismaken</a:t>
            </a:r>
          </a:p>
          <a:p>
            <a:r>
              <a:rPr lang="nl-NL" dirty="0"/>
              <a:t>Praktisch</a:t>
            </a:r>
          </a:p>
          <a:p>
            <a:r>
              <a:rPr lang="nl-NL" dirty="0"/>
              <a:t>Leerdoelen</a:t>
            </a:r>
          </a:p>
          <a:p>
            <a:r>
              <a:rPr lang="nl-NL" dirty="0"/>
              <a:t>Planning</a:t>
            </a:r>
          </a:p>
          <a:p>
            <a:r>
              <a:rPr lang="nl-NL" dirty="0"/>
              <a:t>Leesambassadeur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85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4D82F-E484-406B-3D24-10E60ED9B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Leesambassadeurs: kennismaken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75B1FA2-0CB1-84C4-4ABB-EFB4360BA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Kennismaken aan de hand van een boek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784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1C18E3-20A8-0F0A-439F-8ECBF2C3C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Leerdoelen: </a:t>
            </a:r>
            <a:br>
              <a:rPr lang="nl-NL" dirty="0"/>
            </a:br>
            <a:r>
              <a:rPr lang="nl-NL" sz="4000" dirty="0"/>
              <a:t>elke bijeenkomst 1 leerdoel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859B47-FE8A-BA9E-9B82-7B67ADA00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ontdekt en leest zelfstandig boeken (of andere teksten) aansluitend bij de eigen interesses. </a:t>
            </a:r>
            <a:endParaRPr lang="nl-NL" sz="1800" dirty="0">
              <a:latin typeface="Univers" panose="020B0503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kan de principes van vrij lezen motiveren en uitdragen als toekomstige docent.</a:t>
            </a:r>
            <a:endParaRPr lang="nl-NL" sz="1800" dirty="0">
              <a:effectLst/>
              <a:latin typeface="Univers" panose="020B0503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studenten leert een stimulerende leesomgeving qua ruimte en aanwezig leesmateriaal te creëren. </a:t>
            </a:r>
            <a:endParaRPr lang="nl-NL" sz="1800" dirty="0">
              <a:latin typeface="Univers" panose="020B0503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kan leesplezier, leesmotivatie en leesgedrag faciliteren en stimuleren aan de hand van het organiseren van verschillende activiteiten.</a:t>
            </a:r>
            <a:endParaRPr lang="nl-NL" sz="1800" dirty="0">
              <a:effectLst/>
              <a:latin typeface="Univers" panose="020B0503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944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148A64-371D-E03D-059A-73CF9B98F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 van deze cursus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90BBD5-3DE3-E382-A1F1-52D2131E2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1800" dirty="0"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Elke les koppelen we aan een opdracht. Deze opdrachten kunnen heel klein zijn, zoals de zoektocht naar de eigen leesmotivatie tot de koppeling van lezen met het beroep docent. </a:t>
            </a:r>
          </a:p>
          <a:p>
            <a:r>
              <a:rPr lang="nl-NL" sz="1800" dirty="0"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Uiteindelijk is het doel om de opdrachten van de </a:t>
            </a:r>
            <a:r>
              <a:rPr lang="nl-NL" sz="1800" dirty="0">
                <a:solidFill>
                  <a:srgbClr val="FF0000"/>
                </a:solidFill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persoonlijke zoektocht </a:t>
            </a:r>
            <a:r>
              <a:rPr lang="nl-NL" sz="1800" dirty="0"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 koppelen aan een </a:t>
            </a:r>
            <a:r>
              <a:rPr lang="nl-NL" sz="1800" dirty="0">
                <a:solidFill>
                  <a:srgbClr val="FF0000"/>
                </a:solidFill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gedeelde leesmotivatie</a:t>
            </a:r>
            <a:r>
              <a:rPr lang="nl-NL" sz="1800" dirty="0"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De eindopdracht is het organiseren van een </a:t>
            </a:r>
            <a:r>
              <a:rPr lang="nl-NL" sz="1800" dirty="0">
                <a:solidFill>
                  <a:srgbClr val="7030A0"/>
                </a:solidFill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leesfestival</a:t>
            </a:r>
            <a:r>
              <a:rPr lang="nl-NL" sz="1800" dirty="0">
                <a:effectLst>
                  <a:outerShdw sx="0" sy="0" algn="tl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nl-NL" sz="1800" dirty="0">
              <a:effectLst>
                <a:outerShdw sx="0" sy="0" algn="tl">
                  <a:srgbClr val="000000"/>
                </a:outerShdw>
              </a:effectLst>
              <a:latin typeface="Open Sans" panose="020B06060305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doet actief mee aan de lessen, heeft de opdrachten voorbereid en neemt initiatief om eigen activiteiten te bedenken.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heeft een bijdrage geleverd aan het ontwikkelen van een gedeelde leeskalender.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heeft een eigen leesautobiografie gemaakt.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heeft een bijdrage geleverd aan de organisatie van het leesfestival in de introductieweek 2023-2024.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nl-NL" sz="1800" dirty="0">
              <a:effectLst>
                <a:outerShdw blurRad="50800" dist="38100" dir="2700000" algn="tl">
                  <a:srgbClr val="000000">
                    <a:alpha val="40000"/>
                  </a:srgbClr>
                </a:outerShdw>
              </a:effectLst>
              <a:latin typeface="Univers" panose="020B0503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3666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9AC536-D317-4EB0-F844-9023C5791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praktisch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1655B7-D299-DB17-FE49-898503009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8638" y="1892808"/>
            <a:ext cx="10058400" cy="4050792"/>
          </a:xfrm>
        </p:spPr>
        <p:txBody>
          <a:bodyPr>
            <a:normAutofit lnSpcReduction="10000"/>
          </a:bodyPr>
          <a:lstStyle/>
          <a:p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Maximaal 1 bijeenkomst afwezig</a:t>
            </a:r>
          </a:p>
          <a:p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Graag op tijd komen</a:t>
            </a:r>
          </a:p>
          <a:p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Actieve en positieve bijdrage</a:t>
            </a:r>
          </a:p>
          <a:p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Vrijheid van invulling van activiteiten</a:t>
            </a:r>
          </a:p>
          <a:p>
            <a:pPr marL="0" lvl="0" indent="0">
              <a:buNone/>
            </a:pPr>
            <a:endParaRPr lang="nl-NL" sz="1800" dirty="0">
              <a:effectLst>
                <a:outerShdw sx="0" sy="0">
                  <a:srgbClr val="000000"/>
                </a:outerShdw>
              </a:effectLst>
              <a:latin typeface="Open Sans" panose="020B06060305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Open Sans" panose="020B0606030504020204" pitchFamily="34" charset="0"/>
              <a:buChar char="-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doet actief mee aan de lessen, heeft de opdrachten voorbereid en neemt initiatief om eigen activiteiten te bedenken.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Open Sans" panose="020B0606030504020204" pitchFamily="34" charset="0"/>
              <a:buChar char="-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heeft een bijdrage geleverd aan het ontwikkelen van een gedeelde leeskalender.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Open Sans" panose="020B0606030504020204" pitchFamily="34" charset="0"/>
              <a:buChar char="-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heeft een eigen leesautobiografie gemaakt.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buFont typeface="Open Sans" panose="020B0606030504020204" pitchFamily="34" charset="0"/>
              <a:buChar char="-"/>
            </a:pPr>
            <a:r>
              <a:rPr lang="nl-NL" sz="18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heeft een bijdrage geleverd aan de organisatie van het leesfestival in de introductieweek 2023-2024.</a:t>
            </a:r>
            <a:endParaRPr lang="nl-NL" sz="1800" dirty="0">
              <a:effectLst/>
              <a:latin typeface="Univers" panose="020B0503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3160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624A98-F875-43DA-DB2F-80D7D38C4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394" y="0"/>
            <a:ext cx="10058400" cy="1609344"/>
          </a:xfrm>
        </p:spPr>
        <p:txBody>
          <a:bodyPr/>
          <a:lstStyle/>
          <a:p>
            <a:r>
              <a:rPr lang="nl-NL" dirty="0"/>
              <a:t>planning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0D1B3143-72DD-B2CB-BE5C-7B5F5B9852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3049920"/>
              </p:ext>
            </p:extLst>
          </p:nvPr>
        </p:nvGraphicFramePr>
        <p:xfrm>
          <a:off x="451020" y="345989"/>
          <a:ext cx="10058399" cy="659029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31379">
                  <a:extLst>
                    <a:ext uri="{9D8B030D-6E8A-4147-A177-3AD203B41FA5}">
                      <a16:colId xmlns:a16="http://schemas.microsoft.com/office/drawing/2014/main" val="1505558424"/>
                    </a:ext>
                  </a:extLst>
                </a:gridCol>
                <a:gridCol w="1007670">
                  <a:extLst>
                    <a:ext uri="{9D8B030D-6E8A-4147-A177-3AD203B41FA5}">
                      <a16:colId xmlns:a16="http://schemas.microsoft.com/office/drawing/2014/main" val="927887284"/>
                    </a:ext>
                  </a:extLst>
                </a:gridCol>
                <a:gridCol w="3212336">
                  <a:extLst>
                    <a:ext uri="{9D8B030D-6E8A-4147-A177-3AD203B41FA5}">
                      <a16:colId xmlns:a16="http://schemas.microsoft.com/office/drawing/2014/main" val="2232399043"/>
                    </a:ext>
                  </a:extLst>
                </a:gridCol>
                <a:gridCol w="1905417">
                  <a:extLst>
                    <a:ext uri="{9D8B030D-6E8A-4147-A177-3AD203B41FA5}">
                      <a16:colId xmlns:a16="http://schemas.microsoft.com/office/drawing/2014/main" val="1065420177"/>
                    </a:ext>
                  </a:extLst>
                </a:gridCol>
                <a:gridCol w="1801597">
                  <a:extLst>
                    <a:ext uri="{9D8B030D-6E8A-4147-A177-3AD203B41FA5}">
                      <a16:colId xmlns:a16="http://schemas.microsoft.com/office/drawing/2014/main" val="4165498359"/>
                    </a:ext>
                  </a:extLst>
                </a:gridCol>
              </a:tblGrid>
              <a:tr h="4067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Thema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Les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>
                          <a:effectLst/>
                          <a:latin typeface="Arial Narrow" panose="020B0606020202030204" pitchFamily="34" charset="0"/>
                        </a:rPr>
                        <a:t>Inhoud </a:t>
                      </a:r>
                      <a:endParaRPr lang="nl-NL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Inhoud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>
                          <a:effectLst/>
                          <a:latin typeface="Arial Narrow" panose="020B0606020202030204" pitchFamily="34" charset="0"/>
                        </a:rPr>
                        <a:t>Voorbereiding en/of extra info</a:t>
                      </a:r>
                      <a:endParaRPr lang="nl-NL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extLst>
                  <a:ext uri="{0D108BD9-81ED-4DB2-BD59-A6C34878D82A}">
                    <a16:rowId xmlns:a16="http://schemas.microsoft.com/office/drawing/2014/main" val="3494892320"/>
                  </a:ext>
                </a:extLst>
              </a:tr>
              <a:tr h="18351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Introductie: wat is vrij lezen?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Leesplezier/beleving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Bijeenkomst 1: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11 mei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Leerdoel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>
                            <a:outerShdw sx="0" sy="0">
                              <a:srgbClr val="000000"/>
                            </a:outerShdw>
                          </a:effectLst>
                          <a:latin typeface="Arial Narrow" panose="020B0606020202030204" pitchFamily="34" charset="0"/>
                        </a:rPr>
                        <a:t>De student ontdekt en leest zelfstandig boeken (of andere teksten) aansluitend bij de eigen interesses. </a:t>
                      </a:r>
                      <a:endParaRPr lang="nl-NL" sz="1200" dirty="0"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Een introductie: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Praktijkvoorbeelden van pilots op scholen waar vrij lezen is uitgeprobeerd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Eigen leesautobiografie voorbereiden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>
                          <a:effectLst/>
                          <a:latin typeface="Arial Narrow" panose="020B0606020202030204" pitchFamily="34" charset="0"/>
                        </a:rPr>
                        <a:t>Boek meenemen</a:t>
                      </a:r>
                      <a:endParaRPr lang="nl-NL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extLst>
                  <a:ext uri="{0D108BD9-81ED-4DB2-BD59-A6C34878D82A}">
                    <a16:rowId xmlns:a16="http://schemas.microsoft.com/office/drawing/2014/main" val="3956430729"/>
                  </a:ext>
                </a:extLst>
              </a:tr>
              <a:tr h="10019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Leesgedrag/motivatie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Bijeenkomst 2: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25 mei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Leerdoel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>
                            <a:outerShdw sx="0" sy="0">
                              <a:srgbClr val="000000"/>
                            </a:outerShdw>
                          </a:effectLst>
                          <a:latin typeface="Arial Narrow" panose="020B0606020202030204" pitchFamily="34" charset="0"/>
                        </a:rPr>
                        <a:t>De student kan de principes van vrij lezen motiveren en uitdragen als toekomstige docent.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Keuzevrijheid op school: </a:t>
                      </a: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Context van lezen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Bedenken van een activiteit voor les 2 leesplezier/beleving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Bezoek aan de Mediatheek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Pitch voor opdracht </a:t>
                      </a:r>
                      <a:r>
                        <a:rPr lang="nl-NL" sz="12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lln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min lezen</a:t>
                      </a:r>
                    </a:p>
                  </a:txBody>
                  <a:tcPr marL="58029" marR="58029" marT="0" marB="0"/>
                </a:tc>
                <a:extLst>
                  <a:ext uri="{0D108BD9-81ED-4DB2-BD59-A6C34878D82A}">
                    <a16:rowId xmlns:a16="http://schemas.microsoft.com/office/drawing/2014/main" val="2917890396"/>
                  </a:ext>
                </a:extLst>
              </a:tr>
              <a:tr h="1203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Lezen in de praktijk: stimuleren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Bijeenkomst 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01 juni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Leerdoel 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>
                            <a:outerShdw sx="0" sy="0">
                              <a:srgbClr val="000000"/>
                            </a:outerShdw>
                          </a:effectLst>
                          <a:latin typeface="Arial Narrow" panose="020B0606020202030204" pitchFamily="34" charset="0"/>
                        </a:rPr>
                        <a:t>De studenten leert een stimulerende leesomgeving qua ruimte en aanwezig leesmateriaal te creëren. </a:t>
                      </a:r>
                      <a:endParaRPr lang="nl-NL" sz="1200" dirty="0"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Samenwerking met de bibliotheek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Praktijkvoorbeelden van pilots op scholen waar vrij lezen is uitgeprobeerd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Openbare bibliotheek bezoeken </a:t>
                      </a:r>
                    </a:p>
                  </a:txBody>
                  <a:tcPr marL="58029" marR="58029" marT="0" marB="0"/>
                </a:tc>
                <a:extLst>
                  <a:ext uri="{0D108BD9-81ED-4DB2-BD59-A6C34878D82A}">
                    <a16:rowId xmlns:a16="http://schemas.microsoft.com/office/drawing/2014/main" val="610042807"/>
                  </a:ext>
                </a:extLst>
              </a:tr>
              <a:tr h="1203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Lezen in de praktijk: faciliteren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Bijeenkomst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08 juni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Leerdoel 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>
                            <a:outerShdw sx="0" sy="0">
                              <a:srgbClr val="000000"/>
                            </a:outerShdw>
                          </a:effectLst>
                          <a:latin typeface="Arial Narrow" panose="020B0606020202030204" pitchFamily="34" charset="0"/>
                        </a:rPr>
                        <a:t>De student kan leesplezier, leesmotivatie en leesgedrag faciliteren en stimuleren aan de hand van het organiseren van verschillende activiteiten.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nl-NL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Leesfestival voorbereiden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extLst>
                  <a:ext uri="{0D108BD9-81ED-4DB2-BD59-A6C34878D82A}">
                    <a16:rowId xmlns:a16="http://schemas.microsoft.com/office/drawing/2014/main" val="938887995"/>
                  </a:ext>
                </a:extLst>
              </a:tr>
              <a:tr h="493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Leesfestival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Bijeenkomst 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15 juni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Eindopdracht 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nl-NL" sz="120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l-NL" sz="1200" dirty="0">
                          <a:effectLst/>
                          <a:latin typeface="Arial Narrow" panose="020B0606020202030204" pitchFamily="34" charset="0"/>
                        </a:rPr>
                        <a:t> Leesfestival presenteren</a:t>
                      </a:r>
                      <a:endParaRPr lang="nl-NL" sz="12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29" marR="58029" marT="0" marB="0"/>
                </a:tc>
                <a:extLst>
                  <a:ext uri="{0D108BD9-81ED-4DB2-BD59-A6C34878D82A}">
                    <a16:rowId xmlns:a16="http://schemas.microsoft.com/office/drawing/2014/main" val="3427005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440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17AB9-697F-EC73-AFBA-578EF717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Vandaag: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8E6383-A243-F859-6266-7E80CEA2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nl-NL" sz="20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student ontdekt en leest zelfstandig boeken</a:t>
            </a:r>
          </a:p>
          <a:p>
            <a:pPr marL="0" indent="0">
              <a:buNone/>
            </a:pPr>
            <a:r>
              <a:rPr lang="nl-NL" sz="20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(of andere teksten) aansluitend bij de eigen interesses.</a:t>
            </a:r>
          </a:p>
          <a:p>
            <a:pPr marL="0" indent="0">
              <a:buNone/>
            </a:pPr>
            <a:endParaRPr lang="nl-NL" dirty="0">
              <a:effectLst>
                <a:outerShdw sx="0" sy="0">
                  <a:srgbClr val="000000"/>
                </a:outerShdw>
              </a:effectLst>
              <a:latin typeface="Open Sans" panose="020B0606030504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2000" dirty="0">
                <a:effectLst>
                  <a:outerShdw sx="0" sy="0">
                    <a:srgbClr val="000000"/>
                  </a:outerShdw>
                </a:effectLst>
                <a:latin typeface="Open Sans" panose="020B0606030504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Maak een eigen leesautobiografie </a:t>
            </a:r>
          </a:p>
          <a:p>
            <a:pPr marL="0" indent="0">
              <a:buNone/>
            </a:pPr>
            <a:endParaRPr lang="nl-NL" dirty="0">
              <a:effectLst>
                <a:outerShdw sx="0" sy="0">
                  <a:srgbClr val="000000"/>
                </a:outerShdw>
              </a:effectLst>
              <a:latin typeface="Open Sans" panose="020B0606030504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000" dirty="0">
              <a:latin typeface="Univers" panose="020B0503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1691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267EC8-3BB4-0EFF-2FD1-D2E8FC925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Definiering</a:t>
            </a:r>
            <a:r>
              <a:rPr lang="nl-NL" dirty="0"/>
              <a:t> vrij lezen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E35473E-0A0A-1A87-81DE-72CE5EB53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 is lezen voor jou?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Waar denk je aan bij vrij lezen?</a:t>
            </a: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 is voor jou de ideale context om rustig te kunnen lezen? Met andere woorden: wat voor omstandigheden heb je nodig om ontspannen te kunnen lezen?</a:t>
            </a: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 vind je fijner lezen, een fysiek boek of een e-book? Waarom?</a:t>
            </a:r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5524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95DEB4ED5E6746920C3A1942E4791B" ma:contentTypeVersion="15" ma:contentTypeDescription="Een nieuw document maken." ma:contentTypeScope="" ma:versionID="7bbc9bd77296dc821cbbf0abbc5969b4">
  <xsd:schema xmlns:xsd="http://www.w3.org/2001/XMLSchema" xmlns:xs="http://www.w3.org/2001/XMLSchema" xmlns:p="http://schemas.microsoft.com/office/2006/metadata/properties" xmlns:ns2="e4e2dcf6-917b-46d2-8012-4db98279564a" xmlns:ns3="ac643252-561a-4446-87ab-caa5d6ff7d60" targetNamespace="http://schemas.microsoft.com/office/2006/metadata/properties" ma:root="true" ma:fieldsID="ee678128bdbda8ca234969833290fb11" ns2:_="" ns3:_="">
    <xsd:import namespace="e4e2dcf6-917b-46d2-8012-4db98279564a"/>
    <xsd:import namespace="ac643252-561a-4446-87ab-caa5d6ff7d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2dcf6-917b-46d2-8012-4db9827956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d5477cde-f098-4d32-ba13-c78038edde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43252-561a-4446-87ab-caa5d6ff7d6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01c0c86-faae-48b0-bf86-430918bb9e17}" ma:internalName="TaxCatchAll" ma:showField="CatchAllData" ma:web="ac643252-561a-4446-87ab-caa5d6ff7d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e2dcf6-917b-46d2-8012-4db98279564a">
      <Terms xmlns="http://schemas.microsoft.com/office/infopath/2007/PartnerControls"/>
    </lcf76f155ced4ddcb4097134ff3c332f>
    <TaxCatchAll xmlns="ac643252-561a-4446-87ab-caa5d6ff7d60" xsi:nil="true"/>
  </documentManagement>
</p:properties>
</file>

<file path=customXml/itemProps1.xml><?xml version="1.0" encoding="utf-8"?>
<ds:datastoreItem xmlns:ds="http://schemas.openxmlformats.org/officeDocument/2006/customXml" ds:itemID="{6654A977-AE43-4FE1-8010-0D0CEFC39D69}"/>
</file>

<file path=customXml/itemProps2.xml><?xml version="1.0" encoding="utf-8"?>
<ds:datastoreItem xmlns:ds="http://schemas.openxmlformats.org/officeDocument/2006/customXml" ds:itemID="{8C44E0A3-C4C7-45F3-8F0E-D3E0A995AABA}"/>
</file>

<file path=customXml/itemProps3.xml><?xml version="1.0" encoding="utf-8"?>
<ds:datastoreItem xmlns:ds="http://schemas.openxmlformats.org/officeDocument/2006/customXml" ds:itemID="{AE4423F8-4A32-454F-83E6-D8458EE91FBD}"/>
</file>

<file path=docProps/app.xml><?xml version="1.0" encoding="utf-8"?>
<Properties xmlns="http://schemas.openxmlformats.org/officeDocument/2006/extended-properties" xmlns:vt="http://schemas.openxmlformats.org/officeDocument/2006/docPropsVTypes">
  <Template>Houttype</Template>
  <TotalTime>0</TotalTime>
  <Words>841</Words>
  <Application>Microsoft Office PowerPoint</Application>
  <PresentationFormat>Breedbeeld</PresentationFormat>
  <Paragraphs>129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2" baseType="lpstr">
      <vt:lpstr>Arial Narrow</vt:lpstr>
      <vt:lpstr>Calibri</vt:lpstr>
      <vt:lpstr>Open Sans</vt:lpstr>
      <vt:lpstr>Rockwell</vt:lpstr>
      <vt:lpstr>Rockwell Condensed</vt:lpstr>
      <vt:lpstr>Univers</vt:lpstr>
      <vt:lpstr>Wingdings</vt:lpstr>
      <vt:lpstr>Houttype</vt:lpstr>
      <vt:lpstr>Vrij lezen bijeenkomst 1: 11 mei 2023</vt:lpstr>
      <vt:lpstr>Programma </vt:lpstr>
      <vt:lpstr>Leesambassadeurs: kennismaken </vt:lpstr>
      <vt:lpstr>Leerdoelen:  elke bijeenkomst 1 leerdoel</vt:lpstr>
      <vt:lpstr>Doel van deze cursus</vt:lpstr>
      <vt:lpstr>praktisch</vt:lpstr>
      <vt:lpstr>planning</vt:lpstr>
      <vt:lpstr>Vandaag: </vt:lpstr>
      <vt:lpstr>Definiering vrij lezen</vt:lpstr>
      <vt:lpstr>CRITERIA VRIJ LEZEN</vt:lpstr>
      <vt:lpstr>Voorbereiding volgende les</vt:lpstr>
      <vt:lpstr>Vrij lezen in de klas</vt:lpstr>
      <vt:lpstr>vijf stappen voor  ‘interesse verbredend lezen’</vt:lpstr>
      <vt:lpstr>Eindopdracht: leesfestival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 lezen bijeenkomst 1: 11 mei 2023</dc:title>
  <dc:creator>Karar, S. (Selin)</dc:creator>
  <cp:lastModifiedBy>Karar, S. (Selin)</cp:lastModifiedBy>
  <cp:revision>1</cp:revision>
  <dcterms:created xsi:type="dcterms:W3CDTF">2023-05-11T07:03:39Z</dcterms:created>
  <dcterms:modified xsi:type="dcterms:W3CDTF">2023-05-25T07:29:57Z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0x0101004095DEB4ED5E6746920C3A1942E4791B</vt:lpwstr>
  </property>
</Properties>
</file>