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313" r:id="rId2"/>
    <p:sldId id="287" r:id="rId3"/>
    <p:sldId id="300" r:id="rId4"/>
    <p:sldId id="301" r:id="rId5"/>
    <p:sldId id="302" r:id="rId6"/>
    <p:sldId id="298" r:id="rId7"/>
    <p:sldId id="303" r:id="rId8"/>
    <p:sldId id="304" r:id="rId9"/>
    <p:sldId id="288" r:id="rId10"/>
    <p:sldId id="311" r:id="rId11"/>
    <p:sldId id="312" r:id="rId12"/>
    <p:sldId id="319" r:id="rId13"/>
    <p:sldId id="321" r:id="rId14"/>
    <p:sldId id="310" r:id="rId15"/>
    <p:sldId id="322" r:id="rId16"/>
    <p:sldId id="282" r:id="rId17"/>
    <p:sldId id="267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40"/>
    <a:srgbClr val="F8EFE3"/>
    <a:srgbClr val="D40E4C"/>
    <a:srgbClr val="B51E49"/>
    <a:srgbClr val="D4104B"/>
    <a:srgbClr val="0B485F"/>
    <a:srgbClr val="05B0EC"/>
    <a:srgbClr val="3BB7B0"/>
    <a:srgbClr val="FDC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D43DA7-8936-49BF-A2B1-3C46B85FA92A}" v="545" dt="2025-03-07T17:38:50.0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51"/>
    <p:restoredTop sz="96170"/>
  </p:normalViewPr>
  <p:slideViewPr>
    <p:cSldViewPr snapToGrid="0" snapToObjects="1">
      <p:cViewPr varScale="1">
        <p:scale>
          <a:sx n="85" d="100"/>
          <a:sy n="85" d="100"/>
        </p:scale>
        <p:origin x="54" y="5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BBB0ED-73A0-8049-9B63-802A82DABAB0}" type="datetimeFigureOut">
              <a:rPr lang="nl-NL" smtClean="0"/>
              <a:t>2-12-2025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FDC2C-924C-4F4E-8D6E-3D71EF0ED4F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624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FDC2C-924C-4F4E-8D6E-3D71EF0ED4FE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9888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Being</a:t>
            </a:r>
            <a:r>
              <a:rPr lang="nl-NL" dirty="0"/>
              <a:t> </a:t>
            </a:r>
            <a:r>
              <a:rPr lang="nl-NL" dirty="0" err="1"/>
              <a:t>unexpectedly</a:t>
            </a:r>
            <a:r>
              <a:rPr lang="nl-NL" dirty="0"/>
              <a:t> </a:t>
            </a:r>
            <a:r>
              <a:rPr lang="nl-NL" dirty="0" err="1"/>
              <a:t>addressed</a:t>
            </a:r>
            <a:r>
              <a:rPr lang="nl-NL" dirty="0"/>
              <a:t> (</a:t>
            </a:r>
            <a:r>
              <a:rPr lang="nl-NL" dirty="0" err="1"/>
              <a:t>emotionally</a:t>
            </a:r>
            <a:r>
              <a:rPr lang="nl-NL" dirty="0"/>
              <a:t>)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FDC2C-924C-4F4E-8D6E-3D71EF0ED4F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6526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Lack</a:t>
            </a:r>
            <a:r>
              <a:rPr lang="nl-NL" dirty="0"/>
              <a:t> </a:t>
            </a:r>
            <a:r>
              <a:rPr lang="nl-NL"/>
              <a:t>of conditions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FDC2C-924C-4F4E-8D6E-3D71EF0ED4F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8793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Bookmarker</a:t>
            </a:r>
            <a:r>
              <a:rPr lang="nl-NL" dirty="0"/>
              <a:t>, </a:t>
            </a:r>
            <a:r>
              <a:rPr lang="nl-NL" dirty="0" err="1"/>
              <a:t>throughline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FDC2C-924C-4F4E-8D6E-3D71EF0ED4F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02289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Bookmarker</a:t>
            </a:r>
            <a:r>
              <a:rPr lang="nl-NL" dirty="0"/>
              <a:t>, </a:t>
            </a:r>
            <a:r>
              <a:rPr lang="nl-NL" dirty="0" err="1"/>
              <a:t>throughline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FDC2C-924C-4F4E-8D6E-3D71EF0ED4F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046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Reason</a:t>
            </a:r>
            <a:r>
              <a:rPr lang="nl-NL" dirty="0"/>
              <a:t>, </a:t>
            </a:r>
            <a:r>
              <a:rPr lang="nl-NL" dirty="0" err="1"/>
              <a:t>good</a:t>
            </a:r>
            <a:r>
              <a:rPr lang="nl-NL" dirty="0"/>
              <a:t> </a:t>
            </a:r>
            <a:r>
              <a:rPr lang="nl-NL" dirty="0" err="1"/>
              <a:t>news</a:t>
            </a:r>
            <a:r>
              <a:rPr lang="nl-NL" dirty="0"/>
              <a:t>, bad </a:t>
            </a:r>
            <a:r>
              <a:rPr lang="nl-NL" dirty="0" err="1"/>
              <a:t>news</a:t>
            </a:r>
            <a:r>
              <a:rPr lang="nl-NL" dirty="0"/>
              <a:t>, </a:t>
            </a:r>
            <a:r>
              <a:rPr lang="nl-NL" dirty="0" err="1"/>
              <a:t>my</a:t>
            </a:r>
            <a:r>
              <a:rPr lang="nl-NL" dirty="0"/>
              <a:t> </a:t>
            </a:r>
            <a:r>
              <a:rPr lang="nl-NL" dirty="0" err="1"/>
              <a:t>contribution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FDC2C-924C-4F4E-8D6E-3D71EF0ED4F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2198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advisory boards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government</a:t>
            </a:r>
            <a:r>
              <a:rPr lang="nl-NL" dirty="0"/>
              <a:t>, state, notes, </a:t>
            </a:r>
            <a:r>
              <a:rPr lang="nl-NL" dirty="0" err="1"/>
              <a:t>caused</a:t>
            </a:r>
            <a:r>
              <a:rPr lang="nl-NL" dirty="0"/>
              <a:t>, </a:t>
            </a:r>
            <a:r>
              <a:rPr lang="nl-NL" dirty="0" err="1"/>
              <a:t>so</a:t>
            </a:r>
            <a:r>
              <a:rPr lang="nl-NL" dirty="0"/>
              <a:t> </a:t>
            </a:r>
            <a:r>
              <a:rPr lang="nl-NL" dirty="0" err="1"/>
              <a:t>there</a:t>
            </a:r>
            <a:r>
              <a:rPr lang="nl-NL" dirty="0"/>
              <a:t> are </a:t>
            </a:r>
            <a:r>
              <a:rPr lang="nl-NL" dirty="0" err="1"/>
              <a:t>reasons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involve</a:t>
            </a:r>
            <a:r>
              <a:rPr lang="nl-NL" dirty="0"/>
              <a:t> </a:t>
            </a:r>
            <a:r>
              <a:rPr lang="nl-NL" dirty="0" err="1"/>
              <a:t>musicians</a:t>
            </a:r>
            <a:r>
              <a:rPr lang="nl-NL" dirty="0"/>
              <a:t>,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maintain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quality</a:t>
            </a:r>
            <a:r>
              <a:rPr lang="nl-NL" dirty="0"/>
              <a:t> of care,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humanize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care </a:t>
            </a:r>
            <a:r>
              <a:rPr lang="nl-NL" dirty="0" err="1"/>
              <a:t>relation</a:t>
            </a:r>
            <a:r>
              <a:rPr lang="nl-NL" dirty="0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FDC2C-924C-4F4E-8D6E-3D71EF0ED4F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8882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Important </a:t>
            </a:r>
            <a:r>
              <a:rPr lang="nl-NL" dirty="0" err="1"/>
              <a:t>theoretical</a:t>
            </a:r>
            <a:r>
              <a:rPr lang="nl-NL" dirty="0"/>
              <a:t> sources: </a:t>
            </a:r>
            <a:r>
              <a:rPr lang="nl-NL" dirty="0" err="1"/>
              <a:t>political-ethical</a:t>
            </a:r>
            <a:r>
              <a:rPr lang="nl-NL" dirty="0"/>
              <a:t>, </a:t>
            </a:r>
            <a:r>
              <a:rPr lang="nl-NL" dirty="0" err="1"/>
              <a:t>antropological-historical</a:t>
            </a:r>
            <a:r>
              <a:rPr lang="nl-NL" dirty="0"/>
              <a:t>, neuro-</a:t>
            </a:r>
            <a:r>
              <a:rPr lang="nl-NL" dirty="0" err="1"/>
              <a:t>hormonal</a:t>
            </a:r>
            <a:r>
              <a:rPr lang="nl-NL" dirty="0"/>
              <a:t>, </a:t>
            </a:r>
            <a:r>
              <a:rPr lang="nl-NL" dirty="0" err="1"/>
              <a:t>aesthetical</a:t>
            </a:r>
            <a:r>
              <a:rPr lang="nl-NL" dirty="0"/>
              <a:t> </a:t>
            </a:r>
            <a:r>
              <a:rPr lang="nl-NL" dirty="0" err="1"/>
              <a:t>perspective</a:t>
            </a:r>
            <a:r>
              <a:rPr lang="nl-NL" dirty="0"/>
              <a:t>, </a:t>
            </a:r>
            <a:r>
              <a:rPr lang="nl-NL" dirty="0" err="1"/>
              <a:t>summerized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FDC2C-924C-4F4E-8D6E-3D71EF0ED4F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7245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Dutch </a:t>
            </a:r>
            <a:r>
              <a:rPr lang="nl-NL" dirty="0" err="1"/>
              <a:t>publication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FDC2C-924C-4F4E-8D6E-3D71EF0ED4F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1670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Encounter</a:t>
            </a:r>
            <a:r>
              <a:rPr lang="nl-NL" dirty="0"/>
              <a:t> = a meeting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some</a:t>
            </a:r>
            <a:r>
              <a:rPr lang="nl-NL" dirty="0"/>
              <a:t> </a:t>
            </a:r>
            <a:r>
              <a:rPr lang="nl-NL" dirty="0" err="1"/>
              <a:t>unexpectedness</a:t>
            </a:r>
            <a:r>
              <a:rPr lang="nl-NL" dirty="0"/>
              <a:t>,  musical </a:t>
            </a:r>
            <a:r>
              <a:rPr lang="nl-NL" dirty="0" err="1"/>
              <a:t>relationship</a:t>
            </a:r>
            <a:r>
              <a:rPr lang="nl-NL" dirty="0"/>
              <a:t>,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music</a:t>
            </a:r>
            <a:r>
              <a:rPr lang="nl-NL" dirty="0"/>
              <a:t> per se, art=artist=musical </a:t>
            </a:r>
            <a:r>
              <a:rPr lang="nl-NL" dirty="0" err="1"/>
              <a:t>relationship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participation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FDC2C-924C-4F4E-8D6E-3D71EF0ED4F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8552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Emerging</a:t>
            </a:r>
            <a:r>
              <a:rPr lang="nl-NL" dirty="0"/>
              <a:t> design, </a:t>
            </a:r>
            <a:r>
              <a:rPr lang="nl-NL" dirty="0" err="1"/>
              <a:t>interprative</a:t>
            </a:r>
            <a:r>
              <a:rPr lang="nl-NL" dirty="0"/>
              <a:t>/</a:t>
            </a:r>
            <a:r>
              <a:rPr lang="nl-NL" dirty="0" err="1"/>
              <a:t>perceive</a:t>
            </a:r>
            <a:r>
              <a:rPr lang="nl-NL" dirty="0"/>
              <a:t>,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comparative</a:t>
            </a:r>
            <a:r>
              <a:rPr lang="nl-NL" dirty="0"/>
              <a:t>, Concept = kind of musical </a:t>
            </a:r>
            <a:r>
              <a:rPr lang="nl-NL" dirty="0" err="1"/>
              <a:t>encounter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FDC2C-924C-4F4E-8D6E-3D71EF0ED4F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1912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Verschillende casussen samen en </a:t>
            </a:r>
            <a:r>
              <a:rPr lang="nl-NL" dirty="0" err="1"/>
              <a:t>threshold</a:t>
            </a:r>
            <a:r>
              <a:rPr lang="nl-NL" dirty="0"/>
              <a:t> (</a:t>
            </a:r>
            <a:r>
              <a:rPr lang="nl-NL" dirty="0" err="1"/>
              <a:t>barrier</a:t>
            </a:r>
            <a:r>
              <a:rPr lang="nl-NL" dirty="0"/>
              <a:t>), </a:t>
            </a:r>
            <a:r>
              <a:rPr lang="nl-NL" dirty="0" err="1"/>
              <a:t>perpsectieven</a:t>
            </a:r>
            <a:r>
              <a:rPr lang="nl-NL" dirty="0"/>
              <a:t> </a:t>
            </a:r>
            <a:r>
              <a:rPr lang="nl-NL" dirty="0" err="1"/>
              <a:t>musicans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others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FDC2C-924C-4F4E-8D6E-3D71EF0ED4F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2128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Of </a:t>
            </a:r>
            <a:r>
              <a:rPr lang="nl-NL" dirty="0" err="1"/>
              <a:t>all</a:t>
            </a:r>
            <a:r>
              <a:rPr lang="nl-NL" dirty="0"/>
              <a:t> </a:t>
            </a:r>
            <a:r>
              <a:rPr lang="nl-NL" dirty="0" err="1"/>
              <a:t>people</a:t>
            </a:r>
            <a:r>
              <a:rPr lang="nl-NL" dirty="0"/>
              <a:t> </a:t>
            </a:r>
            <a:r>
              <a:rPr lang="nl-NL" dirty="0" err="1"/>
              <a:t>involved</a:t>
            </a:r>
            <a:r>
              <a:rPr lang="nl-NL" dirty="0"/>
              <a:t>, </a:t>
            </a:r>
            <a:r>
              <a:rPr lang="nl-NL" dirty="0" err="1"/>
              <a:t>identified</a:t>
            </a:r>
            <a:r>
              <a:rPr lang="nl-NL" dirty="0"/>
              <a:t>, stress, </a:t>
            </a:r>
            <a:r>
              <a:rPr lang="nl-NL" dirty="0" err="1"/>
              <a:t>strangeness</a:t>
            </a:r>
            <a:r>
              <a:rPr lang="nl-NL" dirty="0"/>
              <a:t>   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FDC2C-924C-4F4E-8D6E-3D71EF0ED4F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418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kleding, persoon, schoeisel, meubels&#10;&#10;Automatisch gegenereerde beschrijving">
            <a:extLst>
              <a:ext uri="{FF2B5EF4-FFF2-40B4-BE49-F238E27FC236}">
                <a16:creationId xmlns:a16="http://schemas.microsoft.com/office/drawing/2014/main" id="{85DE89FC-FBA9-AB86-FA95-F794096D4D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hthoek 27">
            <a:extLst>
              <a:ext uri="{FF2B5EF4-FFF2-40B4-BE49-F238E27FC236}">
                <a16:creationId xmlns:a16="http://schemas.microsoft.com/office/drawing/2014/main" id="{6BD6F11C-F184-79BE-9A46-1DD8CFCDD73C}"/>
              </a:ext>
            </a:extLst>
          </p:cNvPr>
          <p:cNvSpPr/>
          <p:nvPr userDrawn="1"/>
        </p:nvSpPr>
        <p:spPr>
          <a:xfrm>
            <a:off x="0" y="5696262"/>
            <a:ext cx="12192000" cy="1161738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14945"/>
                  <a:lumMod val="12000"/>
                </a:schemeClr>
              </a:gs>
              <a:gs pos="100000">
                <a:schemeClr val="bg2">
                  <a:lumMod val="1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met één afgeronde hoek 10">
            <a:extLst>
              <a:ext uri="{FF2B5EF4-FFF2-40B4-BE49-F238E27FC236}">
                <a16:creationId xmlns:a16="http://schemas.microsoft.com/office/drawing/2014/main" id="{5541994C-3F50-2CEB-D1AD-D304D297DC04}"/>
              </a:ext>
            </a:extLst>
          </p:cNvPr>
          <p:cNvSpPr/>
          <p:nvPr userDrawn="1"/>
        </p:nvSpPr>
        <p:spPr>
          <a:xfrm>
            <a:off x="252247" y="293527"/>
            <a:ext cx="4108116" cy="3896960"/>
          </a:xfrm>
          <a:prstGeom prst="round1Rect">
            <a:avLst>
              <a:gd name="adj" fmla="val 7518"/>
            </a:avLst>
          </a:prstGeom>
          <a:gradFill>
            <a:gsLst>
              <a:gs pos="50000">
                <a:srgbClr val="D3104C"/>
              </a:gs>
              <a:gs pos="0">
                <a:srgbClr val="F53C46"/>
              </a:gs>
              <a:gs pos="100000">
                <a:srgbClr val="B40F4B"/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1CD394-26CE-1147-8D0B-800AD01DE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738" y="566585"/>
            <a:ext cx="3618058" cy="1555369"/>
          </a:xfrm>
        </p:spPr>
        <p:txBody>
          <a:bodyPr anchor="t">
            <a:normAutofit/>
          </a:bodyPr>
          <a:lstStyle>
            <a:lvl1pPr algn="l">
              <a:defRPr sz="3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59F9C61-913A-404B-916B-8E866A5348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738" y="2242007"/>
            <a:ext cx="3618058" cy="1200768"/>
          </a:xfrm>
        </p:spPr>
        <p:txBody>
          <a:bodyPr anchor="t"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3" name="Rechthoek met één afgeronde hoek 22">
            <a:extLst>
              <a:ext uri="{FF2B5EF4-FFF2-40B4-BE49-F238E27FC236}">
                <a16:creationId xmlns:a16="http://schemas.microsoft.com/office/drawing/2014/main" id="{C0CE8717-9950-3CB0-9E50-1BBAC7AB694E}"/>
              </a:ext>
            </a:extLst>
          </p:cNvPr>
          <p:cNvSpPr/>
          <p:nvPr userDrawn="1"/>
        </p:nvSpPr>
        <p:spPr>
          <a:xfrm rot="10800000">
            <a:off x="252248" y="3869632"/>
            <a:ext cx="4108114" cy="653271"/>
          </a:xfrm>
          <a:prstGeom prst="round1Rect">
            <a:avLst>
              <a:gd name="adj" fmla="val 28398"/>
            </a:avLst>
          </a:prstGeom>
          <a:solidFill>
            <a:srgbClr val="0033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CBC831-70D9-A440-95C2-2854AE39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38" y="3897629"/>
            <a:ext cx="3618057" cy="632176"/>
          </a:xfrm>
          <a:prstGeom prst="rect">
            <a:avLst/>
          </a:prstGeom>
        </p:spPr>
        <p:txBody>
          <a:bodyPr anchor="ctr"/>
          <a:lstStyle>
            <a:lvl1pPr algn="l">
              <a:defRPr sz="1800" b="0" i="0">
                <a:solidFill>
                  <a:srgbClr val="F8EFE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FD7B8CAE-812F-7A45-9CD2-CCE01657F4E6}" type="datetime1">
              <a:rPr lang="nl-NL" smtClean="0"/>
              <a:t>2-12-2025</a:t>
            </a:fld>
            <a:endParaRPr lang="nl-NL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F0BE56E-2540-99C8-F11E-D565C682FF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7154" y="5829999"/>
            <a:ext cx="3940529" cy="89918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F23455F-C34B-A5FF-A3ED-871649CE1F6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12145" y="5978767"/>
            <a:ext cx="2039074" cy="60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43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E8705DD-6C31-7944-E1E2-E8F47E6E49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hthoek met één afgeronde hoek 15">
            <a:extLst>
              <a:ext uri="{FF2B5EF4-FFF2-40B4-BE49-F238E27FC236}">
                <a16:creationId xmlns:a16="http://schemas.microsoft.com/office/drawing/2014/main" id="{2C008E10-FCD7-04BE-566C-3FE41DF935BE}"/>
              </a:ext>
            </a:extLst>
          </p:cNvPr>
          <p:cNvSpPr/>
          <p:nvPr userDrawn="1"/>
        </p:nvSpPr>
        <p:spPr>
          <a:xfrm rot="10800000" flipH="1">
            <a:off x="0" y="-8"/>
            <a:ext cx="11756493" cy="1403133"/>
          </a:xfrm>
          <a:prstGeom prst="round1Rect">
            <a:avLst>
              <a:gd name="adj" fmla="val 35768"/>
            </a:avLst>
          </a:prstGeom>
          <a:gradFill flip="none" rotWithShape="1">
            <a:gsLst>
              <a:gs pos="50000">
                <a:srgbClr val="D3104C"/>
              </a:gs>
              <a:gs pos="0">
                <a:srgbClr val="F53C46"/>
              </a:gs>
              <a:gs pos="100000">
                <a:srgbClr val="B40F4B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9326E062-9BA7-5ED0-FDDA-F42B5A55C2BC}"/>
              </a:ext>
            </a:extLst>
          </p:cNvPr>
          <p:cNvSpPr/>
          <p:nvPr userDrawn="1"/>
        </p:nvSpPr>
        <p:spPr>
          <a:xfrm>
            <a:off x="0" y="5696262"/>
            <a:ext cx="12192000" cy="116173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12000"/>
                  <a:alpha val="45451"/>
                </a:schemeClr>
              </a:gs>
              <a:gs pos="100000">
                <a:schemeClr val="bg2">
                  <a:lumMod val="1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00698C51-6FA2-B9B4-BC17-321E034DD4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16153" y="6177990"/>
            <a:ext cx="2743200" cy="392790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91176B29-EABF-7140-BF88-D94AC11879F6}" type="datetime1">
              <a:rPr lang="nl-NL" smtClean="0"/>
              <a:t>2-12-2025</a:t>
            </a:fld>
            <a:endParaRPr lang="nl-NL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586C666A-1179-C3E0-E4FC-AE3A7B4B8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507" y="223187"/>
            <a:ext cx="11183679" cy="627671"/>
          </a:xfrm>
        </p:spPr>
        <p:txBody>
          <a:bodyPr anchor="ctr">
            <a:normAutofit/>
          </a:bodyPr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Ondertitel 2">
            <a:extLst>
              <a:ext uri="{FF2B5EF4-FFF2-40B4-BE49-F238E27FC236}">
                <a16:creationId xmlns:a16="http://schemas.microsoft.com/office/drawing/2014/main" id="{CCD3726C-250B-F2B8-28AE-FE9C65C382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507" y="850858"/>
            <a:ext cx="11183679" cy="481933"/>
          </a:xfrm>
        </p:spPr>
        <p:txBody>
          <a:bodyPr anchor="t">
            <a:no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CD35E57-1585-EB23-8EE0-0575588F6C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7154" y="5829999"/>
            <a:ext cx="3940529" cy="89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00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bg>
      <p:bgPr>
        <a:gradFill>
          <a:gsLst>
            <a:gs pos="50000">
              <a:srgbClr val="D3104C"/>
            </a:gs>
            <a:gs pos="0">
              <a:srgbClr val="F53C46"/>
            </a:gs>
            <a:gs pos="100000">
              <a:srgbClr val="B40F4B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met één afgeronde hoek 4">
            <a:extLst>
              <a:ext uri="{FF2B5EF4-FFF2-40B4-BE49-F238E27FC236}">
                <a16:creationId xmlns:a16="http://schemas.microsoft.com/office/drawing/2014/main" id="{1FD5452C-9A9B-72C5-AB26-06971F3CE3FA}"/>
              </a:ext>
            </a:extLst>
          </p:cNvPr>
          <p:cNvSpPr/>
          <p:nvPr userDrawn="1"/>
        </p:nvSpPr>
        <p:spPr>
          <a:xfrm rot="10800000" flipH="1">
            <a:off x="0" y="-7"/>
            <a:ext cx="12191999" cy="1812280"/>
          </a:xfrm>
          <a:prstGeom prst="round1Rect">
            <a:avLst>
              <a:gd name="adj" fmla="val 27469"/>
            </a:avLst>
          </a:prstGeom>
          <a:solidFill>
            <a:srgbClr val="0033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0" name="Rechthoek met één afgeronde hoek 39">
            <a:extLst>
              <a:ext uri="{FF2B5EF4-FFF2-40B4-BE49-F238E27FC236}">
                <a16:creationId xmlns:a16="http://schemas.microsoft.com/office/drawing/2014/main" id="{B4E20CD9-0963-B2A8-B3FF-33FBC6C977FE}"/>
              </a:ext>
            </a:extLst>
          </p:cNvPr>
          <p:cNvSpPr/>
          <p:nvPr userDrawn="1"/>
        </p:nvSpPr>
        <p:spPr>
          <a:xfrm flipH="1" flipV="1">
            <a:off x="382574" y="-1"/>
            <a:ext cx="6702043" cy="1812281"/>
          </a:xfrm>
          <a:prstGeom prst="round1Rect">
            <a:avLst>
              <a:gd name="adj" fmla="val 10563"/>
            </a:avLst>
          </a:prstGeom>
          <a:solidFill>
            <a:srgbClr val="0033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1CD394-26CE-1147-8D0B-800AD01DE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507" y="508925"/>
            <a:ext cx="5979149" cy="1303349"/>
          </a:xfrm>
        </p:spPr>
        <p:txBody>
          <a:bodyPr anchor="t">
            <a:normAutofit/>
          </a:bodyPr>
          <a:lstStyle>
            <a:lvl1pPr algn="l"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59F9C61-913A-404B-916B-8E866A5348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506" y="2175642"/>
            <a:ext cx="5979149" cy="3499944"/>
          </a:xfrm>
        </p:spPr>
        <p:txBody>
          <a:bodyPr anchor="t">
            <a:no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1" name="Rechthoek met één afgeronde hoek 10">
            <a:extLst>
              <a:ext uri="{FF2B5EF4-FFF2-40B4-BE49-F238E27FC236}">
                <a16:creationId xmlns:a16="http://schemas.microsoft.com/office/drawing/2014/main" id="{8DB18667-50D0-D316-140A-1FA19238E738}"/>
              </a:ext>
            </a:extLst>
          </p:cNvPr>
          <p:cNvSpPr/>
          <p:nvPr userDrawn="1"/>
        </p:nvSpPr>
        <p:spPr>
          <a:xfrm rot="10800000">
            <a:off x="6667413" y="508925"/>
            <a:ext cx="4850175" cy="5456446"/>
          </a:xfrm>
          <a:custGeom>
            <a:avLst/>
            <a:gdLst>
              <a:gd name="connsiteX0" fmla="*/ 0 w 6096001"/>
              <a:gd name="connsiteY0" fmla="*/ 0 h 6858000"/>
              <a:gd name="connsiteX1" fmla="*/ 5589179 w 6096001"/>
              <a:gd name="connsiteY1" fmla="*/ 0 h 6858000"/>
              <a:gd name="connsiteX2" fmla="*/ 6096001 w 6096001"/>
              <a:gd name="connsiteY2" fmla="*/ 506822 h 6858000"/>
              <a:gd name="connsiteX3" fmla="*/ 6096001 w 6096001"/>
              <a:gd name="connsiteY3" fmla="*/ 6858000 h 6858000"/>
              <a:gd name="connsiteX4" fmla="*/ 0 w 6096001"/>
              <a:gd name="connsiteY4" fmla="*/ 6858000 h 6858000"/>
              <a:gd name="connsiteX5" fmla="*/ 0 w 6096001"/>
              <a:gd name="connsiteY5" fmla="*/ 0 h 6858000"/>
              <a:gd name="connsiteX0" fmla="*/ 0 w 6096001"/>
              <a:gd name="connsiteY0" fmla="*/ 0 h 6858000"/>
              <a:gd name="connsiteX1" fmla="*/ 5589179 w 6096001"/>
              <a:gd name="connsiteY1" fmla="*/ 0 h 6858000"/>
              <a:gd name="connsiteX2" fmla="*/ 6096001 w 6096001"/>
              <a:gd name="connsiteY2" fmla="*/ 506822 h 6858000"/>
              <a:gd name="connsiteX3" fmla="*/ 6096001 w 6096001"/>
              <a:gd name="connsiteY3" fmla="*/ 6858000 h 6858000"/>
              <a:gd name="connsiteX4" fmla="*/ 0 w 6096001"/>
              <a:gd name="connsiteY4" fmla="*/ 6858000 h 6858000"/>
              <a:gd name="connsiteX5" fmla="*/ 0 w 6096001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5589179" y="0"/>
                </a:lnTo>
                <a:cubicBezTo>
                  <a:pt x="5869089" y="0"/>
                  <a:pt x="6096001" y="226912"/>
                  <a:pt x="6096001" y="506822"/>
                </a:cubicBezTo>
                <a:lnTo>
                  <a:pt x="609600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ijdelijke aanduiding voor datum 3">
            <a:extLst>
              <a:ext uri="{FF2B5EF4-FFF2-40B4-BE49-F238E27FC236}">
                <a16:creationId xmlns:a16="http://schemas.microsoft.com/office/drawing/2014/main" id="{8DCCB5E8-6A2A-C6FD-0675-59FAE321E4C8}"/>
              </a:ext>
            </a:extLst>
          </p:cNvPr>
          <p:cNvSpPr txBox="1">
            <a:spLocks/>
          </p:cNvSpPr>
          <p:nvPr userDrawn="1"/>
        </p:nvSpPr>
        <p:spPr>
          <a:xfrm>
            <a:off x="8875986" y="6083203"/>
            <a:ext cx="2743200" cy="392790"/>
          </a:xfrm>
          <a:prstGeom prst="rect">
            <a:avLst/>
          </a:prstGeom>
        </p:spPr>
        <p:txBody>
          <a:bodyPr anchor="ctr"/>
          <a:lstStyle>
            <a:defPPr>
              <a:defRPr lang="nl-NL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F51A7E-800B-1F47-BF14-6211D457551C}" type="datetime1">
              <a:rPr lang="nl-NL" smtClean="0"/>
              <a:pPr/>
              <a:t>2-12-2025</a:t>
            </a:fld>
            <a:endParaRPr lang="nl-NL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02D6390-0BD5-D651-874B-50DB6B23A3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7154" y="5829999"/>
            <a:ext cx="3940529" cy="89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22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dia">
    <p:bg>
      <p:bgPr>
        <a:gradFill>
          <a:gsLst>
            <a:gs pos="50000">
              <a:srgbClr val="D3104C"/>
            </a:gs>
            <a:gs pos="0">
              <a:srgbClr val="F53C46"/>
            </a:gs>
            <a:gs pos="100000">
              <a:srgbClr val="B40F4B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met één afgeronde hoek 10">
            <a:extLst>
              <a:ext uri="{FF2B5EF4-FFF2-40B4-BE49-F238E27FC236}">
                <a16:creationId xmlns:a16="http://schemas.microsoft.com/office/drawing/2014/main" id="{2512D022-7B9B-1C7F-BBBE-A2AF4AC117A2}"/>
              </a:ext>
            </a:extLst>
          </p:cNvPr>
          <p:cNvSpPr/>
          <p:nvPr userDrawn="1"/>
        </p:nvSpPr>
        <p:spPr>
          <a:xfrm rot="10800000" flipH="1">
            <a:off x="0" y="-10824"/>
            <a:ext cx="11750234" cy="1040412"/>
          </a:xfrm>
          <a:prstGeom prst="round1Rect">
            <a:avLst>
              <a:gd name="adj" fmla="val 48488"/>
            </a:avLst>
          </a:prstGeom>
          <a:solidFill>
            <a:srgbClr val="0033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 useBgFill="1">
        <p:nvSpPr>
          <p:cNvPr id="2" name="Tekstvak 1">
            <a:extLst>
              <a:ext uri="{FF2B5EF4-FFF2-40B4-BE49-F238E27FC236}">
                <a16:creationId xmlns:a16="http://schemas.microsoft.com/office/drawing/2014/main" id="{033A32F1-9949-3846-D390-88CBEE0FAC71}"/>
              </a:ext>
            </a:extLst>
          </p:cNvPr>
          <p:cNvSpPr txBox="1"/>
          <p:nvPr userDrawn="1"/>
        </p:nvSpPr>
        <p:spPr>
          <a:xfrm>
            <a:off x="385011" y="1804737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5" name="Tijdelijke aanduiding voor titel 1">
            <a:extLst>
              <a:ext uri="{FF2B5EF4-FFF2-40B4-BE49-F238E27FC236}">
                <a16:creationId xmlns:a16="http://schemas.microsoft.com/office/drawing/2014/main" id="{35DB91A6-9345-ECA4-2AB8-BE30F3CB5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66" y="-10825"/>
            <a:ext cx="11104850" cy="10404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5" name="Afbeelding 14" descr="Afbeelding met logo, Lettertype, Graphics, tekst&#10;&#10;Automatisch gegenereerde beschrijving">
            <a:extLst>
              <a:ext uri="{FF2B5EF4-FFF2-40B4-BE49-F238E27FC236}">
                <a16:creationId xmlns:a16="http://schemas.microsoft.com/office/drawing/2014/main" id="{090CDF85-4639-4367-A00C-A901D26CB7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6868" b="2972"/>
          <a:stretch/>
        </p:blipFill>
        <p:spPr>
          <a:xfrm>
            <a:off x="403438" y="5905244"/>
            <a:ext cx="782182" cy="7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42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dia">
    <p:bg>
      <p:bgPr>
        <a:gradFill>
          <a:gsLst>
            <a:gs pos="50000">
              <a:srgbClr val="D3104C"/>
            </a:gs>
            <a:gs pos="0">
              <a:srgbClr val="F53C46"/>
            </a:gs>
            <a:gs pos="100000">
              <a:srgbClr val="B40F4B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itel 1">
            <a:extLst>
              <a:ext uri="{FF2B5EF4-FFF2-40B4-BE49-F238E27FC236}">
                <a16:creationId xmlns:a16="http://schemas.microsoft.com/office/drawing/2014/main" id="{35DB91A6-9345-ECA4-2AB8-BE30F3CB5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575" y="2425628"/>
            <a:ext cx="11104850" cy="1815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5" name="Afbeelding 14" descr="Afbeelding met logo, Lettertype, Graphics, tekst&#10;&#10;Automatisch gegenereerde beschrijving">
            <a:extLst>
              <a:ext uri="{FF2B5EF4-FFF2-40B4-BE49-F238E27FC236}">
                <a16:creationId xmlns:a16="http://schemas.microsoft.com/office/drawing/2014/main" id="{090CDF85-4639-4367-A00C-A901D26CB7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6868" b="2972"/>
          <a:stretch/>
        </p:blipFill>
        <p:spPr>
          <a:xfrm>
            <a:off x="403438" y="5905244"/>
            <a:ext cx="782182" cy="7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54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en object">
    <p:bg>
      <p:bgPr>
        <a:gradFill>
          <a:gsLst>
            <a:gs pos="50000">
              <a:srgbClr val="D3104C"/>
            </a:gs>
            <a:gs pos="0">
              <a:srgbClr val="F53C46"/>
            </a:gs>
            <a:gs pos="100000">
              <a:srgbClr val="B40F4B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met één afgeronde hoek 3">
            <a:extLst>
              <a:ext uri="{FF2B5EF4-FFF2-40B4-BE49-F238E27FC236}">
                <a16:creationId xmlns:a16="http://schemas.microsoft.com/office/drawing/2014/main" id="{A687C31B-89B6-5B95-614A-E417903E79BA}"/>
              </a:ext>
            </a:extLst>
          </p:cNvPr>
          <p:cNvSpPr/>
          <p:nvPr userDrawn="1"/>
        </p:nvSpPr>
        <p:spPr>
          <a:xfrm rot="10800000" flipH="1">
            <a:off x="0" y="-10824"/>
            <a:ext cx="11750234" cy="1040412"/>
          </a:xfrm>
          <a:prstGeom prst="round1Rect">
            <a:avLst>
              <a:gd name="adj" fmla="val 48488"/>
            </a:avLst>
          </a:prstGeom>
          <a:solidFill>
            <a:srgbClr val="0033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C15DAD-D3C5-4B4F-AAE5-A931C101C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377" y="1289155"/>
            <a:ext cx="11146915" cy="4620432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itel 1">
            <a:extLst>
              <a:ext uri="{FF2B5EF4-FFF2-40B4-BE49-F238E27FC236}">
                <a16:creationId xmlns:a16="http://schemas.microsoft.com/office/drawing/2014/main" id="{069651C9-8167-A69D-F5F8-53D1FBEBC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66" y="-1"/>
            <a:ext cx="11104850" cy="1029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9" name="Afbeelding 8" descr="Afbeelding met logo, Lettertype, Graphics, tekst&#10;&#10;Automatisch gegenereerde beschrijving">
            <a:extLst>
              <a:ext uri="{FF2B5EF4-FFF2-40B4-BE49-F238E27FC236}">
                <a16:creationId xmlns:a16="http://schemas.microsoft.com/office/drawing/2014/main" id="{1335102B-7AA4-FED6-B9F5-229F2F5832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6868" b="2972"/>
          <a:stretch/>
        </p:blipFill>
        <p:spPr>
          <a:xfrm>
            <a:off x="403438" y="5905244"/>
            <a:ext cx="782182" cy="7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37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dia">
    <p:bg>
      <p:bgPr>
        <a:gradFill>
          <a:gsLst>
            <a:gs pos="50000">
              <a:srgbClr val="D3104C"/>
            </a:gs>
            <a:gs pos="0">
              <a:srgbClr val="F53C46"/>
            </a:gs>
            <a:gs pos="100000">
              <a:srgbClr val="B40F4B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met één afgeronde hoek 3">
            <a:extLst>
              <a:ext uri="{FF2B5EF4-FFF2-40B4-BE49-F238E27FC236}">
                <a16:creationId xmlns:a16="http://schemas.microsoft.com/office/drawing/2014/main" id="{F9D2BE61-A6AE-E2D7-F76B-07B39AC855A8}"/>
              </a:ext>
            </a:extLst>
          </p:cNvPr>
          <p:cNvSpPr/>
          <p:nvPr userDrawn="1"/>
        </p:nvSpPr>
        <p:spPr>
          <a:xfrm rot="10800000" flipH="1">
            <a:off x="0" y="0"/>
            <a:ext cx="6095999" cy="1812280"/>
          </a:xfrm>
          <a:prstGeom prst="round1Rect">
            <a:avLst>
              <a:gd name="adj" fmla="val 27469"/>
            </a:avLst>
          </a:prstGeom>
          <a:solidFill>
            <a:srgbClr val="0033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1CD394-26CE-1147-8D0B-800AD01DE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508" y="-7"/>
            <a:ext cx="5334672" cy="1812281"/>
          </a:xfrm>
        </p:spPr>
        <p:txBody>
          <a:bodyPr anchor="ctr">
            <a:normAutofit/>
          </a:bodyPr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5" name="Afbeelding 4" descr="Afbeelding met logo, Lettertype, Graphics, tekst&#10;&#10;Automatisch gegenereerde beschrijving">
            <a:extLst>
              <a:ext uri="{FF2B5EF4-FFF2-40B4-BE49-F238E27FC236}">
                <a16:creationId xmlns:a16="http://schemas.microsoft.com/office/drawing/2014/main" id="{97F8A0A1-4917-14CB-26F9-CDE703E5DF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6868" b="2972"/>
          <a:stretch/>
        </p:blipFill>
        <p:spPr>
          <a:xfrm>
            <a:off x="403438" y="5905244"/>
            <a:ext cx="782182" cy="780364"/>
          </a:xfrm>
          <a:prstGeom prst="rect">
            <a:avLst/>
          </a:prstGeom>
        </p:spPr>
      </p:pic>
      <p:pic>
        <p:nvPicPr>
          <p:cNvPr id="6" name="Afbeelding 5" descr="Afbeelding met buitenshuis, Commercieel gebouw, gebouw, boom&#10;&#10;Automatisch gegenereerde beschrijving">
            <a:extLst>
              <a:ext uri="{FF2B5EF4-FFF2-40B4-BE49-F238E27FC236}">
                <a16:creationId xmlns:a16="http://schemas.microsoft.com/office/drawing/2014/main" id="{8361EA99-DA8A-1CED-C406-A207AEDDAF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Ondertitel 2">
            <a:extLst>
              <a:ext uri="{FF2B5EF4-FFF2-40B4-BE49-F238E27FC236}">
                <a16:creationId xmlns:a16="http://schemas.microsoft.com/office/drawing/2014/main" id="{F7562BA8-0640-FAD8-4DAB-32B102C86E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506" y="2175642"/>
            <a:ext cx="5334673" cy="3499944"/>
          </a:xfrm>
        </p:spPr>
        <p:txBody>
          <a:bodyPr anchor="t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17303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met één afgeronde hoek 3">
            <a:extLst>
              <a:ext uri="{FF2B5EF4-FFF2-40B4-BE49-F238E27FC236}">
                <a16:creationId xmlns:a16="http://schemas.microsoft.com/office/drawing/2014/main" id="{8C9E59E8-96D0-660D-2FAF-012B53D82BE5}"/>
              </a:ext>
            </a:extLst>
          </p:cNvPr>
          <p:cNvSpPr/>
          <p:nvPr userDrawn="1"/>
        </p:nvSpPr>
        <p:spPr>
          <a:xfrm rot="10800000" flipH="1">
            <a:off x="0" y="-10824"/>
            <a:ext cx="11750234" cy="1040412"/>
          </a:xfrm>
          <a:prstGeom prst="round1Rect">
            <a:avLst>
              <a:gd name="adj" fmla="val 48488"/>
            </a:avLst>
          </a:prstGeom>
          <a:solidFill>
            <a:srgbClr val="D410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logo, Graphics, symbool, Karmijn&#10;&#10;Automatisch gegenereerde beschrijving">
            <a:extLst>
              <a:ext uri="{FF2B5EF4-FFF2-40B4-BE49-F238E27FC236}">
                <a16:creationId xmlns:a16="http://schemas.microsoft.com/office/drawing/2014/main" id="{D1273128-B20F-F21F-07E5-651420A7F0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2996" y="5906664"/>
            <a:ext cx="804101" cy="804101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C15DAD-D3C5-4B4F-AAE5-A931C101C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377" y="1289155"/>
            <a:ext cx="11146915" cy="461608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003340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itel 1">
            <a:extLst>
              <a:ext uri="{FF2B5EF4-FFF2-40B4-BE49-F238E27FC236}">
                <a16:creationId xmlns:a16="http://schemas.microsoft.com/office/drawing/2014/main" id="{B9E78B30-7E65-E3D5-842A-F16FD1B74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66" y="-1"/>
            <a:ext cx="11158526" cy="1028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0" i="0">
                <a:solidFill>
                  <a:schemeClr val="bg1">
                    <a:lumMod val="95000"/>
                  </a:scheme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35155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met één afgeronde hoek 3">
            <a:extLst>
              <a:ext uri="{FF2B5EF4-FFF2-40B4-BE49-F238E27FC236}">
                <a16:creationId xmlns:a16="http://schemas.microsoft.com/office/drawing/2014/main" id="{F23F50DB-D834-8DC4-D421-1EBAD1804E09}"/>
              </a:ext>
            </a:extLst>
          </p:cNvPr>
          <p:cNvSpPr/>
          <p:nvPr userDrawn="1"/>
        </p:nvSpPr>
        <p:spPr>
          <a:xfrm rot="10800000" flipH="1">
            <a:off x="0" y="-10824"/>
            <a:ext cx="11750234" cy="1040412"/>
          </a:xfrm>
          <a:prstGeom prst="round1Rect">
            <a:avLst>
              <a:gd name="adj" fmla="val 48488"/>
            </a:avLst>
          </a:prstGeom>
          <a:solidFill>
            <a:srgbClr val="D410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C15DAD-D3C5-4B4F-AAE5-A931C101C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530" y="1289155"/>
            <a:ext cx="11149554" cy="4617509"/>
          </a:xfrm>
        </p:spPr>
        <p:txBody>
          <a:bodyPr/>
          <a:lstStyle>
            <a:lvl1pPr>
              <a:defRPr>
                <a:solidFill>
                  <a:srgbClr val="003340"/>
                </a:solidFill>
              </a:defRPr>
            </a:lvl1pPr>
            <a:lvl2pPr>
              <a:defRPr>
                <a:solidFill>
                  <a:srgbClr val="003340"/>
                </a:solidFill>
              </a:defRPr>
            </a:lvl2pPr>
            <a:lvl3pPr>
              <a:defRPr>
                <a:solidFill>
                  <a:srgbClr val="003340"/>
                </a:solidFill>
              </a:defRPr>
            </a:lvl3pPr>
            <a:lvl4pPr>
              <a:defRPr>
                <a:solidFill>
                  <a:srgbClr val="003340"/>
                </a:solidFill>
              </a:defRPr>
            </a:lvl4pPr>
            <a:lvl5pPr>
              <a:defRPr>
                <a:solidFill>
                  <a:srgbClr val="003340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titel 1">
            <a:extLst>
              <a:ext uri="{FF2B5EF4-FFF2-40B4-BE49-F238E27FC236}">
                <a16:creationId xmlns:a16="http://schemas.microsoft.com/office/drawing/2014/main" id="{AE218851-E09F-1DBE-C7B9-461536D28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66" y="0"/>
            <a:ext cx="11162318" cy="1029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2" name="Afbeelding 1" descr="Afbeelding met logo, Graphics, symbool, Karmijn&#10;&#10;Automatisch gegenereerde beschrijving">
            <a:extLst>
              <a:ext uri="{FF2B5EF4-FFF2-40B4-BE49-F238E27FC236}">
                <a16:creationId xmlns:a16="http://schemas.microsoft.com/office/drawing/2014/main" id="{97DF9E74-08E8-35EF-19C9-688FA6F808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2996" y="5906664"/>
            <a:ext cx="804101" cy="80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47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met één afgeronde hoek 1">
            <a:extLst>
              <a:ext uri="{FF2B5EF4-FFF2-40B4-BE49-F238E27FC236}">
                <a16:creationId xmlns:a16="http://schemas.microsoft.com/office/drawing/2014/main" id="{63F1270C-400E-4EF7-DE5A-5668B7791119}"/>
              </a:ext>
            </a:extLst>
          </p:cNvPr>
          <p:cNvSpPr/>
          <p:nvPr userDrawn="1"/>
        </p:nvSpPr>
        <p:spPr>
          <a:xfrm rot="10800000" flipH="1">
            <a:off x="0" y="-10824"/>
            <a:ext cx="11750234" cy="1040412"/>
          </a:xfrm>
          <a:prstGeom prst="round1Rect">
            <a:avLst>
              <a:gd name="adj" fmla="val 48488"/>
            </a:avLst>
          </a:prstGeom>
          <a:solidFill>
            <a:srgbClr val="D410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96D5EF-4E9E-BB48-85B0-F041625B17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0878" y="1286234"/>
            <a:ext cx="5442348" cy="462043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6566185-896E-EE4A-82D0-EF31C2E10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8028" y="1286234"/>
            <a:ext cx="5412850" cy="462043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itel 1">
            <a:extLst>
              <a:ext uri="{FF2B5EF4-FFF2-40B4-BE49-F238E27FC236}">
                <a16:creationId xmlns:a16="http://schemas.microsoft.com/office/drawing/2014/main" id="{B989117D-ECF0-B4D7-0F10-4D9685507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66" y="-1"/>
            <a:ext cx="11229112" cy="1029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9" name="Afbeelding 8" descr="Afbeelding met logo, Graphics, symbool, Karmijn&#10;&#10;Automatisch gegenereerde beschrijving">
            <a:extLst>
              <a:ext uri="{FF2B5EF4-FFF2-40B4-BE49-F238E27FC236}">
                <a16:creationId xmlns:a16="http://schemas.microsoft.com/office/drawing/2014/main" id="{2F9416C6-72F3-23B1-40A8-1A0B8CF3C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2996" y="5906664"/>
            <a:ext cx="804101" cy="80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97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met één afgeronde hoek 1">
            <a:extLst>
              <a:ext uri="{FF2B5EF4-FFF2-40B4-BE49-F238E27FC236}">
                <a16:creationId xmlns:a16="http://schemas.microsoft.com/office/drawing/2014/main" id="{3ED9D103-0D42-943D-929A-54C3196AB659}"/>
              </a:ext>
            </a:extLst>
          </p:cNvPr>
          <p:cNvSpPr/>
          <p:nvPr userDrawn="1"/>
        </p:nvSpPr>
        <p:spPr>
          <a:xfrm rot="10800000" flipH="1">
            <a:off x="0" y="-10824"/>
            <a:ext cx="11750234" cy="1040412"/>
          </a:xfrm>
          <a:prstGeom prst="round1Rect">
            <a:avLst>
              <a:gd name="adj" fmla="val 48488"/>
            </a:avLst>
          </a:prstGeom>
          <a:solidFill>
            <a:srgbClr val="D410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CE77DD9-B454-484D-8F00-4D7CBD5EF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0878" y="1286234"/>
            <a:ext cx="5442348" cy="906303"/>
          </a:xfrm>
        </p:spPr>
        <p:txBody>
          <a:bodyPr anchor="t"/>
          <a:lstStyle>
            <a:lvl1pPr marL="0" indent="0">
              <a:buNone/>
              <a:defRPr sz="2400" b="0">
                <a:solidFill>
                  <a:srgbClr val="D40E4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61BBBF2-F030-A549-B400-B72BB89A75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676" y="1286234"/>
            <a:ext cx="5412850" cy="906303"/>
          </a:xfrm>
        </p:spPr>
        <p:txBody>
          <a:bodyPr anchor="t"/>
          <a:lstStyle>
            <a:lvl1pPr marL="0" indent="0">
              <a:buNone/>
              <a:defRPr sz="2400" b="0" i="0">
                <a:solidFill>
                  <a:srgbClr val="D40E4C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B037F17-0FDA-6046-A74E-F75A2A8C3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0878" y="2151341"/>
            <a:ext cx="5442348" cy="375532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9E1E1C6-5935-F940-A4F3-DE456581DA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676" y="2151341"/>
            <a:ext cx="5412850" cy="375532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7" name="Afbeelding 6" descr="Afbeelding met logo, Graphics, symbool, Karmijn&#10;&#10;Automatisch gegenereerde beschrijving">
            <a:extLst>
              <a:ext uri="{FF2B5EF4-FFF2-40B4-BE49-F238E27FC236}">
                <a16:creationId xmlns:a16="http://schemas.microsoft.com/office/drawing/2014/main" id="{66FC9B58-DA80-0A6D-1728-1241CC3FB3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2996" y="5906664"/>
            <a:ext cx="804101" cy="804101"/>
          </a:xfrm>
          <a:prstGeom prst="rect">
            <a:avLst/>
          </a:prstGeom>
        </p:spPr>
      </p:pic>
      <p:sp>
        <p:nvSpPr>
          <p:cNvPr id="11" name="Tijdelijke aanduiding voor titel 1">
            <a:extLst>
              <a:ext uri="{FF2B5EF4-FFF2-40B4-BE49-F238E27FC236}">
                <a16:creationId xmlns:a16="http://schemas.microsoft.com/office/drawing/2014/main" id="{E9E46305-D5E7-2A62-976C-C529054CE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66" y="-6875"/>
            <a:ext cx="11245760" cy="10404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44184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932DCB6-01FB-BD53-0DE6-C71FC3161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811435F8-D7FB-6459-D904-F8CEE7137961}"/>
              </a:ext>
            </a:extLst>
          </p:cNvPr>
          <p:cNvSpPr/>
          <p:nvPr userDrawn="1"/>
        </p:nvSpPr>
        <p:spPr>
          <a:xfrm>
            <a:off x="0" y="5696262"/>
            <a:ext cx="12192000" cy="1161738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14945"/>
                  <a:lumMod val="12000"/>
                </a:schemeClr>
              </a:gs>
              <a:gs pos="100000">
                <a:schemeClr val="bg2">
                  <a:lumMod val="1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6BD6F11C-F184-79BE-9A46-1DD8CFCDD73C}"/>
              </a:ext>
            </a:extLst>
          </p:cNvPr>
          <p:cNvSpPr/>
          <p:nvPr userDrawn="1"/>
        </p:nvSpPr>
        <p:spPr>
          <a:xfrm>
            <a:off x="0" y="5696262"/>
            <a:ext cx="12261148" cy="1161738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14945"/>
                  <a:lumMod val="12000"/>
                </a:schemeClr>
              </a:gs>
              <a:gs pos="100000">
                <a:schemeClr val="bg2">
                  <a:lumMod val="1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met één afgeronde hoek 10">
            <a:extLst>
              <a:ext uri="{FF2B5EF4-FFF2-40B4-BE49-F238E27FC236}">
                <a16:creationId xmlns:a16="http://schemas.microsoft.com/office/drawing/2014/main" id="{5541994C-3F50-2CEB-D1AD-D304D297DC04}"/>
              </a:ext>
            </a:extLst>
          </p:cNvPr>
          <p:cNvSpPr/>
          <p:nvPr userDrawn="1"/>
        </p:nvSpPr>
        <p:spPr>
          <a:xfrm>
            <a:off x="256447" y="293527"/>
            <a:ext cx="4103915" cy="3896960"/>
          </a:xfrm>
          <a:prstGeom prst="round1Rect">
            <a:avLst>
              <a:gd name="adj" fmla="val 7518"/>
            </a:avLst>
          </a:prstGeom>
          <a:gradFill>
            <a:gsLst>
              <a:gs pos="50000">
                <a:srgbClr val="D3104C"/>
              </a:gs>
              <a:gs pos="0">
                <a:srgbClr val="F53C46"/>
              </a:gs>
              <a:gs pos="100000">
                <a:srgbClr val="B40F4B"/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1CD394-26CE-1147-8D0B-800AD01DE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738" y="566585"/>
            <a:ext cx="3665356" cy="1555369"/>
          </a:xfrm>
        </p:spPr>
        <p:txBody>
          <a:bodyPr anchor="t">
            <a:normAutofit/>
          </a:bodyPr>
          <a:lstStyle>
            <a:lvl1pPr algn="l">
              <a:defRPr sz="3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59F9C61-913A-404B-916B-8E866A5348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738" y="2242007"/>
            <a:ext cx="3665356" cy="1200768"/>
          </a:xfrm>
        </p:spPr>
        <p:txBody>
          <a:bodyPr anchor="t"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3" name="Rechthoek met één afgeronde hoek 22">
            <a:extLst>
              <a:ext uri="{FF2B5EF4-FFF2-40B4-BE49-F238E27FC236}">
                <a16:creationId xmlns:a16="http://schemas.microsoft.com/office/drawing/2014/main" id="{C0CE8717-9950-3CB0-9E50-1BBAC7AB694E}"/>
              </a:ext>
            </a:extLst>
          </p:cNvPr>
          <p:cNvSpPr/>
          <p:nvPr userDrawn="1"/>
        </p:nvSpPr>
        <p:spPr>
          <a:xfrm rot="10800000">
            <a:off x="256445" y="3869634"/>
            <a:ext cx="4103915" cy="653271"/>
          </a:xfrm>
          <a:prstGeom prst="round1Rect">
            <a:avLst>
              <a:gd name="adj" fmla="val 28398"/>
            </a:avLst>
          </a:prstGeom>
          <a:solidFill>
            <a:srgbClr val="0033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003340"/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CBC831-70D9-A440-95C2-2854AE39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38" y="3890733"/>
            <a:ext cx="3665356" cy="632176"/>
          </a:xfrm>
          <a:prstGeom prst="rect">
            <a:avLst/>
          </a:prstGeom>
        </p:spPr>
        <p:txBody>
          <a:bodyPr anchor="ctr"/>
          <a:lstStyle>
            <a:lvl1pPr algn="l">
              <a:defRPr sz="1800" b="0" i="0">
                <a:solidFill>
                  <a:srgbClr val="F8EFE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FADF5EC5-C25A-6646-A077-484D283E60D5}" type="datetime1">
              <a:rPr lang="nl-NL" smtClean="0"/>
              <a:t>2-12-2025</a:t>
            </a:fld>
            <a:endParaRPr lang="nl-NL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E508592-4146-2881-DBDA-03CA847751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7154" y="5829999"/>
            <a:ext cx="3940529" cy="89918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53BFB7E-21A2-38B4-8F89-2FB106F3C6A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12145" y="5978767"/>
            <a:ext cx="2039074" cy="60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093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met één afgeronde hoek 3">
            <a:extLst>
              <a:ext uri="{FF2B5EF4-FFF2-40B4-BE49-F238E27FC236}">
                <a16:creationId xmlns:a16="http://schemas.microsoft.com/office/drawing/2014/main" id="{F9D2BE61-A6AE-E2D7-F76B-07B39AC855A8}"/>
              </a:ext>
            </a:extLst>
          </p:cNvPr>
          <p:cNvSpPr/>
          <p:nvPr userDrawn="1"/>
        </p:nvSpPr>
        <p:spPr>
          <a:xfrm rot="10800000" flipH="1">
            <a:off x="0" y="0"/>
            <a:ext cx="6095999" cy="1812280"/>
          </a:xfrm>
          <a:prstGeom prst="round1Rect">
            <a:avLst>
              <a:gd name="adj" fmla="val 27469"/>
            </a:avLst>
          </a:prstGeom>
          <a:solidFill>
            <a:srgbClr val="D410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1CD394-26CE-1147-8D0B-800AD01DE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508" y="-7"/>
            <a:ext cx="5334672" cy="1812281"/>
          </a:xfrm>
        </p:spPr>
        <p:txBody>
          <a:bodyPr anchor="ctr">
            <a:normAutofit/>
          </a:bodyPr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361EA99-DA8A-1CED-C406-A207AEDDAF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Ondertitel 2">
            <a:extLst>
              <a:ext uri="{FF2B5EF4-FFF2-40B4-BE49-F238E27FC236}">
                <a16:creationId xmlns:a16="http://schemas.microsoft.com/office/drawing/2014/main" id="{F7562BA8-0640-FAD8-4DAB-32B102C86E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506" y="2175642"/>
            <a:ext cx="5334673" cy="3499944"/>
          </a:xfrm>
        </p:spPr>
        <p:txBody>
          <a:bodyPr anchor="t">
            <a:noAutofit/>
          </a:bodyPr>
          <a:lstStyle>
            <a:lvl1pPr marL="0" indent="0" algn="l">
              <a:buNone/>
              <a:defRPr sz="2400">
                <a:solidFill>
                  <a:srgbClr val="00334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3" name="Afbeelding 2" descr="Afbeelding met logo, Graphics, symbool, Karmijn&#10;&#10;Automatisch gegenereerde beschrijving">
            <a:extLst>
              <a:ext uri="{FF2B5EF4-FFF2-40B4-BE49-F238E27FC236}">
                <a16:creationId xmlns:a16="http://schemas.microsoft.com/office/drawing/2014/main" id="{6AC64F8A-CC1D-A5B1-13CB-EE64D0A404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2996" y="5906664"/>
            <a:ext cx="804101" cy="804101"/>
          </a:xfrm>
          <a:prstGeom prst="rect">
            <a:avLst/>
          </a:prstGeom>
        </p:spPr>
      </p:pic>
      <p:sp>
        <p:nvSpPr>
          <p:cNvPr id="5" name="Rechthoek met één afgeronde hoek 4">
            <a:extLst>
              <a:ext uri="{FF2B5EF4-FFF2-40B4-BE49-F238E27FC236}">
                <a16:creationId xmlns:a16="http://schemas.microsoft.com/office/drawing/2014/main" id="{E7020D5A-1635-89BD-E715-2A7BE776245A}"/>
              </a:ext>
            </a:extLst>
          </p:cNvPr>
          <p:cNvSpPr/>
          <p:nvPr userDrawn="1"/>
        </p:nvSpPr>
        <p:spPr>
          <a:xfrm flipH="1">
            <a:off x="6095998" y="5675586"/>
            <a:ext cx="6095999" cy="1182414"/>
          </a:xfrm>
          <a:prstGeom prst="round1Rect">
            <a:avLst>
              <a:gd name="adj" fmla="val 27469"/>
            </a:avLst>
          </a:prstGeom>
          <a:solidFill>
            <a:srgbClr val="F8EF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ijdelijke aanduiding voor tekst 2">
            <a:extLst>
              <a:ext uri="{FF2B5EF4-FFF2-40B4-BE49-F238E27FC236}">
                <a16:creationId xmlns:a16="http://schemas.microsoft.com/office/drawing/2014/main" id="{C9709BFA-16BC-2AA3-035E-3AB43048870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79629" y="5675587"/>
            <a:ext cx="5309376" cy="11824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buFontTx/>
              <a:buNone/>
              <a:defRPr sz="1800">
                <a:solidFill>
                  <a:srgbClr val="D40E4C"/>
                </a:solidFill>
              </a:defRPr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259075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met één afgeronde hoek 3">
            <a:extLst>
              <a:ext uri="{FF2B5EF4-FFF2-40B4-BE49-F238E27FC236}">
                <a16:creationId xmlns:a16="http://schemas.microsoft.com/office/drawing/2014/main" id="{F9D2BE61-A6AE-E2D7-F76B-07B39AC855A8}"/>
              </a:ext>
            </a:extLst>
          </p:cNvPr>
          <p:cNvSpPr/>
          <p:nvPr userDrawn="1"/>
        </p:nvSpPr>
        <p:spPr>
          <a:xfrm rot="10800000" flipH="1">
            <a:off x="0" y="0"/>
            <a:ext cx="6095999" cy="1812280"/>
          </a:xfrm>
          <a:prstGeom prst="round1Rect">
            <a:avLst>
              <a:gd name="adj" fmla="val 27469"/>
            </a:avLst>
          </a:prstGeom>
          <a:solidFill>
            <a:srgbClr val="D410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1CD394-26CE-1147-8D0B-800AD01DE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508" y="-7"/>
            <a:ext cx="5334672" cy="1812282"/>
          </a:xfrm>
        </p:spPr>
        <p:txBody>
          <a:bodyPr anchor="ctr">
            <a:normAutofit/>
          </a:bodyPr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361EA99-DA8A-1CED-C406-A207AEDDAF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Ondertitel 2">
            <a:extLst>
              <a:ext uri="{FF2B5EF4-FFF2-40B4-BE49-F238E27FC236}">
                <a16:creationId xmlns:a16="http://schemas.microsoft.com/office/drawing/2014/main" id="{F7562BA8-0640-FAD8-4DAB-32B102C86E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506" y="2175642"/>
            <a:ext cx="5334673" cy="3499944"/>
          </a:xfrm>
        </p:spPr>
        <p:txBody>
          <a:bodyPr anchor="t">
            <a:noAutofit/>
          </a:bodyPr>
          <a:lstStyle>
            <a:lvl1pPr marL="0" indent="0" algn="l">
              <a:buNone/>
              <a:defRPr sz="2400">
                <a:solidFill>
                  <a:srgbClr val="00334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3" name="Afbeelding 2" descr="Afbeelding met logo, Graphics, symbool, Karmijn&#10;&#10;Automatisch gegenereerde beschrijving">
            <a:extLst>
              <a:ext uri="{FF2B5EF4-FFF2-40B4-BE49-F238E27FC236}">
                <a16:creationId xmlns:a16="http://schemas.microsoft.com/office/drawing/2014/main" id="{6AC64F8A-CC1D-A5B1-13CB-EE64D0A404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2996" y="5906664"/>
            <a:ext cx="804101" cy="80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4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met één afgeronde hoek 3">
            <a:extLst>
              <a:ext uri="{FF2B5EF4-FFF2-40B4-BE49-F238E27FC236}">
                <a16:creationId xmlns:a16="http://schemas.microsoft.com/office/drawing/2014/main" id="{811C626B-D77A-86D3-B893-6E92961A3210}"/>
              </a:ext>
            </a:extLst>
          </p:cNvPr>
          <p:cNvSpPr/>
          <p:nvPr userDrawn="1"/>
        </p:nvSpPr>
        <p:spPr>
          <a:xfrm rot="10800000">
            <a:off x="7018419" y="0"/>
            <a:ext cx="5173580" cy="2076879"/>
          </a:xfrm>
          <a:prstGeom prst="round1Rect">
            <a:avLst>
              <a:gd name="adj" fmla="val 11255"/>
            </a:avLst>
          </a:prstGeom>
          <a:gradFill flip="none" rotWithShape="0">
            <a:gsLst>
              <a:gs pos="50000">
                <a:srgbClr val="D3104C"/>
              </a:gs>
              <a:gs pos="0">
                <a:srgbClr val="F53C46"/>
              </a:gs>
              <a:gs pos="100000">
                <a:srgbClr val="B40F4B"/>
              </a:gs>
            </a:gsLst>
            <a:path path="circle">
              <a:fillToRect l="100000" b="10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CDC1B44F-E6D3-028C-6E82-10D90FABEE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1210" y="1"/>
            <a:ext cx="4687521" cy="2076878"/>
          </a:xfrm>
        </p:spPr>
        <p:txBody>
          <a:bodyPr anchor="ctr">
            <a:normAutofit/>
          </a:bodyPr>
          <a:lstStyle>
            <a:lvl1pPr marL="0" indent="0" algn="l">
              <a:buNone/>
              <a:defRPr sz="220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2" name="Afbeelding 1" descr="Afbeelding met logo, Lettertype, Graphics, tekst&#10;&#10;Automatisch gegenereerde beschrijving">
            <a:extLst>
              <a:ext uri="{FF2B5EF4-FFF2-40B4-BE49-F238E27FC236}">
                <a16:creationId xmlns:a16="http://schemas.microsoft.com/office/drawing/2014/main" id="{B4450EC8-6CDA-E76A-C8B0-C96C2AEB04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6868" b="2972"/>
          <a:stretch/>
        </p:blipFill>
        <p:spPr>
          <a:xfrm>
            <a:off x="403438" y="5905244"/>
            <a:ext cx="782182" cy="7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95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met één afgeronde hoek 5">
            <a:extLst>
              <a:ext uri="{FF2B5EF4-FFF2-40B4-BE49-F238E27FC236}">
                <a16:creationId xmlns:a16="http://schemas.microsoft.com/office/drawing/2014/main" id="{BCFA8030-B247-9FA8-732A-2E775FB9A554}"/>
              </a:ext>
            </a:extLst>
          </p:cNvPr>
          <p:cNvSpPr/>
          <p:nvPr userDrawn="1"/>
        </p:nvSpPr>
        <p:spPr>
          <a:xfrm rot="10800000">
            <a:off x="7018420" y="298443"/>
            <a:ext cx="4957011" cy="1778436"/>
          </a:xfrm>
          <a:prstGeom prst="round1Rect">
            <a:avLst>
              <a:gd name="adj" fmla="val 11255"/>
            </a:avLst>
          </a:prstGeom>
          <a:gradFill flip="none" rotWithShape="0">
            <a:gsLst>
              <a:gs pos="50000">
                <a:srgbClr val="D3104C"/>
              </a:gs>
              <a:gs pos="0">
                <a:srgbClr val="F53C46"/>
              </a:gs>
              <a:gs pos="100000">
                <a:srgbClr val="B40F4B"/>
              </a:gs>
            </a:gsLst>
            <a:path path="circle">
              <a:fillToRect l="100000" b="10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ED0A29BF-1F87-D278-8C29-BE82818A59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1210" y="298443"/>
            <a:ext cx="4480797" cy="177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220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2CA1F0D-8FC5-9422-8C26-5A0EDB756701}"/>
              </a:ext>
            </a:extLst>
          </p:cNvPr>
          <p:cNvSpPr txBox="1"/>
          <p:nvPr userDrawn="1"/>
        </p:nvSpPr>
        <p:spPr>
          <a:xfrm>
            <a:off x="11209283" y="-115088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nl-NL" b="0" i="0" dirty="0">
              <a:solidFill>
                <a:srgbClr val="F8EFE3"/>
              </a:solidFill>
              <a:latin typeface="Poppins Medium" pitchFamily="2" charset="77"/>
              <a:cs typeface="Poppins Medium" pitchFamily="2" charset="77"/>
            </a:endParaRPr>
          </a:p>
        </p:txBody>
      </p:sp>
      <p:pic>
        <p:nvPicPr>
          <p:cNvPr id="4" name="Afbeelding 3" descr="Afbeelding met logo, Lettertype, Graphics, tekst&#10;&#10;Automatisch gegenereerde beschrijving">
            <a:extLst>
              <a:ext uri="{FF2B5EF4-FFF2-40B4-BE49-F238E27FC236}">
                <a16:creationId xmlns:a16="http://schemas.microsoft.com/office/drawing/2014/main" id="{CD7D3936-6C40-69EE-BE0E-D6D3751A7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6868" b="2972"/>
          <a:stretch/>
        </p:blipFill>
        <p:spPr>
          <a:xfrm>
            <a:off x="403438" y="5905244"/>
            <a:ext cx="782182" cy="7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78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met één afgeronde hoek 9">
            <a:extLst>
              <a:ext uri="{FF2B5EF4-FFF2-40B4-BE49-F238E27FC236}">
                <a16:creationId xmlns:a16="http://schemas.microsoft.com/office/drawing/2014/main" id="{0F8BC4C1-0906-73F1-4F1B-A18A220B7CF0}"/>
              </a:ext>
            </a:extLst>
          </p:cNvPr>
          <p:cNvSpPr/>
          <p:nvPr userDrawn="1"/>
        </p:nvSpPr>
        <p:spPr>
          <a:xfrm rot="10800000">
            <a:off x="7018420" y="298443"/>
            <a:ext cx="4957011" cy="1778436"/>
          </a:xfrm>
          <a:prstGeom prst="round1Rect">
            <a:avLst>
              <a:gd name="adj" fmla="val 11255"/>
            </a:avLst>
          </a:prstGeom>
          <a:gradFill flip="none" rotWithShape="0">
            <a:gsLst>
              <a:gs pos="50000">
                <a:srgbClr val="D3104C"/>
              </a:gs>
              <a:gs pos="0">
                <a:srgbClr val="F53C46"/>
              </a:gs>
              <a:gs pos="100000">
                <a:srgbClr val="B40F4B"/>
              </a:gs>
            </a:gsLst>
            <a:path path="circle">
              <a:fillToRect l="100000" b="10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ndertitel 2">
            <a:extLst>
              <a:ext uri="{FF2B5EF4-FFF2-40B4-BE49-F238E27FC236}">
                <a16:creationId xmlns:a16="http://schemas.microsoft.com/office/drawing/2014/main" id="{545DC1C5-86E6-34E5-3115-B54B78D2A7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1210" y="298443"/>
            <a:ext cx="4480797" cy="177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220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2" name="Afbeelding 1" descr="Afbeelding met logo, Lettertype, Graphics, tekst&#10;&#10;Automatisch gegenereerde beschrijving">
            <a:extLst>
              <a:ext uri="{FF2B5EF4-FFF2-40B4-BE49-F238E27FC236}">
                <a16:creationId xmlns:a16="http://schemas.microsoft.com/office/drawing/2014/main" id="{43CC8121-3852-641D-C1AD-D4AAEB96FB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6868" b="2972"/>
          <a:stretch/>
        </p:blipFill>
        <p:spPr>
          <a:xfrm>
            <a:off x="403438" y="5905244"/>
            <a:ext cx="782182" cy="7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087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en object">
    <p:bg>
      <p:bgPr>
        <a:solidFill>
          <a:srgbClr val="D40E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E695696-B69A-686A-DCBC-FD1D2C7A96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46759" y="2932338"/>
            <a:ext cx="3084731" cy="91264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228D7E4-A9DF-503F-6D2D-BF7EFF9B42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5896" y="2725062"/>
            <a:ext cx="5955072" cy="135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62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86CE600-8E92-A493-FF4D-DABB60CB92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hthoek met één afgeronde hoek 5">
            <a:extLst>
              <a:ext uri="{FF2B5EF4-FFF2-40B4-BE49-F238E27FC236}">
                <a16:creationId xmlns:a16="http://schemas.microsoft.com/office/drawing/2014/main" id="{D6515772-0971-5106-65E0-F0F2916D409C}"/>
              </a:ext>
            </a:extLst>
          </p:cNvPr>
          <p:cNvSpPr/>
          <p:nvPr userDrawn="1"/>
        </p:nvSpPr>
        <p:spPr>
          <a:xfrm>
            <a:off x="294567" y="309861"/>
            <a:ext cx="4065796" cy="3896960"/>
          </a:xfrm>
          <a:prstGeom prst="round1Rect">
            <a:avLst>
              <a:gd name="adj" fmla="val 7518"/>
            </a:avLst>
          </a:prstGeom>
          <a:gradFill>
            <a:gsLst>
              <a:gs pos="50000">
                <a:srgbClr val="D3104C"/>
              </a:gs>
              <a:gs pos="0">
                <a:srgbClr val="F53C46"/>
              </a:gs>
              <a:gs pos="100000">
                <a:srgbClr val="B40F4B"/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met één afgeronde hoek 6">
            <a:extLst>
              <a:ext uri="{FF2B5EF4-FFF2-40B4-BE49-F238E27FC236}">
                <a16:creationId xmlns:a16="http://schemas.microsoft.com/office/drawing/2014/main" id="{5B983230-8461-CEF4-B89B-B5C0E197529C}"/>
              </a:ext>
            </a:extLst>
          </p:cNvPr>
          <p:cNvSpPr/>
          <p:nvPr userDrawn="1"/>
        </p:nvSpPr>
        <p:spPr>
          <a:xfrm rot="10800000">
            <a:off x="294568" y="3869635"/>
            <a:ext cx="4065795" cy="653271"/>
          </a:xfrm>
          <a:prstGeom prst="round1Rect">
            <a:avLst>
              <a:gd name="adj" fmla="val 28398"/>
            </a:avLst>
          </a:prstGeom>
          <a:solidFill>
            <a:srgbClr val="0033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AFDAC5A5-CA53-657F-12FA-C5010133B5FE}"/>
              </a:ext>
            </a:extLst>
          </p:cNvPr>
          <p:cNvSpPr/>
          <p:nvPr userDrawn="1"/>
        </p:nvSpPr>
        <p:spPr>
          <a:xfrm>
            <a:off x="0" y="5696262"/>
            <a:ext cx="12192000" cy="1161738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14945"/>
                  <a:lumMod val="12000"/>
                </a:schemeClr>
              </a:gs>
              <a:gs pos="100000">
                <a:schemeClr val="bg2">
                  <a:lumMod val="1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6BD6F11C-F184-79BE-9A46-1DD8CFCDD73C}"/>
              </a:ext>
            </a:extLst>
          </p:cNvPr>
          <p:cNvSpPr/>
          <p:nvPr userDrawn="1"/>
        </p:nvSpPr>
        <p:spPr>
          <a:xfrm>
            <a:off x="0" y="5696262"/>
            <a:ext cx="12261148" cy="1161738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14945"/>
                  <a:lumMod val="12000"/>
                </a:schemeClr>
              </a:gs>
              <a:gs pos="100000">
                <a:schemeClr val="bg2">
                  <a:lumMod val="1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1CD394-26CE-1147-8D0B-800AD01DE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738" y="566585"/>
            <a:ext cx="3618058" cy="1555369"/>
          </a:xfrm>
        </p:spPr>
        <p:txBody>
          <a:bodyPr anchor="t">
            <a:normAutofit/>
          </a:bodyPr>
          <a:lstStyle>
            <a:lvl1pPr algn="l">
              <a:defRPr sz="3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59F9C61-913A-404B-916B-8E866A5348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738" y="2242007"/>
            <a:ext cx="3618058" cy="1200768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CBC831-70D9-A440-95C2-2854AE39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38" y="3890733"/>
            <a:ext cx="3618058" cy="632176"/>
          </a:xfrm>
          <a:prstGeom prst="rect">
            <a:avLst/>
          </a:prstGeom>
        </p:spPr>
        <p:txBody>
          <a:bodyPr anchor="ctr"/>
          <a:lstStyle>
            <a:lvl1pPr algn="l">
              <a:defRPr sz="1800">
                <a:solidFill>
                  <a:srgbClr val="F8EFE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0C371A2A-AB96-BC4E-944D-B91C27F50D21}" type="datetime1">
              <a:rPr lang="nl-NL" smtClean="0"/>
              <a:t>2-12-2025</a:t>
            </a:fld>
            <a:endParaRPr lang="nl-NL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8054FDA-B6A1-BE05-70BA-F1FA4C16B2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7154" y="5829999"/>
            <a:ext cx="3940529" cy="89918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36DEF19-5654-528C-6EE0-55D37CFF710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12145" y="5978767"/>
            <a:ext cx="2039074" cy="60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22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86CE600-8E92-A493-FF4D-DABB60CB92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hthoek met één afgeronde hoek 5">
            <a:extLst>
              <a:ext uri="{FF2B5EF4-FFF2-40B4-BE49-F238E27FC236}">
                <a16:creationId xmlns:a16="http://schemas.microsoft.com/office/drawing/2014/main" id="{D6515772-0971-5106-65E0-F0F2916D409C}"/>
              </a:ext>
            </a:extLst>
          </p:cNvPr>
          <p:cNvSpPr/>
          <p:nvPr userDrawn="1"/>
        </p:nvSpPr>
        <p:spPr>
          <a:xfrm>
            <a:off x="294567" y="309861"/>
            <a:ext cx="4065796" cy="3896960"/>
          </a:xfrm>
          <a:prstGeom prst="round1Rect">
            <a:avLst>
              <a:gd name="adj" fmla="val 7518"/>
            </a:avLst>
          </a:prstGeom>
          <a:gradFill>
            <a:gsLst>
              <a:gs pos="50000">
                <a:srgbClr val="D3104C"/>
              </a:gs>
              <a:gs pos="0">
                <a:srgbClr val="F53C46"/>
              </a:gs>
              <a:gs pos="100000">
                <a:srgbClr val="B40F4B"/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met één afgeronde hoek 6">
            <a:extLst>
              <a:ext uri="{FF2B5EF4-FFF2-40B4-BE49-F238E27FC236}">
                <a16:creationId xmlns:a16="http://schemas.microsoft.com/office/drawing/2014/main" id="{5B983230-8461-CEF4-B89B-B5C0E197529C}"/>
              </a:ext>
            </a:extLst>
          </p:cNvPr>
          <p:cNvSpPr/>
          <p:nvPr userDrawn="1"/>
        </p:nvSpPr>
        <p:spPr>
          <a:xfrm rot="10800000">
            <a:off x="294568" y="3869635"/>
            <a:ext cx="4065795" cy="653271"/>
          </a:xfrm>
          <a:prstGeom prst="round1Rect">
            <a:avLst>
              <a:gd name="adj" fmla="val 28398"/>
            </a:avLst>
          </a:prstGeom>
          <a:solidFill>
            <a:srgbClr val="0033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AFDAC5A5-CA53-657F-12FA-C5010133B5FE}"/>
              </a:ext>
            </a:extLst>
          </p:cNvPr>
          <p:cNvSpPr/>
          <p:nvPr userDrawn="1"/>
        </p:nvSpPr>
        <p:spPr>
          <a:xfrm>
            <a:off x="0" y="5696262"/>
            <a:ext cx="12192000" cy="1161738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14945"/>
                  <a:lumMod val="12000"/>
                </a:schemeClr>
              </a:gs>
              <a:gs pos="100000">
                <a:schemeClr val="bg2">
                  <a:lumMod val="1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6BD6F11C-F184-79BE-9A46-1DD8CFCDD73C}"/>
              </a:ext>
            </a:extLst>
          </p:cNvPr>
          <p:cNvSpPr/>
          <p:nvPr userDrawn="1"/>
        </p:nvSpPr>
        <p:spPr>
          <a:xfrm>
            <a:off x="0" y="5696262"/>
            <a:ext cx="12261148" cy="1161738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14945"/>
                  <a:lumMod val="12000"/>
                </a:schemeClr>
              </a:gs>
              <a:gs pos="100000">
                <a:schemeClr val="bg2">
                  <a:lumMod val="1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1CD394-26CE-1147-8D0B-800AD01DE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738" y="566585"/>
            <a:ext cx="3618058" cy="1555369"/>
          </a:xfrm>
        </p:spPr>
        <p:txBody>
          <a:bodyPr anchor="t">
            <a:normAutofit/>
          </a:bodyPr>
          <a:lstStyle>
            <a:lvl1pPr algn="l">
              <a:defRPr sz="3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59F9C61-913A-404B-916B-8E866A5348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738" y="2242007"/>
            <a:ext cx="3618058" cy="1200768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CBC831-70D9-A440-95C2-2854AE39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38" y="3890733"/>
            <a:ext cx="3618058" cy="632176"/>
          </a:xfrm>
          <a:prstGeom prst="rect">
            <a:avLst/>
          </a:prstGeom>
        </p:spPr>
        <p:txBody>
          <a:bodyPr anchor="ctr"/>
          <a:lstStyle>
            <a:lvl1pPr algn="l">
              <a:defRPr sz="1800">
                <a:solidFill>
                  <a:srgbClr val="F8EFE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0C371A2A-AB96-BC4E-944D-B91C27F50D21}" type="datetime1">
              <a:rPr lang="nl-NL" smtClean="0"/>
              <a:t>2-12-2025</a:t>
            </a:fld>
            <a:endParaRPr lang="nl-NL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8054FDA-B6A1-BE05-70BA-F1FA4C16B2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7154" y="5829999"/>
            <a:ext cx="3940529" cy="89918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36DEF19-5654-528C-6EE0-55D37CFF710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12145" y="5978767"/>
            <a:ext cx="2039074" cy="60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69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85DFBC68-55B2-435F-10FF-F6C3114D7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hthoek 27">
            <a:extLst>
              <a:ext uri="{FF2B5EF4-FFF2-40B4-BE49-F238E27FC236}">
                <a16:creationId xmlns:a16="http://schemas.microsoft.com/office/drawing/2014/main" id="{6BD6F11C-F184-79BE-9A46-1DD8CFCDD73C}"/>
              </a:ext>
            </a:extLst>
          </p:cNvPr>
          <p:cNvSpPr/>
          <p:nvPr userDrawn="1"/>
        </p:nvSpPr>
        <p:spPr>
          <a:xfrm>
            <a:off x="0" y="5696262"/>
            <a:ext cx="12192000" cy="1161738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14945"/>
                  <a:lumMod val="12000"/>
                </a:schemeClr>
              </a:gs>
              <a:gs pos="100000">
                <a:schemeClr val="bg2">
                  <a:lumMod val="1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met één afgeronde hoek 10">
            <a:extLst>
              <a:ext uri="{FF2B5EF4-FFF2-40B4-BE49-F238E27FC236}">
                <a16:creationId xmlns:a16="http://schemas.microsoft.com/office/drawing/2014/main" id="{5541994C-3F50-2CEB-D1AD-D304D297DC04}"/>
              </a:ext>
            </a:extLst>
          </p:cNvPr>
          <p:cNvSpPr/>
          <p:nvPr userDrawn="1"/>
        </p:nvSpPr>
        <p:spPr>
          <a:xfrm>
            <a:off x="294567" y="309861"/>
            <a:ext cx="4065796" cy="3896960"/>
          </a:xfrm>
          <a:prstGeom prst="round1Rect">
            <a:avLst>
              <a:gd name="adj" fmla="val 7518"/>
            </a:avLst>
          </a:prstGeom>
          <a:gradFill>
            <a:gsLst>
              <a:gs pos="50000">
                <a:srgbClr val="D3104C"/>
              </a:gs>
              <a:gs pos="0">
                <a:srgbClr val="F53C46"/>
              </a:gs>
              <a:gs pos="100000">
                <a:srgbClr val="B40F4B"/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1CD394-26CE-1147-8D0B-800AD01DE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738" y="566585"/>
            <a:ext cx="3618058" cy="1555369"/>
          </a:xfrm>
        </p:spPr>
        <p:txBody>
          <a:bodyPr anchor="t">
            <a:normAutofit/>
          </a:bodyPr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59F9C61-913A-404B-916B-8E866A5348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738" y="2242007"/>
            <a:ext cx="3618058" cy="1200768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3" name="Rechthoek met één afgeronde hoek 22">
            <a:extLst>
              <a:ext uri="{FF2B5EF4-FFF2-40B4-BE49-F238E27FC236}">
                <a16:creationId xmlns:a16="http://schemas.microsoft.com/office/drawing/2014/main" id="{C0CE8717-9950-3CB0-9E50-1BBAC7AB694E}"/>
              </a:ext>
            </a:extLst>
          </p:cNvPr>
          <p:cNvSpPr/>
          <p:nvPr userDrawn="1"/>
        </p:nvSpPr>
        <p:spPr>
          <a:xfrm rot="10800000">
            <a:off x="294568" y="3869635"/>
            <a:ext cx="4065795" cy="653271"/>
          </a:xfrm>
          <a:prstGeom prst="round1Rect">
            <a:avLst>
              <a:gd name="adj" fmla="val 28398"/>
            </a:avLst>
          </a:prstGeom>
          <a:solidFill>
            <a:srgbClr val="0033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CBC831-70D9-A440-95C2-2854AE39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0241" y="3890733"/>
            <a:ext cx="3352501" cy="632176"/>
          </a:xfrm>
          <a:prstGeom prst="rect">
            <a:avLst/>
          </a:prstGeom>
        </p:spPr>
        <p:txBody>
          <a:bodyPr anchor="ctr"/>
          <a:lstStyle>
            <a:lvl1pPr>
              <a:defRPr sz="1800">
                <a:solidFill>
                  <a:srgbClr val="F8EFE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28E704E2-E1DA-5F41-A695-15243483AD0C}" type="datetime1">
              <a:rPr lang="nl-NL" smtClean="0"/>
              <a:t>2-12-2025</a:t>
            </a:fld>
            <a:endParaRPr lang="nl-NL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FB35CF6-EAA9-9153-F434-B20D99092D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7154" y="5829999"/>
            <a:ext cx="3940529" cy="89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78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AF5DB52-7573-4C3C-D31F-50D9353BE5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5EFB1F64-3AE0-C5F7-E090-B5B97F897F22}"/>
              </a:ext>
            </a:extLst>
          </p:cNvPr>
          <p:cNvSpPr/>
          <p:nvPr userDrawn="1"/>
        </p:nvSpPr>
        <p:spPr>
          <a:xfrm>
            <a:off x="0" y="5696262"/>
            <a:ext cx="12192000" cy="1161738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14945"/>
                  <a:lumMod val="12000"/>
                </a:schemeClr>
              </a:gs>
              <a:gs pos="100000">
                <a:schemeClr val="bg2">
                  <a:lumMod val="1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 met één afgeronde hoek 2">
            <a:extLst>
              <a:ext uri="{FF2B5EF4-FFF2-40B4-BE49-F238E27FC236}">
                <a16:creationId xmlns:a16="http://schemas.microsoft.com/office/drawing/2014/main" id="{32EA18B7-6E07-2216-2D5F-8BF10FDF97D3}"/>
              </a:ext>
            </a:extLst>
          </p:cNvPr>
          <p:cNvSpPr/>
          <p:nvPr userDrawn="1"/>
        </p:nvSpPr>
        <p:spPr>
          <a:xfrm rot="10800000" flipH="1">
            <a:off x="0" y="-7"/>
            <a:ext cx="11756493" cy="1403133"/>
          </a:xfrm>
          <a:prstGeom prst="round1Rect">
            <a:avLst>
              <a:gd name="adj" fmla="val 35768"/>
            </a:avLst>
          </a:prstGeom>
          <a:gradFill flip="none" rotWithShape="1">
            <a:gsLst>
              <a:gs pos="50000">
                <a:srgbClr val="D3104C"/>
              </a:gs>
              <a:gs pos="0">
                <a:srgbClr val="F53C46"/>
              </a:gs>
              <a:gs pos="100000">
                <a:srgbClr val="B40F4B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C6CDB125-2171-CF4A-A5A6-E0AB9EAEB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507" y="223187"/>
            <a:ext cx="11183679" cy="627671"/>
          </a:xfrm>
        </p:spPr>
        <p:txBody>
          <a:bodyPr anchor="ctr">
            <a:normAutofit/>
          </a:bodyPr>
          <a:lstStyle>
            <a:lvl1pPr algn="l">
              <a:defRPr sz="3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3" name="Ondertitel 2">
            <a:extLst>
              <a:ext uri="{FF2B5EF4-FFF2-40B4-BE49-F238E27FC236}">
                <a16:creationId xmlns:a16="http://schemas.microsoft.com/office/drawing/2014/main" id="{120A5374-852A-D84D-A706-8154ECB10F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507" y="850858"/>
            <a:ext cx="11183679" cy="481933"/>
          </a:xfrm>
        </p:spPr>
        <p:txBody>
          <a:bodyPr anchor="t">
            <a:noAutofit/>
          </a:bodyPr>
          <a:lstStyle>
            <a:lvl1pPr marL="0" indent="0" algn="l">
              <a:buNone/>
              <a:defRPr sz="22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2EAB2B3C-021D-291D-FF3B-66D05C03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75986" y="6083203"/>
            <a:ext cx="2743200" cy="392790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A9B860F5-84D0-6444-841D-38C884BBB242}" type="datetime1">
              <a:rPr lang="nl-NL" smtClean="0"/>
              <a:t>2-12-2025</a:t>
            </a:fld>
            <a:endParaRPr lang="nl-NL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B379A30-7FA2-333D-FD45-B04C986977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7154" y="5829999"/>
            <a:ext cx="3940529" cy="89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12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CB6F2DB3-B749-4054-5035-0435540AF5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hthoek met één afgeronde hoek 2">
            <a:extLst>
              <a:ext uri="{FF2B5EF4-FFF2-40B4-BE49-F238E27FC236}">
                <a16:creationId xmlns:a16="http://schemas.microsoft.com/office/drawing/2014/main" id="{F9F559CC-467D-B7BB-91F6-C06C67C95346}"/>
              </a:ext>
            </a:extLst>
          </p:cNvPr>
          <p:cNvSpPr/>
          <p:nvPr userDrawn="1"/>
        </p:nvSpPr>
        <p:spPr>
          <a:xfrm rot="10800000" flipH="1">
            <a:off x="0" y="-7"/>
            <a:ext cx="11756493" cy="1403133"/>
          </a:xfrm>
          <a:prstGeom prst="round1Rect">
            <a:avLst>
              <a:gd name="adj" fmla="val 35768"/>
            </a:avLst>
          </a:prstGeom>
          <a:gradFill flip="none" rotWithShape="1">
            <a:gsLst>
              <a:gs pos="50000">
                <a:srgbClr val="D3104C"/>
              </a:gs>
              <a:gs pos="0">
                <a:srgbClr val="F53C46"/>
              </a:gs>
              <a:gs pos="100000">
                <a:srgbClr val="B40F4B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CBC831-70D9-A440-95C2-2854AE39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75986" y="6083203"/>
            <a:ext cx="2743200" cy="392790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C3179503-6C3A-E649-AB1F-2E5890BA7714}" type="datetime1">
              <a:rPr lang="nl-NL" smtClean="0"/>
              <a:t>2-12-2025</a:t>
            </a:fld>
            <a:endParaRPr lang="nl-NL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CC68499-61E1-5382-CEC4-96FE0674E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507" y="223187"/>
            <a:ext cx="11183679" cy="627671"/>
          </a:xfrm>
        </p:spPr>
        <p:txBody>
          <a:bodyPr anchor="ctr">
            <a:normAutofit/>
          </a:bodyPr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Ondertitel 2">
            <a:extLst>
              <a:ext uri="{FF2B5EF4-FFF2-40B4-BE49-F238E27FC236}">
                <a16:creationId xmlns:a16="http://schemas.microsoft.com/office/drawing/2014/main" id="{C73A2662-2612-9659-D1A9-E810214156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507" y="850858"/>
            <a:ext cx="11183679" cy="481933"/>
          </a:xfrm>
        </p:spPr>
        <p:txBody>
          <a:bodyPr anchor="t">
            <a:no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1066C1A6-CC2E-A039-CB99-D71E5AF16864}"/>
              </a:ext>
            </a:extLst>
          </p:cNvPr>
          <p:cNvSpPr txBox="1"/>
          <p:nvPr userDrawn="1"/>
        </p:nvSpPr>
        <p:spPr>
          <a:xfrm>
            <a:off x="203200" y="-5080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nl-NL" b="0" i="0" dirty="0">
              <a:solidFill>
                <a:srgbClr val="F8EFE3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387E686-68C6-A285-F694-323BA80B089B}"/>
              </a:ext>
            </a:extLst>
          </p:cNvPr>
          <p:cNvSpPr txBox="1"/>
          <p:nvPr userDrawn="1"/>
        </p:nvSpPr>
        <p:spPr>
          <a:xfrm>
            <a:off x="7471317" y="4315522"/>
            <a:ext cx="0" cy="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nl-NL" b="0" i="0" dirty="0">
              <a:solidFill>
                <a:srgbClr val="F8EFE3"/>
              </a:solidFill>
              <a:latin typeface="Poppins Medium" pitchFamily="2" charset="77"/>
              <a:cs typeface="Poppins Medium" pitchFamily="2" charset="77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B0C29E6-5A78-1BEE-6D12-DB3AE635D3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7154" y="5829999"/>
            <a:ext cx="3940529" cy="89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6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67FD9664-2A5F-1285-038C-79FB5F281E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B9820299-6F4E-5B2D-133F-DE589B7230B0}"/>
              </a:ext>
            </a:extLst>
          </p:cNvPr>
          <p:cNvSpPr/>
          <p:nvPr userDrawn="1"/>
        </p:nvSpPr>
        <p:spPr>
          <a:xfrm>
            <a:off x="0" y="5696262"/>
            <a:ext cx="12192000" cy="1161738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14945"/>
                  <a:lumMod val="12000"/>
                </a:schemeClr>
              </a:gs>
              <a:gs pos="100000">
                <a:schemeClr val="bg2">
                  <a:lumMod val="1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met één afgeronde hoek 9">
            <a:extLst>
              <a:ext uri="{FF2B5EF4-FFF2-40B4-BE49-F238E27FC236}">
                <a16:creationId xmlns:a16="http://schemas.microsoft.com/office/drawing/2014/main" id="{F1F313BC-5F69-ACC5-CA42-01DE37DE458E}"/>
              </a:ext>
            </a:extLst>
          </p:cNvPr>
          <p:cNvSpPr/>
          <p:nvPr userDrawn="1"/>
        </p:nvSpPr>
        <p:spPr>
          <a:xfrm rot="10800000" flipH="1">
            <a:off x="0" y="1403127"/>
            <a:ext cx="3806780" cy="653271"/>
          </a:xfrm>
          <a:prstGeom prst="round1Rect">
            <a:avLst>
              <a:gd name="adj" fmla="val 28398"/>
            </a:avLst>
          </a:prstGeom>
          <a:solidFill>
            <a:srgbClr val="0033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met één afgeronde hoek 4">
            <a:extLst>
              <a:ext uri="{FF2B5EF4-FFF2-40B4-BE49-F238E27FC236}">
                <a16:creationId xmlns:a16="http://schemas.microsoft.com/office/drawing/2014/main" id="{43AE8583-9566-41B7-79EA-B8F2766310EC}"/>
              </a:ext>
            </a:extLst>
          </p:cNvPr>
          <p:cNvSpPr/>
          <p:nvPr userDrawn="1"/>
        </p:nvSpPr>
        <p:spPr>
          <a:xfrm rot="10800000" flipH="1">
            <a:off x="0" y="-7"/>
            <a:ext cx="11756493" cy="1403133"/>
          </a:xfrm>
          <a:prstGeom prst="round1Rect">
            <a:avLst>
              <a:gd name="adj" fmla="val 35768"/>
            </a:avLst>
          </a:prstGeom>
          <a:gradFill flip="none" rotWithShape="1">
            <a:gsLst>
              <a:gs pos="50000">
                <a:srgbClr val="D3104C"/>
              </a:gs>
              <a:gs pos="0">
                <a:srgbClr val="F53C46"/>
              </a:gs>
              <a:gs pos="100000">
                <a:srgbClr val="B40F4B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532657D4-14BC-601A-7E2C-30971774FD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507" y="223187"/>
            <a:ext cx="11183679" cy="627671"/>
          </a:xfrm>
        </p:spPr>
        <p:txBody>
          <a:bodyPr anchor="ctr">
            <a:normAutofit/>
          </a:bodyPr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D2EB5527-B3CA-7612-7C75-FF519144BC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507" y="850858"/>
            <a:ext cx="11183679" cy="481933"/>
          </a:xfrm>
        </p:spPr>
        <p:txBody>
          <a:bodyPr anchor="t">
            <a:no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7903B3EE-5F75-04EA-5764-A487B97B1E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5506" y="1533368"/>
            <a:ext cx="3135007" cy="392790"/>
          </a:xfrm>
          <a:prstGeom prst="rect">
            <a:avLst/>
          </a:prstGeom>
        </p:spPr>
        <p:txBody>
          <a:bodyPr anchor="ctr"/>
          <a:lstStyle>
            <a:lvl1pPr algn="l">
              <a:defRPr sz="1800">
                <a:solidFill>
                  <a:srgbClr val="F8EFE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458543B1-A36E-9D44-821E-828D68ACC718}" type="datetime1">
              <a:rPr lang="nl-NL" smtClean="0"/>
              <a:t>2-12-2025</a:t>
            </a:fld>
            <a:endParaRPr lang="nl-NL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2FF4D52-867B-ED2F-DEB2-9D339CFBEE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7154" y="5829999"/>
            <a:ext cx="3940529" cy="899181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C5534A4B-EE10-BB1A-497D-47927C4F14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12145" y="5978767"/>
            <a:ext cx="2039074" cy="60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98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ABD5CD4-748C-03BA-0C33-23F382E633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hthoek met één afgeronde hoek 12">
            <a:extLst>
              <a:ext uri="{FF2B5EF4-FFF2-40B4-BE49-F238E27FC236}">
                <a16:creationId xmlns:a16="http://schemas.microsoft.com/office/drawing/2014/main" id="{0CC34707-B423-74C2-FBC6-5A47322A93A6}"/>
              </a:ext>
            </a:extLst>
          </p:cNvPr>
          <p:cNvSpPr/>
          <p:nvPr userDrawn="1"/>
        </p:nvSpPr>
        <p:spPr>
          <a:xfrm rot="10800000" flipH="1">
            <a:off x="0" y="-7"/>
            <a:ext cx="11756493" cy="1403133"/>
          </a:xfrm>
          <a:prstGeom prst="round1Rect">
            <a:avLst>
              <a:gd name="adj" fmla="val 35768"/>
            </a:avLst>
          </a:prstGeom>
          <a:gradFill flip="none" rotWithShape="1">
            <a:gsLst>
              <a:gs pos="50000">
                <a:srgbClr val="D3104C"/>
              </a:gs>
              <a:gs pos="0">
                <a:srgbClr val="F53C46"/>
              </a:gs>
              <a:gs pos="100000">
                <a:srgbClr val="B40F4B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6846E97-325D-F69D-50A6-C4E9E8C5B2D2}"/>
              </a:ext>
            </a:extLst>
          </p:cNvPr>
          <p:cNvSpPr/>
          <p:nvPr userDrawn="1"/>
        </p:nvSpPr>
        <p:spPr>
          <a:xfrm>
            <a:off x="0" y="5696262"/>
            <a:ext cx="12192000" cy="1161738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14945"/>
                  <a:lumMod val="12000"/>
                </a:schemeClr>
              </a:gs>
              <a:gs pos="100000">
                <a:schemeClr val="bg2">
                  <a:lumMod val="1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1EE841F-3AEB-632E-9027-0D4785D2B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507" y="223187"/>
            <a:ext cx="11183679" cy="627671"/>
          </a:xfrm>
        </p:spPr>
        <p:txBody>
          <a:bodyPr anchor="ctr">
            <a:normAutofit/>
          </a:bodyPr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0" name="Ondertitel 2">
            <a:extLst>
              <a:ext uri="{FF2B5EF4-FFF2-40B4-BE49-F238E27FC236}">
                <a16:creationId xmlns:a16="http://schemas.microsoft.com/office/drawing/2014/main" id="{3B5DD92E-FDF8-71CE-DC37-104D3F4C7D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507" y="850858"/>
            <a:ext cx="11183679" cy="481933"/>
          </a:xfrm>
        </p:spPr>
        <p:txBody>
          <a:bodyPr anchor="t">
            <a:no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6" name="Tijdelijke aanduiding voor datum 3">
            <a:extLst>
              <a:ext uri="{FF2B5EF4-FFF2-40B4-BE49-F238E27FC236}">
                <a16:creationId xmlns:a16="http://schemas.microsoft.com/office/drawing/2014/main" id="{AD36CCD5-DF0D-0832-CFEC-3943A03AD0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75986" y="6083203"/>
            <a:ext cx="2743200" cy="392790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391943B8-8597-5144-9130-241C7B932418}" type="datetime1">
              <a:rPr lang="nl-NL" smtClean="0"/>
              <a:t>2-12-2025</a:t>
            </a:fld>
            <a:endParaRPr lang="nl-NL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03EE11C-5684-FCCF-E607-335939EEAD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7154" y="5829999"/>
            <a:ext cx="3940529" cy="89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00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46DE98B-1EF6-9B49-A614-24BD8D5B4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95E89F-39D4-6246-B49F-71F2D0FA2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61D9893-69ED-511A-9B54-E24B0F69CB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176787"/>
            <a:ext cx="2743200" cy="632176"/>
          </a:xfrm>
          <a:prstGeom prst="rect">
            <a:avLst/>
          </a:prstGeom>
        </p:spPr>
        <p:txBody>
          <a:bodyPr anchor="ctr"/>
          <a:lstStyle>
            <a:lvl1pPr algn="l">
              <a:defRPr sz="1600">
                <a:solidFill>
                  <a:srgbClr val="003340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E92771B1-6B0A-B146-AD5E-45A32CA57D05}" type="datetime1">
              <a:rPr lang="nl-NL" smtClean="0"/>
              <a:t>2-12-2025</a:t>
            </a:fld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8C11D92-2A12-1713-0548-503A0B425A82}"/>
              </a:ext>
            </a:extLst>
          </p:cNvPr>
          <p:cNvSpPr txBox="1"/>
          <p:nvPr userDrawn="1"/>
        </p:nvSpPr>
        <p:spPr>
          <a:xfrm>
            <a:off x="2727434" y="665304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nl-NL" b="0" i="0" dirty="0">
              <a:solidFill>
                <a:srgbClr val="F8EFE3"/>
              </a:solidFill>
              <a:latin typeface="Poppins Medium" pitchFamily="2" charset="77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1030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6" r:id="rId2"/>
    <p:sldLayoutId id="2147483690" r:id="rId3"/>
    <p:sldLayoutId id="2147483699" r:id="rId4"/>
    <p:sldLayoutId id="2147483682" r:id="rId5"/>
    <p:sldLayoutId id="2147483661" r:id="rId6"/>
    <p:sldLayoutId id="2147483688" r:id="rId7"/>
    <p:sldLayoutId id="2147483692" r:id="rId8"/>
    <p:sldLayoutId id="2147483673" r:id="rId9"/>
    <p:sldLayoutId id="2147483691" r:id="rId10"/>
    <p:sldLayoutId id="2147483660" r:id="rId11"/>
    <p:sldLayoutId id="2147483678" r:id="rId12"/>
    <p:sldLayoutId id="2147483698" r:id="rId13"/>
    <p:sldLayoutId id="2147483679" r:id="rId14"/>
    <p:sldLayoutId id="2147483694" r:id="rId15"/>
    <p:sldLayoutId id="2147483650" r:id="rId16"/>
    <p:sldLayoutId id="2147483663" r:id="rId17"/>
    <p:sldLayoutId id="2147483652" r:id="rId18"/>
    <p:sldLayoutId id="2147483653" r:id="rId19"/>
    <p:sldLayoutId id="2147483696" r:id="rId20"/>
    <p:sldLayoutId id="2147483697" r:id="rId21"/>
    <p:sldLayoutId id="2147483666" r:id="rId22"/>
    <p:sldLayoutId id="2147483677" r:id="rId23"/>
    <p:sldLayoutId id="2147483689" r:id="rId24"/>
    <p:sldLayoutId id="2147483672" r:id="rId2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i="0" kern="1200">
          <a:solidFill>
            <a:srgbClr val="0B485F"/>
          </a:solidFill>
          <a:latin typeface="Poppins SemiBold" pitchFamily="2" charset="77"/>
          <a:ea typeface="+mj-ea"/>
          <a:cs typeface="Poppins Semi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D4104B"/>
        </a:buClr>
        <a:buFont typeface="Arial" panose="020B0604020202020204" pitchFamily="34" charset="0"/>
        <a:buChar char="•"/>
        <a:defRPr sz="2400" kern="1200">
          <a:solidFill>
            <a:srgbClr val="003340"/>
          </a:solidFill>
          <a:latin typeface="Poppins" pitchFamily="2" charset="77"/>
          <a:ea typeface="+mn-ea"/>
          <a:cs typeface="Poppin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4104B"/>
        </a:buClr>
        <a:buFont typeface="Arial" panose="020B0604020202020204" pitchFamily="34" charset="0"/>
        <a:buChar char="•"/>
        <a:defRPr sz="2200" kern="1200">
          <a:solidFill>
            <a:srgbClr val="003340"/>
          </a:solidFill>
          <a:latin typeface="Poppins" pitchFamily="2" charset="77"/>
          <a:ea typeface="+mn-ea"/>
          <a:cs typeface="Poppin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4104B"/>
        </a:buClr>
        <a:buFont typeface="Arial" panose="020B0604020202020204" pitchFamily="34" charset="0"/>
        <a:buChar char="•"/>
        <a:defRPr sz="2000" kern="1200">
          <a:solidFill>
            <a:srgbClr val="003340"/>
          </a:solidFill>
          <a:latin typeface="Poppins" pitchFamily="2" charset="77"/>
          <a:ea typeface="+mn-ea"/>
          <a:cs typeface="Poppin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4104B"/>
        </a:buClr>
        <a:buFont typeface="Arial" panose="020B0604020202020204" pitchFamily="34" charset="0"/>
        <a:buChar char="•"/>
        <a:defRPr sz="1800" kern="1200">
          <a:solidFill>
            <a:srgbClr val="003340"/>
          </a:solidFill>
          <a:latin typeface="Poppins" pitchFamily="2" charset="77"/>
          <a:ea typeface="+mn-ea"/>
          <a:cs typeface="Poppin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4104B"/>
        </a:buClr>
        <a:buFont typeface="Arial" panose="020B0604020202020204" pitchFamily="34" charset="0"/>
        <a:buChar char="•"/>
        <a:defRPr sz="1800" kern="1200">
          <a:solidFill>
            <a:srgbClr val="003340"/>
          </a:solidFill>
          <a:latin typeface="Poppins" pitchFamily="2" charset="77"/>
          <a:ea typeface="+mn-ea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002AC5-2C19-6C44-6F7C-119A0397F8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7703" y="408311"/>
            <a:ext cx="11183679" cy="627671"/>
          </a:xfrm>
        </p:spPr>
        <p:txBody>
          <a:bodyPr>
            <a:normAutofit/>
          </a:bodyPr>
          <a:lstStyle/>
          <a:p>
            <a:r>
              <a:rPr lang="nl-NL" dirty="0"/>
              <a:t>Het precaire van muzikale ontmoetingen in de zorg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48F1D76-86F7-F3B7-8387-B24B9AF24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Monique Bussmann, PhD</a:t>
            </a:r>
          </a:p>
        </p:txBody>
      </p:sp>
    </p:spTree>
    <p:extLst>
      <p:ext uri="{BB962C8B-B14F-4D97-AF65-F5344CB8AC3E}">
        <p14:creationId xmlns:p14="http://schemas.microsoft.com/office/powerpoint/2010/main" val="414549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E9C62C9-9113-86E0-7331-FA30B8340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Resultaten op het niveau van de professionals 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0B583B7-E37D-A6B8-6560-603463497FAC}"/>
              </a:ext>
            </a:extLst>
          </p:cNvPr>
          <p:cNvSpPr txBox="1"/>
          <p:nvPr/>
        </p:nvSpPr>
        <p:spPr>
          <a:xfrm>
            <a:off x="1964267" y="2415822"/>
            <a:ext cx="9268177" cy="461750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/>
            <a:endParaRPr lang="nl-NL" b="0" i="0" dirty="0">
              <a:solidFill>
                <a:srgbClr val="F8EFE3"/>
              </a:solidFill>
              <a:latin typeface="Poppins Medium" pitchFamily="2" charset="77"/>
              <a:cs typeface="Poppins Medium" pitchFamily="2" charset="77"/>
            </a:endParaRPr>
          </a:p>
        </p:txBody>
      </p:sp>
      <p:graphicFrame>
        <p:nvGraphicFramePr>
          <p:cNvPr id="5" name="Tijdelijke aanduiding voor inhoud 4">
            <a:extLst>
              <a:ext uri="{FF2B5EF4-FFF2-40B4-BE49-F238E27FC236}">
                <a16:creationId xmlns:a16="http://schemas.microsoft.com/office/drawing/2014/main" id="{C04B5499-3736-4E33-DF42-0552F60BB4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658618"/>
              </p:ext>
            </p:extLst>
          </p:nvPr>
        </p:nvGraphicFramePr>
        <p:xfrm>
          <a:off x="813054" y="1204903"/>
          <a:ext cx="10535604" cy="4302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7650">
                  <a:extLst>
                    <a:ext uri="{9D8B030D-6E8A-4147-A177-3AD203B41FA5}">
                      <a16:colId xmlns:a16="http://schemas.microsoft.com/office/drawing/2014/main" val="1330664198"/>
                    </a:ext>
                  </a:extLst>
                </a:gridCol>
                <a:gridCol w="3725716">
                  <a:extLst>
                    <a:ext uri="{9D8B030D-6E8A-4147-A177-3AD203B41FA5}">
                      <a16:colId xmlns:a16="http://schemas.microsoft.com/office/drawing/2014/main" val="1021124925"/>
                    </a:ext>
                  </a:extLst>
                </a:gridCol>
                <a:gridCol w="4022238">
                  <a:extLst>
                    <a:ext uri="{9D8B030D-6E8A-4147-A177-3AD203B41FA5}">
                      <a16:colId xmlns:a16="http://schemas.microsoft.com/office/drawing/2014/main" val="137325235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9386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0" kern="100" dirty="0">
                          <a:effectLst/>
                        </a:rPr>
                        <a:t>Ervaringen van relatie en participatie</a:t>
                      </a:r>
                      <a:r>
                        <a:rPr lang="nl-NL" sz="1600" b="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16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van</a:t>
                      </a:r>
                      <a:r>
                        <a:rPr lang="nl-NL" sz="1600" b="1" kern="100" dirty="0">
                          <a:effectLst/>
                        </a:rPr>
                        <a:t> betrokken professionals </a:t>
                      </a:r>
                      <a:endParaRPr lang="nl-NL" sz="1400" b="1" kern="1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kern="100" dirty="0">
                          <a:effectLst/>
                        </a:rPr>
                        <a:t>Drempelervaringen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kern="100" dirty="0">
                          <a:effectLst/>
                        </a:rPr>
                        <a:t>(professionele verschillen)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kern="100" dirty="0">
                          <a:effectLst/>
                        </a:rPr>
                        <a:t>Verbindende ervaringen </a:t>
                      </a:r>
                      <a:endParaRPr lang="nl-NL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(professionele verrijking)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8891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Verschillen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in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persoonlijkheid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ervaring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en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aanpak</a:t>
                      </a:r>
                      <a:endParaRPr lang="nl-NL" sz="18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Verschillen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in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rolopvatting</a:t>
                      </a:r>
                      <a:endParaRPr lang="nl-NL" sz="18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Verschillen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in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muzikale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voorkeuren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en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vaardigheden</a:t>
                      </a:r>
                      <a:endParaRPr lang="nl-NL" sz="18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Zorgen</a:t>
                      </a:r>
                      <a:endParaRPr lang="en-US" sz="18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Verlegenheid</a:t>
                      </a:r>
                      <a:endParaRPr lang="en-US" sz="18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Werkdruk</a:t>
                      </a:r>
                      <a:endParaRPr lang="nl-NL" sz="18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endParaRPr lang="nl-NL" sz="18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Verbinding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tussen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professionals en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patienten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/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bewoners</a:t>
                      </a:r>
                      <a:endParaRPr lang="nl-NL" sz="18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Verbinding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tussen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zorgdisciplines</a:t>
                      </a:r>
                      <a:endParaRPr lang="nl-NL" sz="18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Verbinding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tussen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musici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en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zorgprofessionals</a:t>
                      </a:r>
                      <a:endParaRPr lang="nl-NL" sz="18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Gezamenlijke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muzikale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betrokkenheid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en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werkplezier</a:t>
                      </a:r>
                      <a:endParaRPr lang="nl-NL" sz="18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Gezamenlijke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inspiratie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en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enthousiasme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endParaRPr lang="en-US" sz="12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9634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5352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E9C62C9-9113-86E0-7331-FA30B8340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Resultaten op het niveau van de organisatie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0B583B7-E37D-A6B8-6560-603463497FAC}"/>
              </a:ext>
            </a:extLst>
          </p:cNvPr>
          <p:cNvSpPr txBox="1"/>
          <p:nvPr/>
        </p:nvSpPr>
        <p:spPr>
          <a:xfrm>
            <a:off x="1964267" y="2415822"/>
            <a:ext cx="9268177" cy="461750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/>
            <a:endParaRPr lang="nl-NL" b="0" i="0" dirty="0">
              <a:solidFill>
                <a:srgbClr val="F8EFE3"/>
              </a:solidFill>
              <a:latin typeface="Poppins Medium" pitchFamily="2" charset="77"/>
              <a:cs typeface="Poppins Medium" pitchFamily="2" charset="77"/>
            </a:endParaRPr>
          </a:p>
        </p:txBody>
      </p:sp>
      <p:graphicFrame>
        <p:nvGraphicFramePr>
          <p:cNvPr id="5" name="Tijdelijke aanduiding voor inhoud 4">
            <a:extLst>
              <a:ext uri="{FF2B5EF4-FFF2-40B4-BE49-F238E27FC236}">
                <a16:creationId xmlns:a16="http://schemas.microsoft.com/office/drawing/2014/main" id="{C04B5499-3736-4E33-DF42-0552F60BB4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3315730"/>
              </p:ext>
            </p:extLst>
          </p:nvPr>
        </p:nvGraphicFramePr>
        <p:xfrm>
          <a:off x="1262255" y="1157570"/>
          <a:ext cx="10535604" cy="56188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7650">
                  <a:extLst>
                    <a:ext uri="{9D8B030D-6E8A-4147-A177-3AD203B41FA5}">
                      <a16:colId xmlns:a16="http://schemas.microsoft.com/office/drawing/2014/main" val="1330664198"/>
                    </a:ext>
                  </a:extLst>
                </a:gridCol>
                <a:gridCol w="3933280">
                  <a:extLst>
                    <a:ext uri="{9D8B030D-6E8A-4147-A177-3AD203B41FA5}">
                      <a16:colId xmlns:a16="http://schemas.microsoft.com/office/drawing/2014/main" val="1021124925"/>
                    </a:ext>
                  </a:extLst>
                </a:gridCol>
                <a:gridCol w="3814674">
                  <a:extLst>
                    <a:ext uri="{9D8B030D-6E8A-4147-A177-3AD203B41FA5}">
                      <a16:colId xmlns:a16="http://schemas.microsoft.com/office/drawing/2014/main" val="137325235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9386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0" kern="100" dirty="0">
                          <a:effectLst/>
                        </a:rPr>
                        <a:t>Ervaringen van relatie en participatie</a:t>
                      </a:r>
                      <a:r>
                        <a:rPr lang="nl-NL" sz="1600" b="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van</a:t>
                      </a:r>
                      <a:r>
                        <a:rPr lang="nl-NL" sz="1600" kern="100" dirty="0">
                          <a:effectLst/>
                        </a:rPr>
                        <a:t> betrokken professionals </a:t>
                      </a:r>
                      <a:r>
                        <a:rPr lang="nl-NL" sz="1600" b="1" kern="100" dirty="0">
                          <a:effectLst/>
                        </a:rPr>
                        <a:t>in de organisatorische context</a:t>
                      </a:r>
                      <a:endParaRPr lang="nl-NL" sz="1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kern="100" dirty="0">
                          <a:effectLst/>
                        </a:rPr>
                        <a:t>Drempelervaringen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kern="100" dirty="0">
                          <a:effectLst/>
                        </a:rPr>
                        <a:t>(afzijdigheid)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kern="100" dirty="0">
                          <a:effectLst/>
                        </a:rPr>
                        <a:t>Verbindende ervaringen </a:t>
                      </a:r>
                      <a:endParaRPr lang="nl-NL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(kansen)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8891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nl-NL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Onduidelijke of onrealistische verwachtingen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Tekort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aan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gedeelde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verantwoordelijkheid</a:t>
                      </a:r>
                      <a:endParaRPr lang="nl-NL" sz="18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Tekort aan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betrokkenheid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en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toewijding</a:t>
                      </a:r>
                      <a:endParaRPr lang="nl-NL" sz="18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Tekort aan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invloed</a:t>
                      </a:r>
                      <a:endParaRPr lang="en-US" sz="18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Financiële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beperkingen</a:t>
                      </a:r>
                      <a:endParaRPr lang="en-US" sz="18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Strubbelingen</a:t>
                      </a:r>
                      <a:endParaRPr lang="nl-NL" sz="18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Korte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termijn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en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probleemgericht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beleid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en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tekort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aan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verbeeldingskracht</a:t>
                      </a:r>
                      <a:endParaRPr lang="en-US" sz="18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endParaRPr lang="nl-NL" sz="18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Verbinding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tussen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collega’s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met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verschillende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functies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en van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verschillende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afdelingen</a:t>
                      </a:r>
                      <a:endParaRPr lang="nl-NL" sz="18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Verbinding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tussen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professionals van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verschillende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organisaties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en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sectoren</a:t>
                      </a:r>
                      <a:endParaRPr lang="nl-NL" sz="18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Verbondenheid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professionals met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hun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beroep</a:t>
                      </a:r>
                      <a:endParaRPr lang="nl-NL" sz="18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Verbondheid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tussen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werknemer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en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werkgever</a:t>
                      </a:r>
                      <a:endParaRPr lang="nl-NL" sz="18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Verbinding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tussen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huidige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en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toekomstige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uitdagingen</a:t>
                      </a:r>
                      <a:endParaRPr lang="nl-NL" sz="18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8389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8722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39A0-156A-2F22-9349-B505CBF7B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575" y="129807"/>
            <a:ext cx="11104850" cy="1040414"/>
          </a:xfrm>
        </p:spPr>
        <p:txBody>
          <a:bodyPr>
            <a:normAutofit fontScale="90000"/>
          </a:bodyPr>
          <a:lstStyle/>
          <a:p>
            <a:r>
              <a:rPr lang="en-US" sz="32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Dragen </a:t>
            </a:r>
            <a:r>
              <a:rPr lang="en-US" sz="3200" kern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muzikale</a:t>
            </a:r>
            <a:r>
              <a:rPr lang="en-US" sz="32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ontmoetingen</a:t>
            </a:r>
            <a:r>
              <a:rPr lang="en-US" sz="32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de </a:t>
            </a:r>
            <a:r>
              <a:rPr lang="en-US" sz="3200" kern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zorg</a:t>
            </a:r>
            <a:r>
              <a:rPr lang="en-US" sz="32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bij</a:t>
            </a:r>
            <a:r>
              <a:rPr lang="en-US" sz="32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aan </a:t>
            </a:r>
            <a:r>
              <a:rPr lang="en-US" sz="3200" kern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verbindende</a:t>
            </a:r>
            <a:r>
              <a:rPr lang="en-US" sz="32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ervaringen</a:t>
            </a:r>
            <a:r>
              <a:rPr lang="en-US" sz="32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?</a:t>
            </a:r>
            <a:br>
              <a:rPr lang="en-US" sz="32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CE4E057-806D-D9A2-1D19-9B690F4A5D15}"/>
              </a:ext>
            </a:extLst>
          </p:cNvPr>
          <p:cNvSpPr txBox="1"/>
          <p:nvPr/>
        </p:nvSpPr>
        <p:spPr>
          <a:xfrm>
            <a:off x="1405467" y="2573866"/>
            <a:ext cx="7061200" cy="265006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/>
            <a:endParaRPr lang="nl-NL" b="0" i="0" dirty="0">
              <a:solidFill>
                <a:srgbClr val="F8EFE3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4253F73-DC27-E087-19BD-30746FA16EC4}"/>
              </a:ext>
            </a:extLst>
          </p:cNvPr>
          <p:cNvSpPr txBox="1"/>
          <p:nvPr/>
        </p:nvSpPr>
        <p:spPr>
          <a:xfrm>
            <a:off x="638561" y="1170221"/>
            <a:ext cx="1031730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Ja, 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dat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doen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ze, 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zowel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binnen de 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muzikale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ontmoetingen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zelf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als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in de 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professionele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als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organisatorische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context 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waarin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ze 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plaatsvinden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2800" kern="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kern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</a:t>
            </a:r>
            <a:r>
              <a:rPr lang="en-US" sz="28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 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impact (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ervaringen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van 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verbinding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) 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blijkt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echter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precair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te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zijn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zowel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in de (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positieve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) 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betekenis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van ‘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delicaat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’ 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als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in de (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negatieve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) 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betekenis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van ‘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bedreigd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’</a:t>
            </a:r>
            <a:r>
              <a:rPr lang="en-US" sz="28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kern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Het 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precaire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van 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muzikale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ontmoetingen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zit hem in </a:t>
            </a:r>
            <a:r>
              <a:rPr lang="en-US" sz="2800" b="1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drempelervaringen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r>
              <a:rPr lang="en-US" sz="2800" b="1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Deze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zijn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cruciaal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voor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de impact,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maar 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vormen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tevens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een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bedreiging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voor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het </a:t>
            </a:r>
            <a:r>
              <a:rPr lang="en-US" sz="2800" kern="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voortbestaan</a:t>
            </a: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821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39A0-156A-2F22-9349-B505CBF7B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67" y="71156"/>
            <a:ext cx="11535522" cy="1040414"/>
          </a:xfrm>
        </p:spPr>
        <p:txBody>
          <a:bodyPr>
            <a:normAutofit/>
          </a:bodyPr>
          <a:lstStyle/>
          <a:p>
            <a:r>
              <a:rPr lang="nl-NL" dirty="0"/>
              <a:t> Het precaire van muzikale ontmoetingen in de zorg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CE4E057-806D-D9A2-1D19-9B690F4A5D15}"/>
              </a:ext>
            </a:extLst>
          </p:cNvPr>
          <p:cNvSpPr txBox="1"/>
          <p:nvPr/>
        </p:nvSpPr>
        <p:spPr>
          <a:xfrm>
            <a:off x="1405467" y="2573866"/>
            <a:ext cx="7061200" cy="265006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/>
            <a:endParaRPr lang="nl-NL" b="0" i="0" dirty="0">
              <a:solidFill>
                <a:srgbClr val="F8EFE3"/>
              </a:solidFill>
              <a:latin typeface="Poppins Medium" pitchFamily="2" charset="77"/>
              <a:cs typeface="Poppins Medium" pitchFamily="2" charset="77"/>
            </a:endParaRPr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75431A99-DC23-FCA1-0055-817905D7B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910117"/>
              </p:ext>
            </p:extLst>
          </p:nvPr>
        </p:nvGraphicFramePr>
        <p:xfrm>
          <a:off x="280932" y="1390202"/>
          <a:ext cx="11104850" cy="24168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43468">
                  <a:extLst>
                    <a:ext uri="{9D8B030D-6E8A-4147-A177-3AD203B41FA5}">
                      <a16:colId xmlns:a16="http://schemas.microsoft.com/office/drawing/2014/main" val="3339744200"/>
                    </a:ext>
                  </a:extLst>
                </a:gridCol>
                <a:gridCol w="2404534">
                  <a:extLst>
                    <a:ext uri="{9D8B030D-6E8A-4147-A177-3AD203B41FA5}">
                      <a16:colId xmlns:a16="http://schemas.microsoft.com/office/drawing/2014/main" val="347902250"/>
                    </a:ext>
                  </a:extLst>
                </a:gridCol>
                <a:gridCol w="4256848">
                  <a:extLst>
                    <a:ext uri="{9D8B030D-6E8A-4147-A177-3AD203B41FA5}">
                      <a16:colId xmlns:a16="http://schemas.microsoft.com/office/drawing/2014/main" val="2915072237"/>
                    </a:ext>
                  </a:extLst>
                </a:gridCol>
              </a:tblGrid>
              <a:tr h="769311">
                <a:tc gridSpan="3"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De impact van muzikale ontmoetingen in de zorg: </a:t>
                      </a:r>
                    </a:p>
                    <a:p>
                      <a:pPr algn="ctr"/>
                      <a:r>
                        <a:rPr lang="nl-NL" sz="2400" dirty="0"/>
                        <a:t>verbinding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0062265"/>
                  </a:ext>
                </a:extLst>
              </a:tr>
              <a:tr h="8138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200" kern="100" dirty="0">
                          <a:effectLst/>
                        </a:rPr>
                        <a:t>..binnen de muzikale ontmoeting zelf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200" kern="100" dirty="0">
                          <a:effectLst/>
                        </a:rPr>
                        <a:t>..bij professionals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200" kern="100" dirty="0">
                          <a:effectLst/>
                        </a:rPr>
                        <a:t>..in de organisatie als geheel</a:t>
                      </a:r>
                      <a:endParaRPr lang="nl-NL" sz="2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18696566"/>
                  </a:ext>
                </a:extLst>
              </a:tr>
              <a:tr h="779996">
                <a:tc gridSpan="3">
                  <a:txBody>
                    <a:bodyPr/>
                    <a:lstStyle/>
                    <a:p>
                      <a:r>
                        <a:rPr lang="nl-NL" sz="2000" b="1" dirty="0"/>
                        <a:t>                                          </a:t>
                      </a:r>
                      <a:r>
                        <a:rPr lang="nl-NL" sz="2400" b="1" dirty="0"/>
                        <a:t>Precair = delicaat</a:t>
                      </a:r>
                      <a:r>
                        <a:rPr lang="nl-NL" sz="2400" b="1" dirty="0"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nl-NL" sz="2400" dirty="0">
                          <a:sym typeface="Wingdings" panose="05000000000000000000" pitchFamily="2" charset="2"/>
                        </a:rPr>
                        <a:t>       </a:t>
                      </a:r>
                      <a:r>
                        <a:rPr lang="nl-NL" sz="2400" b="1" dirty="0">
                          <a:sym typeface="Wingdings" panose="05000000000000000000" pitchFamily="2" charset="2"/>
                        </a:rPr>
                        <a:t> Precair = bedreigd in voortbestaan</a:t>
                      </a:r>
                      <a:endParaRPr lang="nl-NL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131522"/>
                  </a:ext>
                </a:extLst>
              </a:tr>
            </a:tbl>
          </a:graphicData>
        </a:graphic>
      </p:graphicFrame>
      <p:sp>
        <p:nvSpPr>
          <p:cNvPr id="4" name="Tekstvak 3">
            <a:extLst>
              <a:ext uri="{FF2B5EF4-FFF2-40B4-BE49-F238E27FC236}">
                <a16:creationId xmlns:a16="http://schemas.microsoft.com/office/drawing/2014/main" id="{FC397425-4986-3D40-D135-6009E0C56099}"/>
              </a:ext>
            </a:extLst>
          </p:cNvPr>
          <p:cNvSpPr txBox="1"/>
          <p:nvPr/>
        </p:nvSpPr>
        <p:spPr>
          <a:xfrm>
            <a:off x="1312333" y="4995333"/>
            <a:ext cx="6468534" cy="118533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/>
            <a:endParaRPr lang="nl-NL" b="0" i="0" dirty="0">
              <a:solidFill>
                <a:srgbClr val="F8EFE3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D4F6CB4-C469-7739-BECF-1EE1FD6ABB47}"/>
              </a:ext>
            </a:extLst>
          </p:cNvPr>
          <p:cNvSpPr txBox="1"/>
          <p:nvPr/>
        </p:nvSpPr>
        <p:spPr>
          <a:xfrm>
            <a:off x="367130" y="4144817"/>
            <a:ext cx="11824870" cy="118533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lnSpcReduction="10000"/>
          </a:bodyPr>
          <a:lstStyle/>
          <a:p>
            <a:pPr algn="l"/>
            <a:r>
              <a:rPr lang="nl-NL" sz="2400" dirty="0">
                <a:solidFill>
                  <a:srgbClr val="F8EFE3"/>
                </a:solidFill>
                <a:latin typeface="Calibri Light (Koppen)"/>
                <a:cs typeface="Poppins Medium" pitchFamily="2" charset="77"/>
              </a:rPr>
              <a:t>Aanbeveling: </a:t>
            </a:r>
          </a:p>
          <a:p>
            <a:pPr algn="l"/>
            <a:r>
              <a:rPr lang="nl-NL" sz="2400" dirty="0">
                <a:solidFill>
                  <a:srgbClr val="F8EFE3"/>
                </a:solidFill>
                <a:latin typeface="Calibri Light (Koppen)"/>
                <a:cs typeface="Poppins Medium" pitchFamily="2" charset="77"/>
              </a:rPr>
              <a:t>Koester het delicate karakter van muzikale encounters in de zorg, maar zie het bedreigde voortbestaan ervan op organisatorisch niveau onder ogen.</a:t>
            </a:r>
            <a:endParaRPr lang="nl-NL" sz="2400" i="0" dirty="0">
              <a:solidFill>
                <a:srgbClr val="F8EFE3"/>
              </a:solidFill>
              <a:latin typeface="Calibri Light (Koppen)"/>
              <a:cs typeface="Poppins Medium" pitchFamily="2" charset="77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39592BF-05BA-B8CC-A85B-8BBC0A2E6F51}"/>
              </a:ext>
            </a:extLst>
          </p:cNvPr>
          <p:cNvSpPr txBox="1"/>
          <p:nvPr/>
        </p:nvSpPr>
        <p:spPr>
          <a:xfrm>
            <a:off x="4284133" y="5588000"/>
            <a:ext cx="3378200" cy="48644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/>
            <a:endParaRPr lang="nl-NL" b="0" i="0" dirty="0">
              <a:solidFill>
                <a:srgbClr val="F8EFE3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864989A-52CB-FBF0-90B1-BBC5653237F0}"/>
              </a:ext>
            </a:extLst>
          </p:cNvPr>
          <p:cNvSpPr txBox="1"/>
          <p:nvPr/>
        </p:nvSpPr>
        <p:spPr>
          <a:xfrm>
            <a:off x="3452284" y="5500315"/>
            <a:ext cx="59711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F8EFE3"/>
                </a:solidFill>
                <a:latin typeface="Poppins Medium" pitchFamily="2" charset="77"/>
                <a:cs typeface="Poppins Medium" pitchFamily="2" charset="77"/>
              </a:rPr>
              <a:t>‘</a:t>
            </a:r>
            <a:r>
              <a:rPr lang="nl-NL" sz="3600" dirty="0" err="1">
                <a:solidFill>
                  <a:srgbClr val="F8EFE3"/>
                </a:solidFill>
                <a:cs typeface="Poppins Medium" pitchFamily="2" charset="77"/>
              </a:rPr>
              <a:t>Musician</a:t>
            </a:r>
            <a:r>
              <a:rPr lang="nl-NL" sz="3600" dirty="0">
                <a:solidFill>
                  <a:srgbClr val="F8EFE3"/>
                </a:solidFill>
                <a:cs typeface="Poppins Medium" pitchFamily="2" charset="77"/>
              </a:rPr>
              <a:t> in </a:t>
            </a:r>
            <a:r>
              <a:rPr lang="nl-NL" sz="3600" dirty="0" err="1">
                <a:solidFill>
                  <a:srgbClr val="F8EFE3"/>
                </a:solidFill>
                <a:cs typeface="Poppins Medium" pitchFamily="2" charset="77"/>
              </a:rPr>
              <a:t>residence</a:t>
            </a:r>
            <a:r>
              <a:rPr lang="nl-NL" sz="3600" dirty="0">
                <a:solidFill>
                  <a:srgbClr val="F8EFE3"/>
                </a:solidFill>
                <a:cs typeface="Poppins Medium" pitchFamily="2" charset="77"/>
              </a:rPr>
              <a:t>’ 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253720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39A0-156A-2F22-9349-B505CBF7B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67" y="-10825"/>
            <a:ext cx="11309549" cy="1040414"/>
          </a:xfrm>
        </p:spPr>
        <p:txBody>
          <a:bodyPr/>
          <a:lstStyle/>
          <a:p>
            <a:r>
              <a:rPr lang="nl-NL" dirty="0"/>
              <a:t>Kunnen musici bijdragen aan de impact van onderzoek?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CE4E057-806D-D9A2-1D19-9B690F4A5D15}"/>
              </a:ext>
            </a:extLst>
          </p:cNvPr>
          <p:cNvSpPr txBox="1"/>
          <p:nvPr/>
        </p:nvSpPr>
        <p:spPr>
          <a:xfrm>
            <a:off x="1405467" y="2573866"/>
            <a:ext cx="7061200" cy="265006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/>
            <a:endParaRPr lang="nl-NL" b="0" i="0" dirty="0">
              <a:solidFill>
                <a:srgbClr val="F8EFE3"/>
              </a:solidFill>
              <a:latin typeface="Poppins Medium" pitchFamily="2" charset="77"/>
              <a:cs typeface="Poppins Medium" pitchFamily="2" charset="77"/>
            </a:endParaRPr>
          </a:p>
        </p:txBody>
      </p:sp>
      <p:pic>
        <p:nvPicPr>
          <p:cNvPr id="8" name="Afbeelding 7" descr="Afbeelding met muur, overdekt, kleding, kunst&#10;&#10;Automatisch gegenereerde beschrijving">
            <a:extLst>
              <a:ext uri="{FF2B5EF4-FFF2-40B4-BE49-F238E27FC236}">
                <a16:creationId xmlns:a16="http://schemas.microsoft.com/office/drawing/2014/main" id="{52BDEEE7-49FD-2E94-00EB-942B803C6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550828" y="3447560"/>
            <a:ext cx="3522131" cy="2635526"/>
          </a:xfrm>
          <a:prstGeom prst="rect">
            <a:avLst/>
          </a:prstGeom>
        </p:spPr>
      </p:pic>
      <p:pic>
        <p:nvPicPr>
          <p:cNvPr id="12" name="Afbeelding 11" descr="Afbeelding met kleding, person, persoon, mensen&#10;&#10;Automatisch gegenereerde beschrijving">
            <a:extLst>
              <a:ext uri="{FF2B5EF4-FFF2-40B4-BE49-F238E27FC236}">
                <a16:creationId xmlns:a16="http://schemas.microsoft.com/office/drawing/2014/main" id="{15C2D62B-3653-F6E5-2FCD-F56C3DED95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1815" y="1617134"/>
            <a:ext cx="3460383" cy="2589321"/>
          </a:xfrm>
          <a:prstGeom prst="rect">
            <a:avLst/>
          </a:prstGeom>
        </p:spPr>
      </p:pic>
      <p:pic>
        <p:nvPicPr>
          <p:cNvPr id="14" name="Video 13">
            <a:hlinkClick r:id="" action="ppaction://media"/>
            <a:extLst>
              <a:ext uri="{FF2B5EF4-FFF2-40B4-BE49-F238E27FC236}">
                <a16:creationId xmlns:a16="http://schemas.microsoft.com/office/drawing/2014/main" id="{7B81ADA1-FF16-0491-A00A-BD02A1B8A5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1667" y="1365697"/>
            <a:ext cx="2849852" cy="506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055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39A0-156A-2F22-9349-B505CBF7B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precaire van muzikale ontmoetingen</a:t>
            </a:r>
            <a:r>
              <a:rPr lang="nl-NL" i="1" dirty="0"/>
              <a:t> </a:t>
            </a:r>
            <a:r>
              <a:rPr lang="nl-NL" dirty="0"/>
              <a:t>in de zorg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CE4E057-806D-D9A2-1D19-9B690F4A5D15}"/>
              </a:ext>
            </a:extLst>
          </p:cNvPr>
          <p:cNvSpPr txBox="1"/>
          <p:nvPr/>
        </p:nvSpPr>
        <p:spPr>
          <a:xfrm>
            <a:off x="1405467" y="2573866"/>
            <a:ext cx="7061200" cy="265006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/>
            <a:endParaRPr lang="nl-NL" b="0" i="0" dirty="0">
              <a:solidFill>
                <a:srgbClr val="F8EFE3"/>
              </a:solidFill>
              <a:latin typeface="Poppins Medium" pitchFamily="2" charset="77"/>
              <a:cs typeface="Poppins Medium" pitchFamily="2" charset="77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3D8AA37-FD8F-544B-3945-0BE412D81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4642"/>
            <a:ext cx="12192000" cy="382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63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E9ADDC-C455-9B6A-59D0-B959F3F410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Vragen? Feedback?</a:t>
            </a:r>
            <a:br>
              <a:rPr lang="nl-NL" dirty="0"/>
            </a:b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1CC3E49-F5A0-C36F-9239-CE80C6034B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sz="2000" dirty="0"/>
              <a:t>Monique Bussmann, PhD</a:t>
            </a:r>
          </a:p>
          <a:p>
            <a:r>
              <a:rPr lang="nl-NL" sz="2000" dirty="0"/>
              <a:t>Contact: busmb@hr.nl</a:t>
            </a:r>
          </a:p>
          <a:p>
            <a:endParaRPr lang="nl-NL" sz="2000" dirty="0"/>
          </a:p>
          <a:p>
            <a:r>
              <a:rPr lang="nl-NL" sz="2000" dirty="0"/>
              <a:t>Begeleiders:</a:t>
            </a:r>
          </a:p>
          <a:p>
            <a:r>
              <a:rPr lang="nl-NL" sz="2000" dirty="0"/>
              <a:t>Lector M. Cardol, PhD</a:t>
            </a:r>
          </a:p>
          <a:p>
            <a:r>
              <a:rPr lang="nl-NL" sz="2000" dirty="0"/>
              <a:t>Lector M. Groot,  PhD</a:t>
            </a:r>
          </a:p>
          <a:p>
            <a:endParaRPr lang="nl-NL" dirty="0"/>
          </a:p>
          <a:p>
            <a:r>
              <a:rPr lang="nl-NL" sz="2000" dirty="0"/>
              <a:t>Kenniscentrum Zorginnovatie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C545715-0B45-6F0E-4CDE-707CA298753B}"/>
              </a:ext>
            </a:extLst>
          </p:cNvPr>
          <p:cNvSpPr txBox="1"/>
          <p:nvPr/>
        </p:nvSpPr>
        <p:spPr>
          <a:xfrm>
            <a:off x="6414655" y="342199"/>
            <a:ext cx="5341838" cy="61315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/>
            <a:endParaRPr lang="nl-NL" b="0" i="0" dirty="0">
              <a:solidFill>
                <a:srgbClr val="F8EFE3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FE1B255-E005-438F-DFE2-23212B9B3BED}"/>
              </a:ext>
            </a:extLst>
          </p:cNvPr>
          <p:cNvSpPr txBox="1"/>
          <p:nvPr/>
        </p:nvSpPr>
        <p:spPr>
          <a:xfrm>
            <a:off x="6414655" y="460005"/>
            <a:ext cx="5450106" cy="60137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/>
            <a:endParaRPr lang="nl-NL" b="0" i="0" dirty="0">
              <a:solidFill>
                <a:srgbClr val="F8EFE3"/>
              </a:solidFill>
              <a:latin typeface="Poppins Medium" pitchFamily="2" charset="77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24846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CFB6F4D-6098-0A85-B777-5762DD1DBCD5}"/>
              </a:ext>
            </a:extLst>
          </p:cNvPr>
          <p:cNvSpPr txBox="1"/>
          <p:nvPr/>
        </p:nvSpPr>
        <p:spPr>
          <a:xfrm>
            <a:off x="2391185" y="4047940"/>
            <a:ext cx="6095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</a:rPr>
              <a:t>Kenniscentrum Zorginnovatie</a:t>
            </a:r>
          </a:p>
        </p:txBody>
      </p:sp>
    </p:spTree>
    <p:extLst>
      <p:ext uri="{BB962C8B-B14F-4D97-AF65-F5344CB8AC3E}">
        <p14:creationId xmlns:p14="http://schemas.microsoft.com/office/powerpoint/2010/main" val="3952752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887885E-5307-2971-D3FE-7F2B6BE19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66" y="1449422"/>
            <a:ext cx="11146915" cy="4616089"/>
          </a:xfrm>
        </p:spPr>
        <p:txBody>
          <a:bodyPr>
            <a:normAutofit lnSpcReduction="10000"/>
          </a:bodyPr>
          <a:lstStyle/>
          <a:p>
            <a:r>
              <a:rPr lang="en-US" kern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Neder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land is er steeds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meer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belangstelling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voor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muziek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in de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zorg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Recente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onderzoeksprogramma’s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endParaRPr lang="en-US" kern="0" dirty="0">
              <a:solidFill>
                <a:srgbClr val="0D0D0D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Muziek </a:t>
            </a:r>
            <a:r>
              <a:rPr lang="en-US" kern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als</a:t>
            </a:r>
            <a:r>
              <a:rPr lang="en-US" kern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kern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Medicijn</a:t>
            </a:r>
            <a:endParaRPr lang="en-US" kern="0" dirty="0">
              <a:solidFill>
                <a:srgbClr val="0D0D0D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Meaningful Music in Healthcare (</a:t>
            </a:r>
            <a:r>
              <a:rPr lang="en-US" kern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MiMiC</a:t>
            </a:r>
            <a:r>
              <a:rPr lang="en-US" kern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Kunst in Zorg</a:t>
            </a:r>
            <a:endParaRPr lang="en-US" kern="0" dirty="0">
              <a:solidFill>
                <a:srgbClr val="0D0D0D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Creating Cultures of Care</a:t>
            </a:r>
            <a:endParaRPr lang="en-US" kern="0" dirty="0">
              <a:solidFill>
                <a:srgbClr val="0D0D0D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kern="0" dirty="0">
              <a:solidFill>
                <a:srgbClr val="0D0D0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Ondanks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dat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er steeds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meer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bewijs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is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voor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positieve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effecten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van </a:t>
            </a:r>
          </a:p>
          <a:p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kunst in de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zorg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krijgt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het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nog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niet de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erkenning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die het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verdient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Review WHO Europe (Fancourt, D &amp; Finn, 2019)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Dutch whitepaper,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een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nationale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agenda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voor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kunst in de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zorg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(Lewis et al., 2024)</a:t>
            </a:r>
          </a:p>
          <a:p>
            <a:endParaRPr lang="en-US" sz="3200" kern="0" dirty="0">
              <a:solidFill>
                <a:srgbClr val="0D0D0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800" kern="0" dirty="0">
              <a:solidFill>
                <a:srgbClr val="0D0D0D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800" kern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255AA76-C5EB-9B01-0707-2829C8606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Achtergrond</a:t>
            </a: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76CA614-9E05-8E25-9D0F-0EA3B4A64609}"/>
              </a:ext>
            </a:extLst>
          </p:cNvPr>
          <p:cNvSpPr txBox="1"/>
          <p:nvPr/>
        </p:nvSpPr>
        <p:spPr>
          <a:xfrm>
            <a:off x="7118856" y="2215877"/>
            <a:ext cx="2159780" cy="182319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/>
            <a:endParaRPr lang="nl-NL" b="0" i="0" dirty="0">
              <a:solidFill>
                <a:srgbClr val="F8EFE3"/>
              </a:solidFill>
              <a:latin typeface="Poppins Medium" pitchFamily="2" charset="77"/>
              <a:cs typeface="Poppins Medium" pitchFamily="2" charset="77"/>
            </a:endParaRPr>
          </a:p>
        </p:txBody>
      </p:sp>
      <p:pic>
        <p:nvPicPr>
          <p:cNvPr id="10" name="Afbeelding 9" descr="Afbeelding met persoon, kleding, gitaar, muziekinstrument&#10;&#10;Automatisch gegenereerde beschrijving">
            <a:extLst>
              <a:ext uri="{FF2B5EF4-FFF2-40B4-BE49-F238E27FC236}">
                <a16:creationId xmlns:a16="http://schemas.microsoft.com/office/drawing/2014/main" id="{3E3A4A92-F0E4-B06D-3C61-BEC03A3F2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564710" y="2497530"/>
            <a:ext cx="3304182" cy="247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5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887885E-5307-2971-D3FE-7F2B6BE19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42" y="2328079"/>
            <a:ext cx="7671889" cy="2715189"/>
          </a:xfrm>
        </p:spPr>
        <p:txBody>
          <a:bodyPr>
            <a:normAutofit lnSpcReduction="10000"/>
          </a:bodyPr>
          <a:lstStyle/>
          <a:p>
            <a:r>
              <a:rPr lang="en-US" sz="2800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Het </a:t>
            </a:r>
            <a:r>
              <a:rPr lang="en-US" sz="2800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huidige</a:t>
            </a:r>
            <a:r>
              <a:rPr lang="en-US" sz="2800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zorgsysteem</a:t>
            </a:r>
            <a:r>
              <a:rPr lang="en-US" sz="2800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is </a:t>
            </a:r>
            <a:r>
              <a:rPr lang="en-US" sz="2800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onhoudbaar</a:t>
            </a:r>
            <a:r>
              <a:rPr lang="en-US" sz="2800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Financiële en </a:t>
            </a:r>
            <a:r>
              <a:rPr lang="en-US" sz="2800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personele</a:t>
            </a:r>
            <a:r>
              <a:rPr lang="en-US" sz="2800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tekorten</a:t>
            </a:r>
            <a:r>
              <a:rPr lang="en-US" sz="2800" i="1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en </a:t>
            </a:r>
            <a:r>
              <a:rPr lang="en-US" sz="2800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innovaties</a:t>
            </a:r>
            <a:r>
              <a:rPr lang="en-US" sz="2800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schieten</a:t>
            </a:r>
            <a:r>
              <a:rPr lang="en-US" sz="2800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niet erg op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 </a:t>
            </a:r>
            <a:r>
              <a:rPr lang="en-US" sz="2800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cultuursector</a:t>
            </a:r>
            <a:r>
              <a:rPr lang="en-US" sz="2800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heeft</a:t>
            </a:r>
            <a:r>
              <a:rPr lang="en-US" sz="2800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n-US" sz="2800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opdracht</a:t>
            </a:r>
            <a:r>
              <a:rPr lang="en-US" sz="2800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actiever</a:t>
            </a:r>
            <a:r>
              <a:rPr lang="en-US" sz="2800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bij</a:t>
            </a:r>
            <a:r>
              <a:rPr lang="en-US" sz="2800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te</a:t>
            </a:r>
            <a:r>
              <a:rPr lang="en-US" sz="2800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dragen</a:t>
            </a:r>
            <a:r>
              <a:rPr lang="en-US" sz="2800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aan het </a:t>
            </a:r>
            <a:r>
              <a:rPr lang="en-US" sz="2800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sociale</a:t>
            </a:r>
            <a:r>
              <a:rPr lang="en-US" sz="2800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domein</a:t>
            </a:r>
            <a:endParaRPr lang="en-US" sz="2800" kern="0" dirty="0">
              <a:solidFill>
                <a:srgbClr val="0D0D0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sz="2800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  <a:endParaRPr lang="en-US" sz="2800" i="1" kern="0" dirty="0">
              <a:solidFill>
                <a:srgbClr val="0D0D0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255AA76-C5EB-9B01-0707-2829C8606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Relevantie </a:t>
            </a:r>
          </a:p>
        </p:txBody>
      </p:sp>
      <p:pic>
        <p:nvPicPr>
          <p:cNvPr id="5" name="Afbeelding 4" descr="Afbeelding met tekst, kleding&#10;&#10;Automatisch gegenereerde beschrijving">
            <a:extLst>
              <a:ext uri="{FF2B5EF4-FFF2-40B4-BE49-F238E27FC236}">
                <a16:creationId xmlns:a16="http://schemas.microsoft.com/office/drawing/2014/main" id="{5B38E66A-DAE5-212B-164E-6A0DB7BFD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754980" y="1993842"/>
            <a:ext cx="4385694" cy="328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07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887885E-5307-2971-D3FE-7F2B6BE19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66" y="1449422"/>
            <a:ext cx="11146915" cy="483357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zorgzame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mens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en de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maatschappelijke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verdeling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van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zorgverantwoordelijkheden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(Tronto, 2013)</a:t>
            </a:r>
          </a:p>
          <a:p>
            <a:pPr algn="ctr"/>
            <a:r>
              <a:rPr lang="en-US" i="1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Everyone receives and provides care. However, who provides what and how much care results from an ethical-political negotiation process.</a:t>
            </a:r>
            <a:endParaRPr lang="en-US" i="1" kern="0" dirty="0">
              <a:solidFill>
                <a:srgbClr val="0D0D0D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muzikale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mens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(Spitzer, 2021)</a:t>
            </a:r>
          </a:p>
          <a:p>
            <a:pPr algn="ctr"/>
            <a:r>
              <a:rPr lang="en-US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en-US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 one way or another, all people have a talent for participating in and being touched by music.</a:t>
            </a:r>
            <a:endParaRPr lang="nl-NL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fysieke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verbindende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werking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van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muziek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   (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Tarr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et al., 2014)</a:t>
            </a:r>
          </a:p>
          <a:p>
            <a:r>
              <a:rPr lang="en-US" i="1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Musical participation, music listening as well,</a:t>
            </a:r>
            <a:r>
              <a:rPr lang="en-US" i="1" kern="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i="1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enhances </a:t>
            </a:r>
          </a:p>
          <a:p>
            <a:r>
              <a:rPr lang="en-US" i="1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		‘self-other merging’.</a:t>
            </a:r>
          </a:p>
          <a:p>
            <a:pPr algn="ctr"/>
            <a:endParaRPr lang="en-US" i="1" kern="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en-US" i="1" kern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en-US" i="1" kern="0" dirty="0">
              <a:solidFill>
                <a:srgbClr val="0D0D0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800" kern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l-NL" dirty="0"/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5B3C3F9B-EE0B-4500-83FB-56C03F91C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66" y="-1"/>
            <a:ext cx="11158526" cy="1028169"/>
          </a:xfrm>
        </p:spPr>
        <p:txBody>
          <a:bodyPr/>
          <a:lstStyle/>
          <a:p>
            <a:r>
              <a:rPr lang="nl-NL" dirty="0"/>
              <a:t>Theoretische perspectieven </a:t>
            </a:r>
          </a:p>
        </p:txBody>
      </p:sp>
      <p:pic>
        <p:nvPicPr>
          <p:cNvPr id="20" name="Afbeelding 19" descr="Afbeelding met persoon, overdekt, kleding, Theater&#10;&#10;Automatisch gegenereerde beschrijving">
            <a:extLst>
              <a:ext uri="{FF2B5EF4-FFF2-40B4-BE49-F238E27FC236}">
                <a16:creationId xmlns:a16="http://schemas.microsoft.com/office/drawing/2014/main" id="{69E4A9DA-A97D-E353-41E6-7AE7AC11A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609" y="4069922"/>
            <a:ext cx="2957562" cy="221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9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887885E-5307-2971-D3FE-7F2B6BE19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67" y="1449423"/>
            <a:ext cx="8399304" cy="4156552"/>
          </a:xfrm>
        </p:spPr>
        <p:txBody>
          <a:bodyPr>
            <a:normAutofit/>
          </a:bodyPr>
          <a:lstStyle/>
          <a:p>
            <a:endParaRPr lang="en-US" kern="0" dirty="0">
              <a:solidFill>
                <a:srgbClr val="0D0D0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Esthetische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ervaringen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als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vorm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van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zorg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(De Kock et al., 2022). </a:t>
            </a:r>
            <a:endParaRPr lang="en-US" kern="0" dirty="0">
              <a:solidFill>
                <a:srgbClr val="0D0D0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i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</a:t>
            </a:r>
            <a:r>
              <a:rPr lang="en-US" i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ensory attunement and aesthetic sensibility enable musicians to facilitate a specific kind of relational care.</a:t>
            </a:r>
          </a:p>
          <a:p>
            <a:pPr algn="ctr"/>
            <a:endParaRPr lang="nl-NL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Esthetische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ervaringen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als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management tool (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Schiuma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2011)</a:t>
            </a:r>
          </a:p>
          <a:p>
            <a:pPr algn="ctr"/>
            <a:r>
              <a:rPr lang="en-US" i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By i</a:t>
            </a:r>
            <a:r>
              <a:rPr lang="en-US" i="1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ntegrating rational and emotional knowledge, </a:t>
            </a:r>
            <a:r>
              <a:rPr lang="en-US" i="1" kern="0" dirty="0"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n-US" i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rt can serve as a powerful management tool, not only to promote work culture, but also to improve business outcomes.</a:t>
            </a:r>
            <a:r>
              <a:rPr lang="en-US" i="1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2600" i="1" kern="0" dirty="0">
              <a:solidFill>
                <a:srgbClr val="0D0D0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800" kern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646B517-9A7E-0E78-8B6E-D3C2B2A8F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66" y="-1"/>
            <a:ext cx="11158526" cy="1028169"/>
          </a:xfrm>
        </p:spPr>
        <p:txBody>
          <a:bodyPr/>
          <a:lstStyle/>
          <a:p>
            <a:r>
              <a:rPr lang="nl-NL" dirty="0"/>
              <a:t>Theoretische perspectieven </a:t>
            </a:r>
          </a:p>
        </p:txBody>
      </p:sp>
      <p:pic>
        <p:nvPicPr>
          <p:cNvPr id="11" name="Afbeelding 10" descr="Afbeelding met kleding, overdekt, persoon, muziekinstrument&#10;&#10;Automatisch gegenereerde beschrijving">
            <a:extLst>
              <a:ext uri="{FF2B5EF4-FFF2-40B4-BE49-F238E27FC236}">
                <a16:creationId xmlns:a16="http://schemas.microsoft.com/office/drawing/2014/main" id="{69A71A81-3973-7143-85D1-2EF1FAD37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4239" y="3887601"/>
            <a:ext cx="3167478" cy="237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9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0AE3FC-63DA-98D7-B18C-1E9CD6AF94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738" y="566586"/>
            <a:ext cx="3618058" cy="663904"/>
          </a:xfrm>
        </p:spPr>
        <p:txBody>
          <a:bodyPr>
            <a:normAutofit/>
          </a:bodyPr>
          <a:lstStyle/>
          <a:p>
            <a:r>
              <a:rPr lang="nl-NL" sz="2800" dirty="0"/>
              <a:t>Onderzoeksvraag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A8F515B-0B6E-127E-C16C-6F18D0067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738" y="1230490"/>
            <a:ext cx="3618058" cy="2212285"/>
          </a:xfrm>
        </p:spPr>
        <p:txBody>
          <a:bodyPr>
            <a:normAutofit/>
          </a:bodyPr>
          <a:lstStyle/>
          <a:p>
            <a:r>
              <a:rPr lang="en-US" sz="2800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Dragen</a:t>
            </a:r>
            <a:r>
              <a:rPr lang="en-US" sz="2800" kern="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latin typeface="Calibri" panose="020F0502020204030204" pitchFamily="34" charset="0"/>
                <a:ea typeface="Calibri" panose="020F0502020204030204" pitchFamily="34" charset="0"/>
              </a:rPr>
              <a:t>muzikale</a:t>
            </a:r>
            <a:r>
              <a:rPr lang="en-US" sz="2800" kern="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latin typeface="Calibri" panose="020F0502020204030204" pitchFamily="34" charset="0"/>
                <a:ea typeface="Calibri" panose="020F0502020204030204" pitchFamily="34" charset="0"/>
              </a:rPr>
              <a:t>ontmoetingen</a:t>
            </a:r>
            <a:r>
              <a:rPr lang="en-US" sz="2800" i="1" kern="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kern="0" dirty="0">
                <a:latin typeface="Calibri" panose="020F0502020204030204" pitchFamily="34" charset="0"/>
                <a:ea typeface="Calibri" panose="020F0502020204030204" pitchFamily="34" charset="0"/>
              </a:rPr>
              <a:t>in de </a:t>
            </a:r>
            <a:r>
              <a:rPr lang="en-US" sz="2800" kern="0" dirty="0" err="1">
                <a:latin typeface="Calibri" panose="020F0502020204030204" pitchFamily="34" charset="0"/>
                <a:ea typeface="Calibri" panose="020F0502020204030204" pitchFamily="34" charset="0"/>
              </a:rPr>
              <a:t>zorg</a:t>
            </a:r>
            <a:r>
              <a:rPr lang="en-US" sz="2800" kern="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latin typeface="Calibri" panose="020F0502020204030204" pitchFamily="34" charset="0"/>
                <a:ea typeface="Calibri" panose="020F0502020204030204" pitchFamily="34" charset="0"/>
              </a:rPr>
              <a:t>bij</a:t>
            </a:r>
            <a:r>
              <a:rPr lang="en-US" sz="2800" kern="0" dirty="0">
                <a:latin typeface="Calibri" panose="020F0502020204030204" pitchFamily="34" charset="0"/>
                <a:ea typeface="Calibri" panose="020F0502020204030204" pitchFamily="34" charset="0"/>
              </a:rPr>
              <a:t> aan </a:t>
            </a:r>
            <a:r>
              <a:rPr lang="en-US" sz="2800" kern="0" dirty="0" err="1">
                <a:latin typeface="Calibri" panose="020F0502020204030204" pitchFamily="34" charset="0"/>
                <a:ea typeface="Calibri" panose="020F0502020204030204" pitchFamily="34" charset="0"/>
              </a:rPr>
              <a:t>ervaringen</a:t>
            </a:r>
            <a:r>
              <a:rPr lang="en-US" sz="2800" kern="0" dirty="0">
                <a:latin typeface="Calibri" panose="020F0502020204030204" pitchFamily="34" charset="0"/>
                <a:ea typeface="Calibri" panose="020F0502020204030204" pitchFamily="34" charset="0"/>
              </a:rPr>
              <a:t> van </a:t>
            </a:r>
            <a:r>
              <a:rPr lang="en-US" sz="2800" kern="0" dirty="0" err="1">
                <a:latin typeface="Calibri" panose="020F0502020204030204" pitchFamily="34" charset="0"/>
                <a:ea typeface="Calibri" panose="020F0502020204030204" pitchFamily="34" charset="0"/>
              </a:rPr>
              <a:t>verbinding</a:t>
            </a:r>
            <a:r>
              <a:rPr lang="en-US" sz="28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? </a:t>
            </a:r>
            <a:endParaRPr lang="nl-NL" sz="28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70E4889-35FC-A2AC-1D12-0BD8CBBE69B9}"/>
              </a:ext>
            </a:extLst>
          </p:cNvPr>
          <p:cNvSpPr txBox="1"/>
          <p:nvPr/>
        </p:nvSpPr>
        <p:spPr>
          <a:xfrm>
            <a:off x="2664372" y="671611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nl-NL" b="0" i="0" dirty="0">
              <a:solidFill>
                <a:srgbClr val="F8EFE3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B5C41EB-A9C9-C4EB-3D5A-D34D7BE12087}"/>
              </a:ext>
            </a:extLst>
          </p:cNvPr>
          <p:cNvSpPr txBox="1"/>
          <p:nvPr/>
        </p:nvSpPr>
        <p:spPr>
          <a:xfrm>
            <a:off x="7012270" y="886351"/>
            <a:ext cx="4179313" cy="459443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/>
            <a:endParaRPr lang="nl-NL" b="0" i="0" dirty="0">
              <a:solidFill>
                <a:srgbClr val="F8EFE3"/>
              </a:solidFill>
              <a:latin typeface="Poppins Medium" pitchFamily="2" charset="77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37074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255AA76-C5EB-9B01-0707-2829C8606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Ethnografisch</a:t>
            </a:r>
            <a:r>
              <a:rPr lang="nl-NL" dirty="0"/>
              <a:t> </a:t>
            </a:r>
            <a:r>
              <a:rPr lang="nl-NL" dirty="0" err="1"/>
              <a:t>multi</a:t>
            </a:r>
            <a:r>
              <a:rPr lang="nl-NL" dirty="0"/>
              <a:t> case design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95A66C10-87D8-C8C6-469D-A74781BEBD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200436"/>
              </p:ext>
            </p:extLst>
          </p:nvPr>
        </p:nvGraphicFramePr>
        <p:xfrm>
          <a:off x="1304441" y="1362510"/>
          <a:ext cx="9040060" cy="475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0030">
                  <a:extLst>
                    <a:ext uri="{9D8B030D-6E8A-4147-A177-3AD203B41FA5}">
                      <a16:colId xmlns:a16="http://schemas.microsoft.com/office/drawing/2014/main" val="1562603029"/>
                    </a:ext>
                  </a:extLst>
                </a:gridCol>
                <a:gridCol w="4520030">
                  <a:extLst>
                    <a:ext uri="{9D8B030D-6E8A-4147-A177-3AD203B41FA5}">
                      <a16:colId xmlns:a16="http://schemas.microsoft.com/office/drawing/2014/main" val="314101152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</a:rPr>
                        <a:t>DRIE CASUSSEN</a:t>
                      </a:r>
                      <a:endParaRPr lang="nl-N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467075"/>
                  </a:ext>
                </a:extLst>
              </a:tr>
              <a:tr h="1384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00" dirty="0" err="1">
                          <a:effectLst/>
                        </a:rPr>
                        <a:t>Samenwerking</a:t>
                      </a:r>
                      <a:endParaRPr lang="en-US" sz="1800" b="1" kern="1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1" dirty="0"/>
                        <a:t>Concept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217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 err="1">
                          <a:effectLst/>
                        </a:rPr>
                        <a:t>Algemeen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ziekenhuis</a:t>
                      </a:r>
                      <a:r>
                        <a:rPr lang="en-US" sz="1800" kern="100" dirty="0">
                          <a:effectLst/>
                        </a:rPr>
                        <a:t> en Muziek aan Bed</a:t>
                      </a:r>
                      <a:endParaRPr lang="nl-NL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 err="1">
                          <a:effectLst/>
                        </a:rPr>
                        <a:t>Persoonsgerichte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muzikale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optredens</a:t>
                      </a:r>
                      <a:r>
                        <a:rPr lang="en-US" sz="1800" kern="100" dirty="0">
                          <a:effectLst/>
                        </a:rPr>
                        <a:t> door twee </a:t>
                      </a:r>
                      <a:r>
                        <a:rPr lang="en-US" sz="1800" kern="100" dirty="0" err="1">
                          <a:effectLst/>
                        </a:rPr>
                        <a:t>cellisten</a:t>
                      </a:r>
                      <a:r>
                        <a:rPr lang="en-US" sz="1800" kern="100" dirty="0">
                          <a:effectLst/>
                        </a:rPr>
                        <a:t> die op </a:t>
                      </a:r>
                      <a:r>
                        <a:rPr lang="en-US" sz="1800" kern="100" dirty="0" err="1">
                          <a:effectLst/>
                        </a:rPr>
                        <a:t>één</a:t>
                      </a:r>
                      <a:r>
                        <a:rPr lang="en-US" sz="1800" kern="100" dirty="0">
                          <a:effectLst/>
                        </a:rPr>
                        <a:t> cello </a:t>
                      </a:r>
                      <a:r>
                        <a:rPr lang="en-US" sz="1800" kern="100" dirty="0" err="1">
                          <a:effectLst/>
                        </a:rPr>
                        <a:t>spelen</a:t>
                      </a:r>
                      <a:endParaRPr lang="en-US" sz="1800" kern="1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3494740"/>
                  </a:ext>
                </a:extLst>
              </a:tr>
              <a:tr h="21336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 err="1">
                          <a:effectLst/>
                        </a:rPr>
                        <a:t>Academisch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medisch</a:t>
                      </a:r>
                      <a:r>
                        <a:rPr lang="en-US" sz="1800" kern="100" dirty="0">
                          <a:effectLst/>
                        </a:rPr>
                        <a:t> centrum en </a:t>
                      </a:r>
                      <a:r>
                        <a:rPr lang="en-US" sz="1800" kern="100" dirty="0" err="1">
                          <a:effectLst/>
                        </a:rPr>
                        <a:t>een</a:t>
                      </a:r>
                      <a:r>
                        <a:rPr lang="en-US" sz="1800" kern="100" dirty="0">
                          <a:effectLst/>
                        </a:rPr>
                        <a:t> conservatorium</a:t>
                      </a:r>
                      <a:endParaRPr lang="nl-NL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>
                          <a:effectLst/>
                        </a:rPr>
                        <a:t>Diverse </a:t>
                      </a:r>
                      <a:r>
                        <a:rPr lang="en-US" sz="1800" kern="100" dirty="0" err="1">
                          <a:effectLst/>
                        </a:rPr>
                        <a:t>muzikale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optredens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muziekstudenten</a:t>
                      </a:r>
                      <a:r>
                        <a:rPr lang="en-US" sz="1800" kern="100" dirty="0">
                          <a:effectLst/>
                        </a:rPr>
                        <a:t>- en -</a:t>
                      </a:r>
                      <a:r>
                        <a:rPr lang="en-US" sz="1800" kern="100" dirty="0" err="1">
                          <a:effectLst/>
                        </a:rPr>
                        <a:t>docenten</a:t>
                      </a:r>
                      <a:r>
                        <a:rPr lang="en-US" sz="1800" kern="100" dirty="0">
                          <a:effectLst/>
                        </a:rPr>
                        <a:t> in de passage van het </a:t>
                      </a:r>
                      <a:r>
                        <a:rPr lang="en-US" sz="1800" kern="100" dirty="0" err="1">
                          <a:effectLst/>
                        </a:rPr>
                        <a:t>ziekenhuis</a:t>
                      </a:r>
                      <a:r>
                        <a:rPr lang="en-US" sz="1800" kern="100" dirty="0">
                          <a:effectLst/>
                        </a:rPr>
                        <a:t> op de Dag van de Zorg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275865"/>
                  </a:ext>
                </a:extLst>
              </a:tr>
              <a:tr h="213360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 err="1">
                          <a:effectLst/>
                        </a:rPr>
                        <a:t>Zangsessie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geleid</a:t>
                      </a:r>
                      <a:r>
                        <a:rPr lang="en-US" sz="1800" kern="100" dirty="0">
                          <a:effectLst/>
                        </a:rPr>
                        <a:t> door </a:t>
                      </a:r>
                      <a:r>
                        <a:rPr lang="en-US" sz="1800" i="0" kern="100" dirty="0" err="1">
                          <a:effectLst/>
                        </a:rPr>
                        <a:t>een</a:t>
                      </a:r>
                      <a:r>
                        <a:rPr lang="en-US" sz="1800" i="1" kern="100" dirty="0">
                          <a:effectLst/>
                        </a:rPr>
                        <a:t> vocal leader </a:t>
                      </a:r>
                      <a:r>
                        <a:rPr lang="en-US" sz="1800" kern="100" dirty="0" err="1">
                          <a:effectLst/>
                        </a:rPr>
                        <a:t>als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teambuildingsactiviteit</a:t>
                      </a:r>
                      <a:r>
                        <a:rPr lang="en-US" sz="1800" kern="100" dirty="0">
                          <a:effectLst/>
                        </a:rPr>
                        <a:t> van </a:t>
                      </a:r>
                      <a:r>
                        <a:rPr lang="en-US" sz="1800" kern="100" dirty="0" err="1">
                          <a:effectLst/>
                        </a:rPr>
                        <a:t>een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zorgteam</a:t>
                      </a:r>
                      <a:endParaRPr lang="en-US" sz="1800" kern="1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77278"/>
                  </a:ext>
                </a:extLst>
              </a:tr>
              <a:tr h="213360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 err="1">
                          <a:effectLst/>
                        </a:rPr>
                        <a:t>Muziekstudenten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begeleiden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ziekenhuismedewerkers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bij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hun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voorbereidingen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voor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een</a:t>
                      </a:r>
                      <a:r>
                        <a:rPr lang="en-US" sz="1800" kern="100" dirty="0">
                          <a:effectLst/>
                        </a:rPr>
                        <a:t> concert door en </a:t>
                      </a:r>
                      <a:r>
                        <a:rPr lang="en-US" sz="1800" kern="100" dirty="0" err="1">
                          <a:effectLst/>
                        </a:rPr>
                        <a:t>voor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collega’s</a:t>
                      </a:r>
                      <a:endParaRPr lang="en-US" sz="1800" kern="1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8097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 err="1">
                          <a:effectLst/>
                        </a:rPr>
                        <a:t>Ouderenzorgorganisatie</a:t>
                      </a:r>
                      <a:r>
                        <a:rPr lang="en-US" sz="1800" kern="100" dirty="0">
                          <a:effectLst/>
                        </a:rPr>
                        <a:t> en centrum </a:t>
                      </a:r>
                      <a:r>
                        <a:rPr lang="en-US" sz="1800" kern="100" dirty="0" err="1">
                          <a:effectLst/>
                        </a:rPr>
                        <a:t>voor</a:t>
                      </a:r>
                      <a:r>
                        <a:rPr lang="en-US" sz="1800" kern="100" dirty="0">
                          <a:effectLst/>
                        </a:rPr>
                        <a:t> kunst en </a:t>
                      </a:r>
                      <a:r>
                        <a:rPr lang="en-US" sz="1800" kern="100" dirty="0" err="1">
                          <a:effectLst/>
                        </a:rPr>
                        <a:t>cultuur</a:t>
                      </a:r>
                      <a:endParaRPr lang="nl-NL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 err="1">
                          <a:effectLst/>
                        </a:rPr>
                        <a:t>Koorzingen</a:t>
                      </a:r>
                      <a:r>
                        <a:rPr lang="en-US" sz="1800" kern="100" dirty="0">
                          <a:effectLst/>
                        </a:rPr>
                        <a:t>, </a:t>
                      </a:r>
                      <a:r>
                        <a:rPr lang="en-US" sz="1800" kern="100" dirty="0" err="1">
                          <a:effectLst/>
                        </a:rPr>
                        <a:t>o.l.v.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een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professionele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dirigent</a:t>
                      </a:r>
                      <a:r>
                        <a:rPr lang="en-US" sz="1800" kern="100" dirty="0">
                          <a:effectLst/>
                        </a:rPr>
                        <a:t>, </a:t>
                      </a:r>
                      <a:r>
                        <a:rPr lang="en-US" sz="1800" kern="100" dirty="0" err="1">
                          <a:effectLst/>
                        </a:rPr>
                        <a:t>gericht</a:t>
                      </a:r>
                      <a:r>
                        <a:rPr lang="en-US" sz="1800" kern="100" dirty="0">
                          <a:effectLst/>
                        </a:rPr>
                        <a:t> op het </a:t>
                      </a:r>
                      <a:r>
                        <a:rPr lang="en-US" sz="1800" kern="100" dirty="0" err="1">
                          <a:effectLst/>
                        </a:rPr>
                        <a:t>geven</a:t>
                      </a:r>
                      <a:r>
                        <a:rPr lang="en-US" sz="1800" kern="100" dirty="0">
                          <a:effectLst/>
                        </a:rPr>
                        <a:t> van </a:t>
                      </a:r>
                      <a:r>
                        <a:rPr lang="en-US" sz="1800" kern="100" dirty="0" err="1">
                          <a:effectLst/>
                        </a:rPr>
                        <a:t>een</a:t>
                      </a:r>
                      <a:r>
                        <a:rPr lang="en-US" sz="1800" kern="100" dirty="0">
                          <a:effectLst/>
                        </a:rPr>
                        <a:t> concert</a:t>
                      </a:r>
                      <a:endParaRPr lang="nl-NL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9493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2124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887885E-5307-2971-D3FE-7F2B6BE19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66" y="1449423"/>
            <a:ext cx="11146915" cy="222224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Open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observaties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and semi-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gestructureerde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interviews, met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gebruik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van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een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‘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emotioneel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proces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formulier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’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Thematische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analyse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resulterend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in 34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thema’s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verdeeld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over</a:t>
            </a:r>
          </a:p>
          <a:p>
            <a:pPr marL="1143000" lvl="1" indent="-457200"/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drie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niveau’s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qua context </a:t>
            </a:r>
          </a:p>
          <a:p>
            <a:pPr marL="1143000" lvl="1" indent="-457200"/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twee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fases</a:t>
            </a:r>
            <a:r>
              <a:rPr lang="en-US" kern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in het </a:t>
            </a:r>
            <a:r>
              <a:rPr lang="en-US" kern="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proces</a:t>
            </a:r>
            <a:endParaRPr lang="en-US" kern="0" dirty="0">
              <a:solidFill>
                <a:srgbClr val="0D0D0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3200" kern="0" dirty="0">
              <a:solidFill>
                <a:srgbClr val="0D0D0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kern="0" dirty="0">
              <a:solidFill>
                <a:srgbClr val="0D0D0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143000" lvl="1" indent="-457200"/>
            <a:endParaRPr lang="en-US" kern="0" dirty="0">
              <a:solidFill>
                <a:srgbClr val="0D0D0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800" kern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255AA76-C5EB-9B01-0707-2829C8606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Data verzameling en analyse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FB4AA29A-8D50-03A2-E00F-91B08EB2C1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259658"/>
              </p:ext>
            </p:extLst>
          </p:nvPr>
        </p:nvGraphicFramePr>
        <p:xfrm>
          <a:off x="1482642" y="3837102"/>
          <a:ext cx="9065161" cy="22338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51168">
                  <a:extLst>
                    <a:ext uri="{9D8B030D-6E8A-4147-A177-3AD203B41FA5}">
                      <a16:colId xmlns:a16="http://schemas.microsoft.com/office/drawing/2014/main" val="2275468732"/>
                    </a:ext>
                  </a:extLst>
                </a:gridCol>
                <a:gridCol w="2389525">
                  <a:extLst>
                    <a:ext uri="{9D8B030D-6E8A-4147-A177-3AD203B41FA5}">
                      <a16:colId xmlns:a16="http://schemas.microsoft.com/office/drawing/2014/main" val="1568526109"/>
                    </a:ext>
                  </a:extLst>
                </a:gridCol>
                <a:gridCol w="2824468">
                  <a:extLst>
                    <a:ext uri="{9D8B030D-6E8A-4147-A177-3AD203B41FA5}">
                      <a16:colId xmlns:a16="http://schemas.microsoft.com/office/drawing/2014/main" val="320027784"/>
                    </a:ext>
                  </a:extLst>
                </a:gridCol>
              </a:tblGrid>
              <a:tr h="361950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Ordening thema’s </a:t>
                      </a: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945357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nl-NL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Drempelervaringen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Verbindende ervaringen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92384089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b="0" kern="100" dirty="0">
                          <a:effectLst/>
                        </a:rPr>
                        <a:t>Ervaringen binnen de muzikale ontmoetingen </a:t>
                      </a:r>
                      <a:endParaRPr lang="nl-NL" sz="18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kern="100" dirty="0">
                          <a:effectLst/>
                        </a:rPr>
                        <a:t>6 thema’s </a:t>
                      </a:r>
                      <a:endParaRPr lang="nl-NL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kern="100" dirty="0">
                          <a:effectLst/>
                        </a:rPr>
                        <a:t>5 thema’s </a:t>
                      </a:r>
                      <a:endParaRPr lang="nl-NL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03865471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b="0" kern="100" dirty="0">
                          <a:effectLst/>
                        </a:rPr>
                        <a:t>Ervaringen van betrokken professionals</a:t>
                      </a:r>
                      <a:endParaRPr lang="nl-NL" sz="18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thema’s 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kern="100" dirty="0">
                          <a:effectLst/>
                        </a:rPr>
                        <a:t>5 thema’s </a:t>
                      </a:r>
                      <a:endParaRPr lang="nl-NL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52122257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100" dirty="0" err="1">
                          <a:effectLst/>
                        </a:rPr>
                        <a:t>Ervaringen</a:t>
                      </a:r>
                      <a:r>
                        <a:rPr lang="en-US" sz="1800" b="0" kern="100" dirty="0">
                          <a:effectLst/>
                        </a:rPr>
                        <a:t> in de </a:t>
                      </a:r>
                      <a:r>
                        <a:rPr lang="en-US" sz="1800" b="0" kern="100" dirty="0" err="1">
                          <a:effectLst/>
                        </a:rPr>
                        <a:t>organisatorische</a:t>
                      </a:r>
                      <a:r>
                        <a:rPr lang="en-US" sz="1800" b="0" kern="100" dirty="0">
                          <a:effectLst/>
                        </a:rPr>
                        <a:t> context</a:t>
                      </a:r>
                      <a:endParaRPr lang="nl-NL" sz="18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en-US" sz="1800" kern="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thema’s</a:t>
                      </a:r>
                      <a:endParaRPr lang="nl-NL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thema’s 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226768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315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E9C62C9-9113-86E0-7331-FA30B8340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Resultaten op het niveau van de muzikale ontmoeting 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0B583B7-E37D-A6B8-6560-603463497FAC}"/>
              </a:ext>
            </a:extLst>
          </p:cNvPr>
          <p:cNvSpPr txBox="1"/>
          <p:nvPr/>
        </p:nvSpPr>
        <p:spPr>
          <a:xfrm>
            <a:off x="1964267" y="2415822"/>
            <a:ext cx="9268177" cy="461750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/>
            <a:endParaRPr lang="nl-NL" b="0" i="0" dirty="0">
              <a:solidFill>
                <a:srgbClr val="F8EFE3"/>
              </a:solidFill>
              <a:latin typeface="Poppins Medium" pitchFamily="2" charset="77"/>
              <a:cs typeface="Poppins Medium" pitchFamily="2" charset="77"/>
            </a:endParaRPr>
          </a:p>
        </p:txBody>
      </p:sp>
      <p:graphicFrame>
        <p:nvGraphicFramePr>
          <p:cNvPr id="5" name="Tijdelijke aanduiding voor inhoud 4">
            <a:extLst>
              <a:ext uri="{FF2B5EF4-FFF2-40B4-BE49-F238E27FC236}">
                <a16:creationId xmlns:a16="http://schemas.microsoft.com/office/drawing/2014/main" id="{C04B5499-3736-4E33-DF42-0552F60BB4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0688677"/>
              </p:ext>
            </p:extLst>
          </p:nvPr>
        </p:nvGraphicFramePr>
        <p:xfrm>
          <a:off x="510493" y="1204903"/>
          <a:ext cx="10838166" cy="44510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4673">
                  <a:extLst>
                    <a:ext uri="{9D8B030D-6E8A-4147-A177-3AD203B41FA5}">
                      <a16:colId xmlns:a16="http://schemas.microsoft.com/office/drawing/2014/main" val="1330664198"/>
                    </a:ext>
                  </a:extLst>
                </a:gridCol>
                <a:gridCol w="4052852">
                  <a:extLst>
                    <a:ext uri="{9D8B030D-6E8A-4147-A177-3AD203B41FA5}">
                      <a16:colId xmlns:a16="http://schemas.microsoft.com/office/drawing/2014/main" val="1021124925"/>
                    </a:ext>
                  </a:extLst>
                </a:gridCol>
                <a:gridCol w="3930641">
                  <a:extLst>
                    <a:ext uri="{9D8B030D-6E8A-4147-A177-3AD203B41FA5}">
                      <a16:colId xmlns:a16="http://schemas.microsoft.com/office/drawing/2014/main" val="137325235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93866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0" kern="100" dirty="0">
                          <a:effectLst/>
                        </a:rPr>
                        <a:t>Ervaringen van relatie en participatie</a:t>
                      </a:r>
                      <a:r>
                        <a:rPr lang="nl-NL" sz="1600" b="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1600" b="1" kern="100" dirty="0">
                          <a:effectLst/>
                        </a:rPr>
                        <a:t>binnen de muzikale ontmoetingen</a:t>
                      </a:r>
                      <a:r>
                        <a:rPr lang="nl-NL" sz="1600" b="1" i="1" kern="100" dirty="0">
                          <a:effectLst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6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kern="100" dirty="0">
                          <a:effectLst/>
                        </a:rPr>
                        <a:t>Drempelervaringen</a:t>
                      </a:r>
                    </a:p>
                    <a:p>
                      <a:pPr algn="ctr"/>
                      <a:r>
                        <a:rPr lang="nl-NL" dirty="0"/>
                        <a:t>(ongemakkelijke gevoelens)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kern="100" dirty="0">
                          <a:effectLst/>
                        </a:rPr>
                        <a:t>Verbindende ervaringen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(persoonlijke gewaarwordingen)</a:t>
                      </a:r>
                      <a:endParaRPr lang="nl-NL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8891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7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nl-NL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Luisteraars: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l-NL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Gevoel van iets onverwachts 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l-NL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Gevoel van iets ongrijpbaars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Diversiteit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in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muzikale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voorkeuren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en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vaardigheden</a:t>
                      </a:r>
                      <a:endParaRPr lang="en-US" sz="18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  <a:defRPr/>
                      </a:pP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Musici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:</a:t>
                      </a:r>
                      <a:endParaRPr lang="nl-NL" sz="18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Gevoel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van ‘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vreemde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bestemming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’</a:t>
                      </a:r>
                      <a:endParaRPr lang="nl-NL" sz="18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Inzet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van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sensitiviteit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en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flexibiliteit</a:t>
                      </a:r>
                      <a:endParaRPr lang="nl-NL" sz="18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Hechten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aan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aan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professionaliteit</a:t>
                      </a:r>
                      <a:r>
                        <a:rPr lang="en-US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en </a:t>
                      </a:r>
                      <a:r>
                        <a:rPr lang="en-US" sz="1800" kern="1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kunstzinnigheid</a:t>
                      </a:r>
                      <a:endParaRPr lang="nl-NL" sz="18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l-NL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Verbinding met anderen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l-NL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Verbinding met het leven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l-NL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Verbinding met het lichaam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l-NL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Verbindende sfeer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nl-NL" sz="1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Gezamenlijk muzikaal genot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6561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11016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HR blauw-zwart">
      <a:dk1>
        <a:srgbClr val="00324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algn="l">
          <a:defRPr b="0" i="0" dirty="0">
            <a:solidFill>
              <a:srgbClr val="F8EFE3"/>
            </a:solidFill>
            <a:latin typeface="Poppins Medium" pitchFamily="2" charset="77"/>
            <a:cs typeface="Poppins Medium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UAS_basispresentatie_22-08-24" id="{2B86A57A-CEE8-984F-AE41-248825CEB13E}" vid="{0C83EDE6-0C19-6B43-B734-7FC848469654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RUAS_basispresentatie_22-08-24</Template>
  <TotalTime>1303</TotalTime>
  <Words>1095</Words>
  <Application>Microsoft Office PowerPoint</Application>
  <PresentationFormat>Widescreen</PresentationFormat>
  <Paragraphs>184</Paragraphs>
  <Slides>17</Slides>
  <Notes>13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Kantoorthema</vt:lpstr>
      <vt:lpstr>Het precaire van muzikale ontmoetingen in de zorg </vt:lpstr>
      <vt:lpstr>Achtergrond</vt:lpstr>
      <vt:lpstr>Relevantie </vt:lpstr>
      <vt:lpstr>Theoretische perspectieven </vt:lpstr>
      <vt:lpstr>Theoretische perspectieven </vt:lpstr>
      <vt:lpstr>Onderzoeksvraag</vt:lpstr>
      <vt:lpstr>Ethnografisch multi case design</vt:lpstr>
      <vt:lpstr>Data verzameling en analyse</vt:lpstr>
      <vt:lpstr>Resultaten op het niveau van de muzikale ontmoeting </vt:lpstr>
      <vt:lpstr>Resultaten op het niveau van de professionals </vt:lpstr>
      <vt:lpstr>Resultaten op het niveau van de organisatie</vt:lpstr>
      <vt:lpstr>Dragen muzikale ontmoetingen in de zorg bij aan verbindende ervaringen? </vt:lpstr>
      <vt:lpstr> Het precaire van muzikale ontmoetingen in de zorg</vt:lpstr>
      <vt:lpstr>Kunnen musici bijdragen aan de impact van onderzoek? </vt:lpstr>
      <vt:lpstr>Het precaire van muzikale ontmoetingen in de zorg</vt:lpstr>
      <vt:lpstr>Vragen? Feedback? </vt:lpstr>
      <vt:lpstr>PowerPoint Presentation</vt:lpstr>
    </vt:vector>
  </TitlesOfParts>
  <Company>Hogeschool Rotterdam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Bussmann, M.B.M. (Monique)</dc:creator>
  <cp:lastModifiedBy>Bussmann, M.B.M. (Monique)</cp:lastModifiedBy>
  <cp:revision>10</cp:revision>
  <dcterms:created xsi:type="dcterms:W3CDTF">2024-09-29T18:58:29Z</dcterms:created>
  <dcterms:modified xsi:type="dcterms:W3CDTF">2025-12-02T13:03:19Z</dcterms:modified>
</cp:coreProperties>
</file>