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341" r:id="rId5"/>
    <p:sldId id="340" r:id="rId6"/>
    <p:sldId id="342" r:id="rId7"/>
    <p:sldId id="343" r:id="rId8"/>
    <p:sldId id="345" r:id="rId9"/>
    <p:sldId id="344" r:id="rId10"/>
    <p:sldId id="347" r:id="rId11"/>
    <p:sldId id="338"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C762C7-C085-9751-79AD-DC5E9D5E4C9F}" name="Niek van den Berg" initials="Nv" userId="40e8509bdeb08481" providerId="Windows Live"/>
  <p188:author id="{6DF236E4-39EB-19AF-50E3-75377EB5A8E1}" name="Verlind, M.M.W. (Marin)" initials="VM(" userId="S::MMWVe@hr.nl::68120a87-1919-410e-9333-91c19b7ff5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04B"/>
    <a:srgbClr val="0B48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3" autoAdjust="0"/>
    <p:restoredTop sz="72448"/>
  </p:normalViewPr>
  <p:slideViewPr>
    <p:cSldViewPr snapToGrid="0">
      <p:cViewPr varScale="1">
        <p:scale>
          <a:sx n="73" d="100"/>
          <a:sy n="73" d="100"/>
        </p:scale>
        <p:origin x="1012" y="56"/>
      </p:cViewPr>
      <p:guideLst/>
    </p:cSldViewPr>
  </p:slideViewPr>
  <p:notesTextViewPr>
    <p:cViewPr>
      <p:scale>
        <a:sx n="1" d="1"/>
        <a:sy n="1" d="1"/>
      </p:scale>
      <p:origin x="0" y="0"/>
    </p:cViewPr>
  </p:notesTextViewPr>
  <p:notesViewPr>
    <p:cSldViewPr snapToGrid="0">
      <p:cViewPr varScale="1">
        <p:scale>
          <a:sx n="72" d="100"/>
          <a:sy n="72" d="100"/>
        </p:scale>
        <p:origin x="301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D82B3-E347-4D02-BD03-DDEC6DF471F2}" type="datetimeFigureOut">
              <a:rPr lang="nl-NL" smtClean="0"/>
              <a:t>31-3-2026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A1F5F-9970-4C28-A52A-F1BF641BAF16}" type="slidenum">
              <a:rPr lang="nl-NL" smtClean="0"/>
              <a:t>‹nr.›</a:t>
            </a:fld>
            <a:endParaRPr lang="nl-NL"/>
          </a:p>
        </p:txBody>
      </p:sp>
    </p:spTree>
    <p:extLst>
      <p:ext uri="{BB962C8B-B14F-4D97-AF65-F5344CB8AC3E}">
        <p14:creationId xmlns:p14="http://schemas.microsoft.com/office/powerpoint/2010/main" val="56190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 (10min)</a:t>
            </a:r>
          </a:p>
          <a:p>
            <a:r>
              <a:rPr lang="nl-NL" dirty="0"/>
              <a:t>Uitwerken (15min)</a:t>
            </a:r>
          </a:p>
          <a:p>
            <a:r>
              <a:rPr lang="nl-NL" dirty="0"/>
              <a:t>Uitwisselen (15min)</a:t>
            </a:r>
          </a:p>
          <a:p>
            <a:r>
              <a:rPr lang="nl-NL" dirty="0"/>
              <a:t>Plenair (10 min)</a:t>
            </a:r>
          </a:p>
          <a:p>
            <a:endParaRPr lang="nl-NL" dirty="0"/>
          </a:p>
        </p:txBody>
      </p:sp>
      <p:sp>
        <p:nvSpPr>
          <p:cNvPr id="4" name="Tijdelijke aanduiding voor dianummer 3"/>
          <p:cNvSpPr>
            <a:spLocks noGrp="1"/>
          </p:cNvSpPr>
          <p:nvPr>
            <p:ph type="sldNum" sz="quarter" idx="5"/>
          </p:nvPr>
        </p:nvSpPr>
        <p:spPr/>
        <p:txBody>
          <a:bodyPr/>
          <a:lstStyle/>
          <a:p>
            <a:fld id="{FCAA1F5F-9970-4C28-A52A-F1BF641BAF16}" type="slidenum">
              <a:rPr lang="nl-NL" smtClean="0"/>
              <a:t>2</a:t>
            </a:fld>
            <a:endParaRPr lang="nl-NL"/>
          </a:p>
        </p:txBody>
      </p:sp>
    </p:spTree>
    <p:extLst>
      <p:ext uri="{BB962C8B-B14F-4D97-AF65-F5344CB8AC3E}">
        <p14:creationId xmlns:p14="http://schemas.microsoft.com/office/powerpoint/2010/main" val="42031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Hierna aan de slag!</a:t>
            </a:r>
          </a:p>
        </p:txBody>
      </p:sp>
      <p:sp>
        <p:nvSpPr>
          <p:cNvPr id="4" name="Tijdelijke aanduiding voor dianummer 3"/>
          <p:cNvSpPr>
            <a:spLocks noGrp="1"/>
          </p:cNvSpPr>
          <p:nvPr>
            <p:ph type="sldNum" sz="quarter" idx="5"/>
          </p:nvPr>
        </p:nvSpPr>
        <p:spPr/>
        <p:txBody>
          <a:bodyPr/>
          <a:lstStyle/>
          <a:p>
            <a:fld id="{FCAA1F5F-9970-4C28-A52A-F1BF641BAF16}" type="slidenum">
              <a:rPr lang="nl-NL" smtClean="0"/>
              <a:t>4</a:t>
            </a:fld>
            <a:endParaRPr lang="nl-NL"/>
          </a:p>
        </p:txBody>
      </p:sp>
    </p:spTree>
    <p:extLst>
      <p:ext uri="{BB962C8B-B14F-4D97-AF65-F5344CB8AC3E}">
        <p14:creationId xmlns:p14="http://schemas.microsoft.com/office/powerpoint/2010/main" val="16315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CAA1F5F-9970-4C28-A52A-F1BF641BAF16}" type="slidenum">
              <a:rPr lang="nl-NL" smtClean="0"/>
              <a:t>5</a:t>
            </a:fld>
            <a:endParaRPr lang="nl-NL"/>
          </a:p>
        </p:txBody>
      </p:sp>
    </p:spTree>
    <p:extLst>
      <p:ext uri="{BB962C8B-B14F-4D97-AF65-F5344CB8AC3E}">
        <p14:creationId xmlns:p14="http://schemas.microsoft.com/office/powerpoint/2010/main" val="84169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in hoeverre kunnen we nu samen deze leervragen beantwoorden?</a:t>
            </a:r>
          </a:p>
        </p:txBody>
      </p:sp>
      <p:sp>
        <p:nvSpPr>
          <p:cNvPr id="4" name="Tijdelijke aanduiding voor dianummer 3"/>
          <p:cNvSpPr>
            <a:spLocks noGrp="1"/>
          </p:cNvSpPr>
          <p:nvPr>
            <p:ph type="sldNum" sz="quarter" idx="5"/>
          </p:nvPr>
        </p:nvSpPr>
        <p:spPr/>
        <p:txBody>
          <a:bodyPr/>
          <a:lstStyle/>
          <a:p>
            <a:fld id="{FCAA1F5F-9970-4C28-A52A-F1BF641BAF16}" type="slidenum">
              <a:rPr lang="nl-NL" smtClean="0"/>
              <a:t>6</a:t>
            </a:fld>
            <a:endParaRPr lang="nl-NL"/>
          </a:p>
        </p:txBody>
      </p:sp>
    </p:spTree>
    <p:extLst>
      <p:ext uri="{BB962C8B-B14F-4D97-AF65-F5344CB8AC3E}">
        <p14:creationId xmlns:p14="http://schemas.microsoft.com/office/powerpoint/2010/main" val="306247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Check: in hoeverre kunnen we nu samen deze leervragen beantwoorden?</a:t>
            </a:r>
          </a:p>
          <a:p>
            <a:endParaRPr lang="nl-NL" dirty="0"/>
          </a:p>
        </p:txBody>
      </p:sp>
      <p:sp>
        <p:nvSpPr>
          <p:cNvPr id="4" name="Tijdelijke aanduiding voor dianummer 3"/>
          <p:cNvSpPr>
            <a:spLocks noGrp="1"/>
          </p:cNvSpPr>
          <p:nvPr>
            <p:ph type="sldNum" sz="quarter" idx="5"/>
          </p:nvPr>
        </p:nvSpPr>
        <p:spPr/>
        <p:txBody>
          <a:bodyPr/>
          <a:lstStyle/>
          <a:p>
            <a:fld id="{FCAA1F5F-9970-4C28-A52A-F1BF641BAF16}" type="slidenum">
              <a:rPr lang="nl-NL" smtClean="0"/>
              <a:t>7</a:t>
            </a:fld>
            <a:endParaRPr lang="nl-NL"/>
          </a:p>
        </p:txBody>
      </p:sp>
    </p:spTree>
    <p:extLst>
      <p:ext uri="{BB962C8B-B14F-4D97-AF65-F5344CB8AC3E}">
        <p14:creationId xmlns:p14="http://schemas.microsoft.com/office/powerpoint/2010/main" val="766562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8896"/>
            <a:ext cx="12261149" cy="6896896"/>
          </a:xfrm>
          <a:prstGeom prst="rect">
            <a:avLst/>
          </a:prstGeom>
        </p:spPr>
      </p:pic>
      <p:sp>
        <p:nvSpPr>
          <p:cNvPr id="8" name="Rechthoek 7">
            <a:extLst>
              <a:ext uri="{FF2B5EF4-FFF2-40B4-BE49-F238E27FC236}">
                <a16:creationId xmlns:a16="http://schemas.microsoft.com/office/drawing/2014/main" id="{18300D73-5ADD-3647-89FB-03865C1A6E43}"/>
              </a:ext>
            </a:extLst>
          </p:cNvPr>
          <p:cNvSpPr/>
          <p:nvPr userDrawn="1"/>
        </p:nvSpPr>
        <p:spPr bwMode="auto">
          <a:xfrm>
            <a:off x="513445" y="555008"/>
            <a:ext cx="4122349" cy="3896960"/>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828066"/>
            <a:ext cx="3618058" cy="1555369"/>
          </a:xfrm>
        </p:spPr>
        <p:txBody>
          <a:bodyPr anchor="t">
            <a:normAutofit/>
          </a:bodyPr>
          <a:lstStyle>
            <a:lvl1pPr algn="l">
              <a:defRPr sz="3000" b="1">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8" y="2503488"/>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31-3-2026</a:t>
            </a:fld>
            <a:endParaRPr lang="nl-NL"/>
          </a:p>
        </p:txBody>
      </p:sp>
      <p:pic>
        <p:nvPicPr>
          <p:cNvPr id="16" name="Afbeelding 15">
            <a:extLst>
              <a:ext uri="{FF2B5EF4-FFF2-40B4-BE49-F238E27FC236}">
                <a16:creationId xmlns:a16="http://schemas.microsoft.com/office/drawing/2014/main" id="{B10EB3F6-3A41-A947-92A9-D555A744CA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198774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solidFill>
                  <a:schemeClr val="bg1"/>
                </a:solidFill>
              </a:defRPr>
            </a:lvl1pPr>
          </a:lstStyle>
          <a:p>
            <a:pPr lvl="0"/>
            <a:r>
              <a:rPr lang="nl-NL"/>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199261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7237031"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6806838" cy="4439816"/>
          </a:xfrm>
        </p:spPr>
        <p:txBody>
          <a:bodyPr/>
          <a:lstStyle>
            <a:lvl1pPr marL="0" indent="0">
              <a:buFontTx/>
              <a:buNone/>
              <a:defRPr>
                <a:solidFill>
                  <a:schemeClr val="bg1"/>
                </a:solidFill>
              </a:defRPr>
            </a:lvl1pPr>
          </a:lstStyle>
          <a:p>
            <a:pPr lvl="0"/>
            <a:r>
              <a:rPr lang="nl-NL"/>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pic>
        <p:nvPicPr>
          <p:cNvPr id="4" name="Afbeelding 3">
            <a:extLst>
              <a:ext uri="{FF2B5EF4-FFF2-40B4-BE49-F238E27FC236}">
                <a16:creationId xmlns:a16="http://schemas.microsoft.com/office/drawing/2014/main" id="{1A235D95-6F9C-0D48-808D-488ACBC86CC9}"/>
              </a:ext>
            </a:extLst>
          </p:cNvPr>
          <p:cNvPicPr>
            <a:picLocks noChangeAspect="1"/>
          </p:cNvPicPr>
          <p:nvPr userDrawn="1"/>
        </p:nvPicPr>
        <p:blipFill>
          <a:blip r:embed="rId3"/>
          <a:srcRect/>
          <a:stretch/>
        </p:blipFill>
        <p:spPr>
          <a:xfrm>
            <a:off x="7988349" y="542340"/>
            <a:ext cx="3672904" cy="5501714"/>
          </a:xfrm>
          <a:prstGeom prst="rect">
            <a:avLst/>
          </a:prstGeom>
        </p:spPr>
      </p:pic>
    </p:spTree>
    <p:extLst>
      <p:ext uri="{BB962C8B-B14F-4D97-AF65-F5344CB8AC3E}">
        <p14:creationId xmlns:p14="http://schemas.microsoft.com/office/powerpoint/2010/main" val="58642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0" y="-38896"/>
            <a:ext cx="12261148"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9" name="Rechthoek 8">
            <a:extLst>
              <a:ext uri="{FF2B5EF4-FFF2-40B4-BE49-F238E27FC236}">
                <a16:creationId xmlns:a16="http://schemas.microsoft.com/office/drawing/2014/main" id="{E6E60ECC-2E38-BD40-9146-9B85A8E7AB5D}"/>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Ondertitel 2">
            <a:extLst>
              <a:ext uri="{FF2B5EF4-FFF2-40B4-BE49-F238E27FC236}">
                <a16:creationId xmlns:a16="http://schemas.microsoft.com/office/drawing/2014/main" id="{309FE8A5-6C8D-7047-A17D-0E32D1E90FA7}"/>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90629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1" y="-38896"/>
            <a:ext cx="12261146"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11" name="Rechthoek 10">
            <a:extLst>
              <a:ext uri="{FF2B5EF4-FFF2-40B4-BE49-F238E27FC236}">
                <a16:creationId xmlns:a16="http://schemas.microsoft.com/office/drawing/2014/main" id="{A2776CD1-1785-4340-A09C-23280865CB1A}"/>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2" name="Ondertitel 2">
            <a:extLst>
              <a:ext uri="{FF2B5EF4-FFF2-40B4-BE49-F238E27FC236}">
                <a16:creationId xmlns:a16="http://schemas.microsoft.com/office/drawing/2014/main" id="{77A721F4-79CD-644C-B2B2-2CEA10B412F9}"/>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24352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6" name="Afbeelding 5" descr="Afbeelding met tekst, illustratie&#10;&#10;Automatisch gegenereerde beschrijving">
            <a:extLst>
              <a:ext uri="{FF2B5EF4-FFF2-40B4-BE49-F238E27FC236}">
                <a16:creationId xmlns:a16="http://schemas.microsoft.com/office/drawing/2014/main" id="{10E029A4-A6C7-2E46-8408-60022659597A}"/>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54268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rgbClr val="D4104B"/>
        </a:solidFill>
        <a:effectLst/>
      </p:bgPr>
    </p:bg>
    <p:spTree>
      <p:nvGrpSpPr>
        <p:cNvPr id="1" name=""/>
        <p:cNvGrpSpPr/>
        <p:nvPr/>
      </p:nvGrpSpPr>
      <p:grpSpPr>
        <a:xfrm>
          <a:off x="0" y="0"/>
          <a:ext cx="0" cy="0"/>
          <a:chOff x="0" y="0"/>
          <a:chExt cx="0" cy="0"/>
        </a:xfrm>
      </p:grpSpPr>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212991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rgbClr val="D4104B"/>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F3B684-A087-4D4C-BC3B-3E76AF6A0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2329" y="2594266"/>
            <a:ext cx="8347339" cy="834734"/>
          </a:xfrm>
          <a:prstGeom prst="rect">
            <a:avLst/>
          </a:prstGeom>
        </p:spPr>
      </p:pic>
      <p:pic>
        <p:nvPicPr>
          <p:cNvPr id="4" name="Afbeelding 3" descr="Afbeelding met tekst, illustratie&#10;&#10;Automatisch gegenereerde beschrijving">
            <a:extLst>
              <a:ext uri="{FF2B5EF4-FFF2-40B4-BE49-F238E27FC236}">
                <a16:creationId xmlns:a16="http://schemas.microsoft.com/office/drawing/2014/main" id="{0AD023EA-CB5E-D545-BA4C-22765183DE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0712" y="4437854"/>
            <a:ext cx="2710574" cy="385504"/>
          </a:xfrm>
          <a:prstGeom prst="rect">
            <a:avLst/>
          </a:prstGeom>
        </p:spPr>
      </p:pic>
    </p:spTree>
    <p:extLst>
      <p:ext uri="{BB962C8B-B14F-4D97-AF65-F5344CB8AC3E}">
        <p14:creationId xmlns:p14="http://schemas.microsoft.com/office/powerpoint/2010/main" val="45626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136" y="0"/>
            <a:ext cx="12286136"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31-3-2026</a:t>
            </a:fld>
            <a:endParaRPr lang="nl-NL"/>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3748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srcRect/>
          <a:stretch/>
        </p:blipFill>
        <p:spPr>
          <a:xfrm>
            <a:off x="-47068" y="0"/>
            <a:ext cx="12192000"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31-3-2026</a:t>
            </a:fld>
            <a:endParaRPr lang="nl-NL"/>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02240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rgbClr val="D4104B"/>
        </a:solidFill>
        <a:effectLst/>
      </p:bgPr>
    </p:bg>
    <p:spTree>
      <p:nvGrpSpPr>
        <p:cNvPr id="1" name=""/>
        <p:cNvGrpSpPr/>
        <p:nvPr/>
      </p:nvGrpSpPr>
      <p:grpSpPr>
        <a:xfrm>
          <a:off x="0" y="0"/>
          <a:ext cx="0" cy="0"/>
          <a:chOff x="0" y="0"/>
          <a:chExt cx="0" cy="0"/>
        </a:xfrm>
      </p:grpSpPr>
      <p:pic>
        <p:nvPicPr>
          <p:cNvPr id="6" name="Afbeelding 5" descr="Afbeelding met tekst, lucht, buiten, stad&#10;&#10;Automatisch gegenereerde beschrijving">
            <a:extLst>
              <a:ext uri="{FF2B5EF4-FFF2-40B4-BE49-F238E27FC236}">
                <a16:creationId xmlns:a16="http://schemas.microsoft.com/office/drawing/2014/main" id="{2CAE3AE3-26AA-6C49-B4D6-854BB1C4052E}"/>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666702"/>
            <a:ext cx="4544482" cy="1911606"/>
          </a:xfrm>
        </p:spPr>
        <p:txBody>
          <a:bodyPr anchor="t">
            <a:normAutofit/>
          </a:bodyPr>
          <a:lstStyle>
            <a:lvl1pPr algn="l">
              <a:defRPr sz="4000" b="1">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2718186"/>
            <a:ext cx="4544481" cy="229821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31-3-2026</a:t>
            </a:fld>
            <a:endParaRPr lang="nl-NL"/>
          </a:p>
        </p:txBody>
      </p:sp>
      <p:pic>
        <p:nvPicPr>
          <p:cNvPr id="10" name="Afbeelding 9">
            <a:extLst>
              <a:ext uri="{FF2B5EF4-FFF2-40B4-BE49-F238E27FC236}">
                <a16:creationId xmlns:a16="http://schemas.microsoft.com/office/drawing/2014/main" id="{D23D2696-9E2C-CB41-84F5-F0835BC716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38242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rgbClr val="D4104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7" y="666703"/>
            <a:ext cx="10651065" cy="785579"/>
          </a:xfrm>
        </p:spPr>
        <p:txBody>
          <a:bodyPr anchor="t">
            <a:normAutofit/>
          </a:bodyPr>
          <a:lstStyle>
            <a:lvl1pPr algn="l">
              <a:defRPr sz="4000" b="1">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1452282"/>
            <a:ext cx="10651065" cy="78557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31-3-2026</a:t>
            </a:fld>
            <a:endParaRPr lang="nl-NL"/>
          </a:p>
        </p:txBody>
      </p:sp>
      <p:pic>
        <p:nvPicPr>
          <p:cNvPr id="11" name="Afbeelding 10">
            <a:extLst>
              <a:ext uri="{FF2B5EF4-FFF2-40B4-BE49-F238E27FC236}">
                <a16:creationId xmlns:a16="http://schemas.microsoft.com/office/drawing/2014/main" id="{947ADA1F-AF9B-9042-8EAF-8AA6C2368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80476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lvl1pPr>
          </a:lstStyle>
          <a:p>
            <a:pPr lvl="0"/>
            <a:r>
              <a:rPr lang="nl-NL"/>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14" name="Afbeelding 13" descr="Afbeelding met tekst, illustratie&#10;&#10;Automatisch gegenereerde beschrijving">
            <a:extLst>
              <a:ext uri="{FF2B5EF4-FFF2-40B4-BE49-F238E27FC236}">
                <a16:creationId xmlns:a16="http://schemas.microsoft.com/office/drawing/2014/main" id="{1078B472-7B47-EF4D-B387-FB13A7D8E3D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63515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8"/>
            <a:ext cx="10515600" cy="448794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AE880CDC-CDD1-064B-8121-E9140DAAF03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92364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A96D5EF-4E9E-BB48-85B0-F041625B1706}"/>
              </a:ext>
            </a:extLst>
          </p:cNvPr>
          <p:cNvSpPr>
            <a:spLocks noGrp="1"/>
          </p:cNvSpPr>
          <p:nvPr>
            <p:ph sz="half" idx="1"/>
          </p:nvPr>
        </p:nvSpPr>
        <p:spPr>
          <a:xfrm>
            <a:off x="838200" y="1608058"/>
            <a:ext cx="5181600" cy="47864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6566185-896E-EE4A-82D0-EF31C2E10FC5}"/>
              </a:ext>
            </a:extLst>
          </p:cNvPr>
          <p:cNvSpPr>
            <a:spLocks noGrp="1"/>
          </p:cNvSpPr>
          <p:nvPr>
            <p:ph sz="half" idx="2"/>
          </p:nvPr>
        </p:nvSpPr>
        <p:spPr>
          <a:xfrm>
            <a:off x="6172200" y="1608058"/>
            <a:ext cx="5181600" cy="47864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Rechthoek 7">
            <a:extLst>
              <a:ext uri="{FF2B5EF4-FFF2-40B4-BE49-F238E27FC236}">
                <a16:creationId xmlns:a16="http://schemas.microsoft.com/office/drawing/2014/main" id="{C2D782E1-11DA-D749-AC88-3B9F59ACB2D2}"/>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9" name="Titel 1">
            <a:extLst>
              <a:ext uri="{FF2B5EF4-FFF2-40B4-BE49-F238E27FC236}">
                <a16:creationId xmlns:a16="http://schemas.microsoft.com/office/drawing/2014/main" id="{27F0A91D-BC1E-6742-B7C5-58326DA2617E}"/>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10" name="Afbeelding 9" descr="Afbeelding met tekst, illustratie&#10;&#10;Automatisch gegenereerde beschrijving">
            <a:extLst>
              <a:ext uri="{FF2B5EF4-FFF2-40B4-BE49-F238E27FC236}">
                <a16:creationId xmlns:a16="http://schemas.microsoft.com/office/drawing/2014/main" id="{845C24AA-8C47-F24E-8DE4-1EF3FF901798}"/>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72969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E77DD9-B454-484D-8F00-4D7CBD5EF501}"/>
              </a:ext>
            </a:extLst>
          </p:cNvPr>
          <p:cNvSpPr>
            <a:spLocks noGrp="1"/>
          </p:cNvSpPr>
          <p:nvPr>
            <p:ph type="body" idx="1"/>
          </p:nvPr>
        </p:nvSpPr>
        <p:spPr>
          <a:xfrm>
            <a:off x="839788" y="1639968"/>
            <a:ext cx="5157787"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B037F17-0FDA-6046-A74E-F75A2A8C334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61BBBF2-F030-A549-B400-B72BB89A756A}"/>
              </a:ext>
            </a:extLst>
          </p:cNvPr>
          <p:cNvSpPr>
            <a:spLocks noGrp="1"/>
          </p:cNvSpPr>
          <p:nvPr>
            <p:ph type="body" sz="quarter" idx="3"/>
          </p:nvPr>
        </p:nvSpPr>
        <p:spPr>
          <a:xfrm>
            <a:off x="6172200" y="1639968"/>
            <a:ext cx="5183188"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9E1E1C6-5935-F940-A4F3-DE456581DA2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Rechthoek 9">
            <a:extLst>
              <a:ext uri="{FF2B5EF4-FFF2-40B4-BE49-F238E27FC236}">
                <a16:creationId xmlns:a16="http://schemas.microsoft.com/office/drawing/2014/main" id="{7495EF8E-E894-554C-BBDF-A5C3500A507B}"/>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Titel 1">
            <a:extLst>
              <a:ext uri="{FF2B5EF4-FFF2-40B4-BE49-F238E27FC236}">
                <a16:creationId xmlns:a16="http://schemas.microsoft.com/office/drawing/2014/main" id="{2EEF915C-EE12-3546-8889-A440B5211475}"/>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a:t>Klik om stijl te bewerken</a:t>
            </a:r>
          </a:p>
        </p:txBody>
      </p:sp>
      <p:pic>
        <p:nvPicPr>
          <p:cNvPr id="12" name="Afbeelding 11" descr="Afbeelding met tekst, illustratie&#10;&#10;Automatisch gegenereerde beschrijving">
            <a:extLst>
              <a:ext uri="{FF2B5EF4-FFF2-40B4-BE49-F238E27FC236}">
                <a16:creationId xmlns:a16="http://schemas.microsoft.com/office/drawing/2014/main" id="{E38265E3-17EC-B043-905F-75CC43A732E2}"/>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94418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6DE98B-1EF6-9B49-A614-24BD8D5B4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B95E89F-39D4-6246-B49F-71F2D0FA2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a:t>
            </a:r>
            <a:r>
              <a:rPr lang="nl-NL" err="1"/>
              <a:t>tekststjil</a:t>
            </a:r>
            <a:r>
              <a:rPr lang="nl-NL"/>
              <a:t>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103009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3" r:id="rId3"/>
    <p:sldLayoutId id="2147483660" r:id="rId4"/>
    <p:sldLayoutId id="2147483662" r:id="rId5"/>
    <p:sldLayoutId id="2147483650" r:id="rId6"/>
    <p:sldLayoutId id="2147483663" r:id="rId7"/>
    <p:sldLayoutId id="2147483652" r:id="rId8"/>
    <p:sldLayoutId id="2147483653" r:id="rId9"/>
    <p:sldLayoutId id="2147483664" r:id="rId10"/>
    <p:sldLayoutId id="2147483665" r:id="rId11"/>
    <p:sldLayoutId id="2147483666" r:id="rId12"/>
    <p:sldLayoutId id="2147483669" r:id="rId13"/>
    <p:sldLayoutId id="2147483654" r:id="rId14"/>
    <p:sldLayoutId id="2147483671" r:id="rId15"/>
    <p:sldLayoutId id="2147483672" r:id="rId16"/>
  </p:sldLayoutIdLst>
  <p:txStyles>
    <p:titleStyle>
      <a:lvl1pPr algn="l" defTabSz="914400" rtl="0" eaLnBrk="1" latinLnBrk="0" hangingPunct="1">
        <a:lnSpc>
          <a:spcPct val="90000"/>
        </a:lnSpc>
        <a:spcBef>
          <a:spcPct val="0"/>
        </a:spcBef>
        <a:buNone/>
        <a:defRPr sz="4200" kern="1200">
          <a:solidFill>
            <a:srgbClr val="0B485F"/>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B485F"/>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B485F"/>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B485F"/>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F5F7D-6B1F-5100-E26F-3FA6D5CBC3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01A4CB-035B-6DCE-25A7-FDBD4A2B7FEB}"/>
              </a:ext>
            </a:extLst>
          </p:cNvPr>
          <p:cNvSpPr>
            <a:spLocks noGrp="1"/>
          </p:cNvSpPr>
          <p:nvPr>
            <p:ph type="ctrTitle"/>
          </p:nvPr>
        </p:nvSpPr>
        <p:spPr>
          <a:xfrm>
            <a:off x="634128" y="662813"/>
            <a:ext cx="3990424" cy="1555369"/>
          </a:xfrm>
        </p:spPr>
        <p:txBody>
          <a:bodyPr>
            <a:normAutofit fontScale="90000"/>
          </a:bodyPr>
          <a:lstStyle/>
          <a:p>
            <a:pPr>
              <a:lnSpc>
                <a:spcPct val="100000"/>
              </a:lnSpc>
            </a:pPr>
            <a:r>
              <a:rPr lang="nl-NL" dirty="0"/>
              <a:t>Onderzoekend vermogen aanspreken in begeleiding</a:t>
            </a:r>
          </a:p>
        </p:txBody>
      </p:sp>
      <p:sp>
        <p:nvSpPr>
          <p:cNvPr id="3" name="Ondertitel 2">
            <a:extLst>
              <a:ext uri="{FF2B5EF4-FFF2-40B4-BE49-F238E27FC236}">
                <a16:creationId xmlns:a16="http://schemas.microsoft.com/office/drawing/2014/main" id="{4D2AF067-A4BF-6939-6896-5E916ECFE48C}"/>
              </a:ext>
            </a:extLst>
          </p:cNvPr>
          <p:cNvSpPr>
            <a:spLocks noGrp="1"/>
          </p:cNvSpPr>
          <p:nvPr>
            <p:ph type="subTitle" idx="1"/>
          </p:nvPr>
        </p:nvSpPr>
        <p:spPr>
          <a:xfrm>
            <a:off x="752141" y="2942635"/>
            <a:ext cx="3754398" cy="3113818"/>
          </a:xfrm>
        </p:spPr>
        <p:txBody>
          <a:bodyPr>
            <a:normAutofit/>
          </a:bodyPr>
          <a:lstStyle/>
          <a:p>
            <a:pPr>
              <a:lnSpc>
                <a:spcPct val="170000"/>
              </a:lnSpc>
            </a:pPr>
            <a:r>
              <a:rPr lang="nl-NL" sz="1400" b="1" i="1" dirty="0" err="1">
                <a:latin typeface="Poppins"/>
                <a:cs typeface="Poppins"/>
              </a:rPr>
              <a:t>Schoolopleidersmiddag</a:t>
            </a:r>
            <a:r>
              <a:rPr lang="nl-NL" sz="1400" b="1" i="1" dirty="0">
                <a:latin typeface="Poppins"/>
                <a:cs typeface="Poppins"/>
              </a:rPr>
              <a:t> </a:t>
            </a:r>
          </a:p>
          <a:p>
            <a:pPr>
              <a:lnSpc>
                <a:spcPct val="170000"/>
              </a:lnSpc>
            </a:pPr>
            <a:r>
              <a:rPr lang="nl-NL" sz="1400" b="1" i="1" dirty="0">
                <a:latin typeface="Poppins"/>
                <a:cs typeface="Poppins"/>
              </a:rPr>
              <a:t>Maart 2026</a:t>
            </a:r>
            <a:br>
              <a:rPr lang="nl-NL" sz="1400" b="1" i="1" dirty="0">
                <a:latin typeface="Poppins"/>
                <a:cs typeface="Poppins"/>
              </a:rPr>
            </a:br>
            <a:r>
              <a:rPr lang="nl-NL" sz="1400" b="1" i="1" dirty="0">
                <a:latin typeface="Poppins"/>
                <a:cs typeface="Poppins"/>
              </a:rPr>
              <a:t>JEROEN S. ROZENDAAL</a:t>
            </a:r>
            <a:endParaRPr lang="nl-NL" sz="1600" b="1" i="1" dirty="0">
              <a:latin typeface="Poppins"/>
              <a:cs typeface="Poppins"/>
            </a:endParaRPr>
          </a:p>
        </p:txBody>
      </p:sp>
    </p:spTree>
    <p:extLst>
      <p:ext uri="{BB962C8B-B14F-4D97-AF65-F5344CB8AC3E}">
        <p14:creationId xmlns:p14="http://schemas.microsoft.com/office/powerpoint/2010/main" val="2418495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2F34B0D-AD72-437B-C9D3-E46E16F94F9A}"/>
              </a:ext>
            </a:extLst>
          </p:cNvPr>
          <p:cNvSpPr>
            <a:spLocks noGrp="1"/>
          </p:cNvSpPr>
          <p:nvPr>
            <p:ph sz="half" idx="1"/>
          </p:nvPr>
        </p:nvSpPr>
        <p:spPr>
          <a:xfrm>
            <a:off x="422188" y="1595700"/>
            <a:ext cx="5673812" cy="4786472"/>
          </a:xfrm>
        </p:spPr>
        <p:txBody>
          <a:bodyPr>
            <a:normAutofit fontScale="92500" lnSpcReduction="10000"/>
          </a:bodyPr>
          <a:lstStyle/>
          <a:p>
            <a:pPr>
              <a:lnSpc>
                <a:spcPct val="150000"/>
              </a:lnSpc>
            </a:pPr>
            <a:r>
              <a:rPr lang="nl-NL" dirty="0"/>
              <a:t>Ontwerpen van een mini-opdracht die je morgen kan gebruiken in de stagebegeleiding:</a:t>
            </a:r>
            <a:br>
              <a:rPr lang="nl-NL" dirty="0"/>
            </a:br>
            <a:endParaRPr lang="nl-NL" dirty="0"/>
          </a:p>
          <a:p>
            <a:pPr lvl="1">
              <a:lnSpc>
                <a:spcPct val="150000"/>
              </a:lnSpc>
            </a:pPr>
            <a:r>
              <a:rPr lang="nl-NL" dirty="0"/>
              <a:t>Keuze voor een typische concrete activiteit van een student</a:t>
            </a:r>
          </a:p>
          <a:p>
            <a:pPr lvl="1">
              <a:lnSpc>
                <a:spcPct val="150000"/>
              </a:lnSpc>
            </a:pPr>
            <a:r>
              <a:rPr lang="nl-NL" dirty="0"/>
              <a:t>Ontwerpen in duo’s</a:t>
            </a:r>
          </a:p>
          <a:p>
            <a:pPr lvl="1">
              <a:lnSpc>
                <a:spcPct val="150000"/>
              </a:lnSpc>
            </a:pPr>
            <a:r>
              <a:rPr lang="nl-NL" dirty="0"/>
              <a:t>Snelle uitwisseling</a:t>
            </a:r>
          </a:p>
          <a:p>
            <a:pPr lvl="1">
              <a:lnSpc>
                <a:spcPct val="150000"/>
              </a:lnSpc>
            </a:pPr>
            <a:r>
              <a:rPr lang="nl-NL" dirty="0"/>
              <a:t>Oogsten en samen kijken naar leervragen</a:t>
            </a:r>
          </a:p>
          <a:p>
            <a:pPr lvl="1">
              <a:lnSpc>
                <a:spcPct val="150000"/>
              </a:lnSpc>
            </a:pPr>
            <a:endParaRPr lang="nl-NL" dirty="0"/>
          </a:p>
          <a:p>
            <a:pPr>
              <a:lnSpc>
                <a:spcPct val="150000"/>
              </a:lnSpc>
            </a:pPr>
            <a:endParaRPr lang="nl-NL" dirty="0"/>
          </a:p>
          <a:p>
            <a:pPr>
              <a:lnSpc>
                <a:spcPct val="150000"/>
              </a:lnSpc>
            </a:pPr>
            <a:endParaRPr lang="nl-NL" dirty="0"/>
          </a:p>
        </p:txBody>
      </p:sp>
      <p:sp>
        <p:nvSpPr>
          <p:cNvPr id="4" name="Titel 3">
            <a:extLst>
              <a:ext uri="{FF2B5EF4-FFF2-40B4-BE49-F238E27FC236}">
                <a16:creationId xmlns:a16="http://schemas.microsoft.com/office/drawing/2014/main" id="{DDE22D68-AC38-0E3B-8F01-73126F144A11}"/>
              </a:ext>
            </a:extLst>
          </p:cNvPr>
          <p:cNvSpPr>
            <a:spLocks noGrp="1"/>
          </p:cNvSpPr>
          <p:nvPr>
            <p:ph type="title"/>
          </p:nvPr>
        </p:nvSpPr>
        <p:spPr/>
        <p:txBody>
          <a:bodyPr/>
          <a:lstStyle/>
          <a:p>
            <a:r>
              <a:rPr lang="nl-NL" dirty="0"/>
              <a:t>Workshop ‘Onderzoekend vermogen’</a:t>
            </a:r>
          </a:p>
        </p:txBody>
      </p:sp>
      <p:pic>
        <p:nvPicPr>
          <p:cNvPr id="6" name="Afbeelding 5" descr="Afbeelding met persoon, kleding, riem, jeans&#10;&#10;Door AI gegenereerde inhoud is mogelijk onjuist.">
            <a:extLst>
              <a:ext uri="{FF2B5EF4-FFF2-40B4-BE49-F238E27FC236}">
                <a16:creationId xmlns:a16="http://schemas.microsoft.com/office/drawing/2014/main" id="{F4448502-5EB7-8150-D649-C3BD968B49EF}"/>
              </a:ext>
            </a:extLst>
          </p:cNvPr>
          <p:cNvPicPr>
            <a:picLocks noChangeAspect="1"/>
          </p:cNvPicPr>
          <p:nvPr/>
        </p:nvPicPr>
        <p:blipFill>
          <a:blip r:embed="rId3"/>
          <a:stretch>
            <a:fillRect/>
          </a:stretch>
        </p:blipFill>
        <p:spPr>
          <a:xfrm>
            <a:off x="6328377" y="2077651"/>
            <a:ext cx="5321986" cy="3572292"/>
          </a:xfrm>
          <a:prstGeom prst="rect">
            <a:avLst/>
          </a:prstGeom>
        </p:spPr>
      </p:pic>
    </p:spTree>
    <p:extLst>
      <p:ext uri="{BB962C8B-B14F-4D97-AF65-F5344CB8AC3E}">
        <p14:creationId xmlns:p14="http://schemas.microsoft.com/office/powerpoint/2010/main" val="81176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D3A9-10D6-26A1-FAD7-952166D42786}"/>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A7EBC48-4F5E-0D6F-EC43-394A9650E074}"/>
              </a:ext>
            </a:extLst>
          </p:cNvPr>
          <p:cNvSpPr>
            <a:spLocks noGrp="1"/>
          </p:cNvSpPr>
          <p:nvPr>
            <p:ph sz="half" idx="1"/>
          </p:nvPr>
        </p:nvSpPr>
        <p:spPr>
          <a:xfrm>
            <a:off x="541638" y="1632770"/>
            <a:ext cx="3746158" cy="5225229"/>
          </a:xfrm>
        </p:spPr>
        <p:txBody>
          <a:bodyPr>
            <a:normAutofit fontScale="77500" lnSpcReduction="20000"/>
          </a:bodyPr>
          <a:lstStyle/>
          <a:p>
            <a:pPr>
              <a:lnSpc>
                <a:spcPct val="150000"/>
              </a:lnSpc>
            </a:pPr>
            <a:r>
              <a:rPr lang="nl-NL" sz="2500" b="1" dirty="0"/>
              <a:t>Didactisch handelen:</a:t>
            </a:r>
          </a:p>
          <a:p>
            <a:pPr lvl="1">
              <a:lnSpc>
                <a:spcPct val="150000"/>
              </a:lnSpc>
            </a:pPr>
            <a:r>
              <a:rPr lang="nl-NL" sz="2500" dirty="0"/>
              <a:t>Uitleg geven</a:t>
            </a:r>
          </a:p>
          <a:p>
            <a:pPr lvl="1">
              <a:lnSpc>
                <a:spcPct val="150000"/>
              </a:lnSpc>
            </a:pPr>
            <a:r>
              <a:rPr lang="nl-NL" sz="2500" dirty="0"/>
              <a:t>Vragen stellen</a:t>
            </a:r>
          </a:p>
          <a:p>
            <a:pPr lvl="1">
              <a:lnSpc>
                <a:spcPct val="150000"/>
              </a:lnSpc>
            </a:pPr>
            <a:r>
              <a:rPr lang="nl-NL" sz="2500" dirty="0"/>
              <a:t>Activeren</a:t>
            </a:r>
          </a:p>
          <a:p>
            <a:pPr lvl="1">
              <a:lnSpc>
                <a:spcPct val="150000"/>
              </a:lnSpc>
            </a:pPr>
            <a:endParaRPr lang="nl-NL" sz="2500" dirty="0"/>
          </a:p>
          <a:p>
            <a:pPr>
              <a:lnSpc>
                <a:spcPct val="150000"/>
              </a:lnSpc>
            </a:pPr>
            <a:r>
              <a:rPr lang="nl-NL" sz="2500" b="1" dirty="0"/>
              <a:t>Klassenmanagement/organisatie</a:t>
            </a:r>
          </a:p>
          <a:p>
            <a:pPr lvl="1">
              <a:lnSpc>
                <a:spcPct val="150000"/>
              </a:lnSpc>
            </a:pPr>
            <a:r>
              <a:rPr lang="nl-NL" sz="2500" dirty="0"/>
              <a:t>Starten/afronden van een les</a:t>
            </a:r>
          </a:p>
          <a:p>
            <a:pPr lvl="1">
              <a:lnSpc>
                <a:spcPct val="150000"/>
              </a:lnSpc>
            </a:pPr>
            <a:r>
              <a:rPr lang="nl-NL" sz="2500" dirty="0"/>
              <a:t>Overgangen</a:t>
            </a:r>
          </a:p>
          <a:p>
            <a:pPr lvl="1">
              <a:lnSpc>
                <a:spcPct val="150000"/>
              </a:lnSpc>
            </a:pPr>
            <a:r>
              <a:rPr lang="nl-NL" sz="2500" dirty="0"/>
              <a:t>Orde/structuur</a:t>
            </a:r>
          </a:p>
          <a:p>
            <a:pPr lvl="1">
              <a:lnSpc>
                <a:spcPct val="150000"/>
              </a:lnSpc>
            </a:pPr>
            <a:endParaRPr lang="nl-NL" sz="2500" dirty="0"/>
          </a:p>
          <a:p>
            <a:pPr>
              <a:lnSpc>
                <a:spcPct val="150000"/>
              </a:lnSpc>
            </a:pPr>
            <a:endParaRPr lang="nl-NL" dirty="0"/>
          </a:p>
          <a:p>
            <a:pPr lvl="1">
              <a:lnSpc>
                <a:spcPct val="150000"/>
              </a:lnSpc>
            </a:pPr>
            <a:endParaRPr lang="nl-NL" dirty="0"/>
          </a:p>
          <a:p>
            <a:pPr>
              <a:lnSpc>
                <a:spcPct val="150000"/>
              </a:lnSpc>
            </a:pPr>
            <a:endParaRPr lang="nl-NL" dirty="0"/>
          </a:p>
          <a:p>
            <a:pPr>
              <a:lnSpc>
                <a:spcPct val="150000"/>
              </a:lnSpc>
            </a:pPr>
            <a:endParaRPr lang="nl-NL" dirty="0"/>
          </a:p>
        </p:txBody>
      </p:sp>
      <p:sp>
        <p:nvSpPr>
          <p:cNvPr id="4" name="Titel 3">
            <a:extLst>
              <a:ext uri="{FF2B5EF4-FFF2-40B4-BE49-F238E27FC236}">
                <a16:creationId xmlns:a16="http://schemas.microsoft.com/office/drawing/2014/main" id="{111706AA-DB85-C15C-61FD-3E2467BEC9E8}"/>
              </a:ext>
            </a:extLst>
          </p:cNvPr>
          <p:cNvSpPr>
            <a:spLocks noGrp="1"/>
          </p:cNvSpPr>
          <p:nvPr>
            <p:ph type="title"/>
          </p:nvPr>
        </p:nvSpPr>
        <p:spPr>
          <a:xfrm>
            <a:off x="802342" y="564573"/>
            <a:ext cx="10848020" cy="716539"/>
          </a:xfrm>
        </p:spPr>
        <p:txBody>
          <a:bodyPr>
            <a:normAutofit fontScale="90000"/>
          </a:bodyPr>
          <a:lstStyle/>
          <a:p>
            <a:r>
              <a:rPr lang="nl-NL" dirty="0"/>
              <a:t> Voorbeelden van concrete activiteiten: klein en concreet</a:t>
            </a:r>
          </a:p>
        </p:txBody>
      </p:sp>
      <p:sp>
        <p:nvSpPr>
          <p:cNvPr id="3" name="Tijdelijke aanduiding voor inhoud 1">
            <a:extLst>
              <a:ext uri="{FF2B5EF4-FFF2-40B4-BE49-F238E27FC236}">
                <a16:creationId xmlns:a16="http://schemas.microsoft.com/office/drawing/2014/main" id="{9811187D-7FC4-6339-B561-465D6E031ACF}"/>
              </a:ext>
            </a:extLst>
          </p:cNvPr>
          <p:cNvSpPr txBox="1">
            <a:spLocks/>
          </p:cNvSpPr>
          <p:nvPr/>
        </p:nvSpPr>
        <p:spPr>
          <a:xfrm>
            <a:off x="6415216" y="1632769"/>
            <a:ext cx="5235146" cy="5225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B485F"/>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B485F"/>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B485F"/>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1900" b="1" dirty="0"/>
              <a:t>Interactie &amp; feedback</a:t>
            </a:r>
          </a:p>
          <a:p>
            <a:pPr lvl="1">
              <a:lnSpc>
                <a:spcPct val="150000"/>
              </a:lnSpc>
            </a:pPr>
            <a:r>
              <a:rPr lang="nl-NL" sz="1900" dirty="0"/>
              <a:t>Reageren op leerlingen</a:t>
            </a:r>
          </a:p>
          <a:p>
            <a:pPr lvl="1">
              <a:lnSpc>
                <a:spcPct val="150000"/>
              </a:lnSpc>
            </a:pPr>
            <a:r>
              <a:rPr lang="nl-NL" sz="1900" dirty="0"/>
              <a:t>Feedback geven</a:t>
            </a:r>
          </a:p>
          <a:p>
            <a:pPr lvl="1">
              <a:lnSpc>
                <a:spcPct val="150000"/>
              </a:lnSpc>
            </a:pPr>
            <a:r>
              <a:rPr lang="nl-NL" sz="1900" dirty="0"/>
              <a:t>Doorvragen</a:t>
            </a:r>
          </a:p>
          <a:p>
            <a:pPr lvl="1">
              <a:lnSpc>
                <a:spcPct val="150000"/>
              </a:lnSpc>
            </a:pPr>
            <a:endParaRPr lang="nl-NL" sz="2500" dirty="0"/>
          </a:p>
          <a:p>
            <a:pPr>
              <a:lnSpc>
                <a:spcPct val="150000"/>
              </a:lnSpc>
            </a:pPr>
            <a:r>
              <a:rPr lang="nl-NL" sz="2500" dirty="0"/>
              <a:t>...</a:t>
            </a:r>
          </a:p>
          <a:p>
            <a:pPr marL="0" indent="0">
              <a:lnSpc>
                <a:spcPct val="150000"/>
              </a:lnSpc>
              <a:buNone/>
            </a:pPr>
            <a:endParaRPr lang="nl-NL" dirty="0"/>
          </a:p>
          <a:p>
            <a:pPr lvl="1">
              <a:lnSpc>
                <a:spcPct val="150000"/>
              </a:lnSpc>
            </a:pPr>
            <a:endParaRPr lang="nl-NL" dirty="0"/>
          </a:p>
          <a:p>
            <a:pPr>
              <a:lnSpc>
                <a:spcPct val="150000"/>
              </a:lnSpc>
            </a:pPr>
            <a:endParaRPr lang="nl-NL" dirty="0"/>
          </a:p>
          <a:p>
            <a:pPr>
              <a:lnSpc>
                <a:spcPct val="150000"/>
              </a:lnSpc>
            </a:pPr>
            <a:endParaRPr lang="nl-NL" dirty="0"/>
          </a:p>
        </p:txBody>
      </p:sp>
      <p:sp>
        <p:nvSpPr>
          <p:cNvPr id="5" name="Wolk 4">
            <a:extLst>
              <a:ext uri="{FF2B5EF4-FFF2-40B4-BE49-F238E27FC236}">
                <a16:creationId xmlns:a16="http://schemas.microsoft.com/office/drawing/2014/main" id="{5D5C9C70-7568-9059-9576-4D67DFBC52B2}"/>
              </a:ext>
            </a:extLst>
          </p:cNvPr>
          <p:cNvSpPr/>
          <p:nvPr/>
        </p:nvSpPr>
        <p:spPr>
          <a:xfrm rot="942593">
            <a:off x="7607644" y="3534942"/>
            <a:ext cx="4572000" cy="3113901"/>
          </a:xfrm>
          <a:prstGeom prst="cloud">
            <a:avLst/>
          </a:prstGeom>
          <a:solidFill>
            <a:schemeClr val="accent6">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Geef 5 minuten uitleg van een nieuw begrip</a:t>
            </a:r>
          </a:p>
          <a:p>
            <a:pPr algn="ctr"/>
            <a:r>
              <a:rPr lang="nl-NL" dirty="0">
                <a:solidFill>
                  <a:schemeClr val="tx1"/>
                </a:solidFill>
              </a:rPr>
              <a:t>- Start de les en probeer in 2 minuten iedereen aan het werk te krijgen</a:t>
            </a:r>
          </a:p>
          <a:p>
            <a:pPr algn="ctr"/>
            <a:r>
              <a:rPr lang="nl-NL" dirty="0">
                <a:solidFill>
                  <a:schemeClr val="tx1"/>
                </a:solidFill>
              </a:rPr>
              <a:t>- Geef feedback op een </a:t>
            </a:r>
            <a:r>
              <a:rPr lang="nl-NL" dirty="0" err="1">
                <a:solidFill>
                  <a:schemeClr val="tx1"/>
                </a:solidFill>
              </a:rPr>
              <a:t>leerlingantwoord</a:t>
            </a:r>
            <a:endParaRPr lang="nl-NL" dirty="0">
              <a:solidFill>
                <a:schemeClr val="tx1"/>
              </a:solidFill>
            </a:endParaRPr>
          </a:p>
        </p:txBody>
      </p:sp>
    </p:spTree>
    <p:extLst>
      <p:ext uri="{BB962C8B-B14F-4D97-AF65-F5344CB8AC3E}">
        <p14:creationId xmlns:p14="http://schemas.microsoft.com/office/powerpoint/2010/main" val="223168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61A2-427A-509E-A612-C1FB6F44C9EA}"/>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B4BF641-DC73-503E-B79C-24D1F1E07D08}"/>
              </a:ext>
            </a:extLst>
          </p:cNvPr>
          <p:cNvSpPr>
            <a:spLocks noGrp="1"/>
          </p:cNvSpPr>
          <p:nvPr>
            <p:ph sz="half" idx="1"/>
          </p:nvPr>
        </p:nvSpPr>
        <p:spPr>
          <a:xfrm>
            <a:off x="541637" y="1632770"/>
            <a:ext cx="11073713" cy="5085529"/>
          </a:xfrm>
        </p:spPr>
        <p:txBody>
          <a:bodyPr>
            <a:normAutofit fontScale="77500" lnSpcReduction="20000"/>
          </a:bodyPr>
          <a:lstStyle/>
          <a:p>
            <a:pPr>
              <a:lnSpc>
                <a:spcPct val="150000"/>
              </a:lnSpc>
            </a:pPr>
            <a:r>
              <a:rPr lang="nl-NL" b="1" dirty="0"/>
              <a:t>Tijdens activiteit (opmerkzaam maken):</a:t>
            </a:r>
          </a:p>
          <a:p>
            <a:pPr lvl="1">
              <a:lnSpc>
                <a:spcPct val="150000"/>
              </a:lnSpc>
            </a:pPr>
            <a:r>
              <a:rPr lang="nl-NL" dirty="0"/>
              <a:t>Wat doe je precies?</a:t>
            </a:r>
          </a:p>
          <a:p>
            <a:pPr lvl="1">
              <a:lnSpc>
                <a:spcPct val="150000"/>
              </a:lnSpc>
            </a:pPr>
            <a:r>
              <a:rPr lang="nl-NL" dirty="0"/>
              <a:t>Waar let je op?</a:t>
            </a:r>
          </a:p>
          <a:p>
            <a:pPr lvl="1">
              <a:lnSpc>
                <a:spcPct val="150000"/>
              </a:lnSpc>
            </a:pPr>
            <a:r>
              <a:rPr lang="nl-NL" dirty="0"/>
              <a:t>Wat gebeurt er bij leerlingen?</a:t>
            </a:r>
          </a:p>
          <a:p>
            <a:pPr lvl="1">
              <a:lnSpc>
                <a:spcPct val="150000"/>
              </a:lnSpc>
            </a:pPr>
            <a:r>
              <a:rPr lang="nl-NL" dirty="0"/>
              <a:t>Wat valt je op?</a:t>
            </a:r>
          </a:p>
          <a:p>
            <a:pPr lvl="1">
              <a:lnSpc>
                <a:spcPct val="150000"/>
              </a:lnSpc>
            </a:pPr>
            <a:endParaRPr lang="nl-NL" dirty="0"/>
          </a:p>
          <a:p>
            <a:pPr>
              <a:lnSpc>
                <a:spcPct val="150000"/>
              </a:lnSpc>
            </a:pPr>
            <a:r>
              <a:rPr lang="nl-NL" b="1" dirty="0"/>
              <a:t>Na activiteit (ontregelen):</a:t>
            </a:r>
          </a:p>
          <a:p>
            <a:pPr lvl="1">
              <a:lnSpc>
                <a:spcPct val="150000"/>
              </a:lnSpc>
            </a:pPr>
            <a:r>
              <a:rPr lang="nl-NL" dirty="0"/>
              <a:t>Waar baseer je dit op? &gt;&gt;</a:t>
            </a:r>
          </a:p>
          <a:p>
            <a:pPr lvl="1">
              <a:lnSpc>
                <a:spcPct val="150000"/>
              </a:lnSpc>
            </a:pPr>
            <a:r>
              <a:rPr lang="nl-NL" dirty="0"/>
              <a:t>Wat zou ook nog kunnen?</a:t>
            </a:r>
          </a:p>
          <a:p>
            <a:pPr lvl="1">
              <a:lnSpc>
                <a:spcPct val="150000"/>
              </a:lnSpc>
            </a:pPr>
            <a:r>
              <a:rPr lang="nl-NL" dirty="0"/>
              <a:t>Wat weet je nog niet (zeker genoeg)?</a:t>
            </a:r>
          </a:p>
          <a:p>
            <a:pPr lvl="1">
              <a:lnSpc>
                <a:spcPct val="150000"/>
              </a:lnSpc>
            </a:pPr>
            <a:r>
              <a:rPr lang="nl-NL" dirty="0"/>
              <a:t>Wat zou je nader moeten verkennen?</a:t>
            </a:r>
          </a:p>
          <a:p>
            <a:pPr lvl="1">
              <a:lnSpc>
                <a:spcPct val="150000"/>
              </a:lnSpc>
            </a:pPr>
            <a:r>
              <a:rPr lang="nl-NL" dirty="0"/>
              <a:t>Hoe ga je dat aanpakken?</a:t>
            </a:r>
          </a:p>
          <a:p>
            <a:pPr lvl="1">
              <a:lnSpc>
                <a:spcPct val="150000"/>
              </a:lnSpc>
            </a:pPr>
            <a:endParaRPr lang="nl-NL" dirty="0"/>
          </a:p>
          <a:p>
            <a:pPr>
              <a:lnSpc>
                <a:spcPct val="150000"/>
              </a:lnSpc>
            </a:pPr>
            <a:endParaRPr lang="nl-NL" dirty="0"/>
          </a:p>
          <a:p>
            <a:pPr>
              <a:lnSpc>
                <a:spcPct val="150000"/>
              </a:lnSpc>
            </a:pPr>
            <a:endParaRPr lang="nl-NL" dirty="0"/>
          </a:p>
        </p:txBody>
      </p:sp>
      <p:sp>
        <p:nvSpPr>
          <p:cNvPr id="4" name="Titel 3">
            <a:extLst>
              <a:ext uri="{FF2B5EF4-FFF2-40B4-BE49-F238E27FC236}">
                <a16:creationId xmlns:a16="http://schemas.microsoft.com/office/drawing/2014/main" id="{3409444E-4B27-4241-0CC1-57E865FBF2C0}"/>
              </a:ext>
            </a:extLst>
          </p:cNvPr>
          <p:cNvSpPr>
            <a:spLocks noGrp="1"/>
          </p:cNvSpPr>
          <p:nvPr>
            <p:ph type="title"/>
          </p:nvPr>
        </p:nvSpPr>
        <p:spPr/>
        <p:txBody>
          <a:bodyPr/>
          <a:lstStyle/>
          <a:p>
            <a:r>
              <a:rPr lang="nl-NL" dirty="0"/>
              <a:t>Voorbeelden van vragen</a:t>
            </a:r>
          </a:p>
        </p:txBody>
      </p:sp>
      <p:pic>
        <p:nvPicPr>
          <p:cNvPr id="3" name="Afbeelding 2" descr="Afbeelding met tekst, cirkel, Lettertype, Graphics&#10;&#10;Door AI gegenereerde inhoud is mogelijk onjuist.">
            <a:extLst>
              <a:ext uri="{FF2B5EF4-FFF2-40B4-BE49-F238E27FC236}">
                <a16:creationId xmlns:a16="http://schemas.microsoft.com/office/drawing/2014/main" id="{C6C31E98-894F-9CEA-5BB2-2CC5D9A09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983" y="1281112"/>
            <a:ext cx="6105380" cy="5278378"/>
          </a:xfrm>
          <a:prstGeom prst="rect">
            <a:avLst/>
          </a:prstGeom>
        </p:spPr>
      </p:pic>
    </p:spTree>
    <p:extLst>
      <p:ext uri="{BB962C8B-B14F-4D97-AF65-F5344CB8AC3E}">
        <p14:creationId xmlns:p14="http://schemas.microsoft.com/office/powerpoint/2010/main" val="48243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42B8D-E7ED-C30D-3501-2033C8489931}"/>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E5D70D0-26C1-B980-C17B-89AEF663B397}"/>
              </a:ext>
            </a:extLst>
          </p:cNvPr>
          <p:cNvSpPr>
            <a:spLocks noGrp="1"/>
          </p:cNvSpPr>
          <p:nvPr>
            <p:ph sz="half" idx="1"/>
          </p:nvPr>
        </p:nvSpPr>
        <p:spPr>
          <a:xfrm>
            <a:off x="642551" y="1458098"/>
            <a:ext cx="5090984" cy="5066270"/>
          </a:xfrm>
        </p:spPr>
        <p:txBody>
          <a:bodyPr>
            <a:normAutofit fontScale="92500" lnSpcReduction="20000"/>
          </a:bodyPr>
          <a:lstStyle/>
          <a:p>
            <a:pPr>
              <a:lnSpc>
                <a:spcPct val="160000"/>
              </a:lnSpc>
            </a:pPr>
            <a:r>
              <a:rPr lang="nl-NL" b="1" dirty="0"/>
              <a:t>Ga bij een ander duo zitten</a:t>
            </a:r>
          </a:p>
          <a:p>
            <a:pPr>
              <a:lnSpc>
                <a:spcPct val="160000"/>
              </a:lnSpc>
            </a:pPr>
            <a:endParaRPr lang="nl-NL" b="1" dirty="0"/>
          </a:p>
          <a:p>
            <a:pPr>
              <a:lnSpc>
                <a:spcPct val="160000"/>
              </a:lnSpc>
            </a:pPr>
            <a:r>
              <a:rPr lang="nl-NL" b="1" dirty="0"/>
              <a:t>Vertel elkaar kort wat je hebt uitgewerkt en hoe je denkt dat dit het onderzoekend vermogen van studenten aanspreekt</a:t>
            </a:r>
          </a:p>
          <a:p>
            <a:pPr>
              <a:lnSpc>
                <a:spcPct val="160000"/>
              </a:lnSpc>
            </a:pPr>
            <a:endParaRPr lang="nl-NL" dirty="0"/>
          </a:p>
          <a:p>
            <a:pPr>
              <a:lnSpc>
                <a:spcPct val="160000"/>
              </a:lnSpc>
            </a:pPr>
            <a:r>
              <a:rPr lang="nl-NL" b="1" dirty="0"/>
              <a:t>Geef als toehoorder het duo één tip</a:t>
            </a:r>
          </a:p>
          <a:p>
            <a:pPr>
              <a:lnSpc>
                <a:spcPct val="160000"/>
              </a:lnSpc>
            </a:pPr>
            <a:endParaRPr lang="nl-NL" b="1" dirty="0"/>
          </a:p>
          <a:p>
            <a:pPr>
              <a:lnSpc>
                <a:spcPct val="160000"/>
              </a:lnSpc>
            </a:pPr>
            <a:endParaRPr lang="nl-NL" dirty="0"/>
          </a:p>
        </p:txBody>
      </p:sp>
      <p:sp>
        <p:nvSpPr>
          <p:cNvPr id="4" name="Titel 3">
            <a:extLst>
              <a:ext uri="{FF2B5EF4-FFF2-40B4-BE49-F238E27FC236}">
                <a16:creationId xmlns:a16="http://schemas.microsoft.com/office/drawing/2014/main" id="{2722CE71-5A9D-2A34-FC58-BFF012907DAE}"/>
              </a:ext>
            </a:extLst>
          </p:cNvPr>
          <p:cNvSpPr>
            <a:spLocks noGrp="1"/>
          </p:cNvSpPr>
          <p:nvPr>
            <p:ph type="title"/>
          </p:nvPr>
        </p:nvSpPr>
        <p:spPr/>
        <p:txBody>
          <a:bodyPr/>
          <a:lstStyle/>
          <a:p>
            <a:r>
              <a:rPr lang="nl-NL" dirty="0"/>
              <a:t>Snelle uitwisseling</a:t>
            </a:r>
          </a:p>
        </p:txBody>
      </p:sp>
      <p:pic>
        <p:nvPicPr>
          <p:cNvPr id="5" name="Afbeelding 4" descr="Afbeelding met clipart, Graphics, symbool, logo&#10;&#10;Door AI gegenereerde inhoud is mogelijk onjuist.">
            <a:extLst>
              <a:ext uri="{FF2B5EF4-FFF2-40B4-BE49-F238E27FC236}">
                <a16:creationId xmlns:a16="http://schemas.microsoft.com/office/drawing/2014/main" id="{7B338D36-60B0-FCC4-8827-E784A897CCA6}"/>
              </a:ext>
            </a:extLst>
          </p:cNvPr>
          <p:cNvPicPr>
            <a:picLocks noChangeAspect="1"/>
          </p:cNvPicPr>
          <p:nvPr/>
        </p:nvPicPr>
        <p:blipFill>
          <a:blip r:embed="rId3"/>
          <a:stretch>
            <a:fillRect/>
          </a:stretch>
        </p:blipFill>
        <p:spPr>
          <a:xfrm>
            <a:off x="5678020" y="1927654"/>
            <a:ext cx="6343732" cy="3647646"/>
          </a:xfrm>
          <a:prstGeom prst="rect">
            <a:avLst/>
          </a:prstGeom>
        </p:spPr>
      </p:pic>
    </p:spTree>
    <p:extLst>
      <p:ext uri="{BB962C8B-B14F-4D97-AF65-F5344CB8AC3E}">
        <p14:creationId xmlns:p14="http://schemas.microsoft.com/office/powerpoint/2010/main" val="107834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AEDBA4D-DFCE-0CC8-158A-CB4F2BE665D3}"/>
              </a:ext>
            </a:extLst>
          </p:cNvPr>
          <p:cNvSpPr>
            <a:spLocks noGrp="1"/>
          </p:cNvSpPr>
          <p:nvPr>
            <p:ph sz="half" idx="1"/>
          </p:nvPr>
        </p:nvSpPr>
        <p:spPr>
          <a:xfrm>
            <a:off x="556054" y="1608058"/>
            <a:ext cx="11108724" cy="4786472"/>
          </a:xfrm>
        </p:spPr>
        <p:txBody>
          <a:bodyPr>
            <a:normAutofit fontScale="92500"/>
          </a:bodyPr>
          <a:lstStyle/>
          <a:p>
            <a:pPr>
              <a:lnSpc>
                <a:spcPct val="150000"/>
              </a:lnSpc>
            </a:pPr>
            <a:r>
              <a:rPr lang="nl-NL" dirty="0"/>
              <a:t>Hoe kan ik de studenten motiveren om meer onderzoekend vermogen te laten zien?</a:t>
            </a:r>
          </a:p>
          <a:p>
            <a:pPr>
              <a:lnSpc>
                <a:spcPct val="150000"/>
              </a:lnSpc>
            </a:pPr>
            <a:r>
              <a:rPr lang="nl-NL" dirty="0"/>
              <a:t>Welke rol kunnen WPB en SO spelen in het ontwikkelen van het onderzoekend vermogen van </a:t>
            </a:r>
            <a:r>
              <a:rPr lang="nl-NL" dirty="0" err="1"/>
              <a:t>DIO’s</a:t>
            </a:r>
            <a:r>
              <a:rPr lang="nl-NL" dirty="0"/>
              <a:t>? En hoe vullen die rollen elkaar aan? </a:t>
            </a:r>
          </a:p>
          <a:p>
            <a:pPr>
              <a:lnSpc>
                <a:spcPct val="150000"/>
              </a:lnSpc>
            </a:pPr>
            <a:r>
              <a:rPr lang="nl-NL" dirty="0"/>
              <a:t>Begeleiding en uitdaging bieden binnen de kaders van onderzoekend vermogen voor studenten binnen de opleidingsschool?</a:t>
            </a:r>
          </a:p>
          <a:p>
            <a:pPr>
              <a:lnSpc>
                <a:spcPct val="150000"/>
              </a:lnSpc>
            </a:pPr>
            <a:r>
              <a:rPr lang="nl-NL" dirty="0"/>
              <a:t>Hoe kan ik studenten stimuleren hun onderzoekend vermogen te ontwikkelen? </a:t>
            </a:r>
          </a:p>
          <a:p>
            <a:pPr>
              <a:lnSpc>
                <a:spcPct val="150000"/>
              </a:lnSpc>
            </a:pPr>
            <a:endParaRPr lang="nl-NL" dirty="0"/>
          </a:p>
          <a:p>
            <a:pPr>
              <a:lnSpc>
                <a:spcPct val="150000"/>
              </a:lnSpc>
            </a:pPr>
            <a:endParaRPr lang="nl-NL" dirty="0"/>
          </a:p>
          <a:p>
            <a:pPr marL="0" indent="0" algn="ctr">
              <a:lnSpc>
                <a:spcPct val="150000"/>
              </a:lnSpc>
              <a:buNone/>
            </a:pPr>
            <a:endParaRPr lang="nl-NL" b="1" dirty="0"/>
          </a:p>
          <a:p>
            <a:pPr marL="0" indent="0" algn="ctr">
              <a:lnSpc>
                <a:spcPct val="150000"/>
              </a:lnSpc>
              <a:buNone/>
            </a:pPr>
            <a:endParaRPr lang="nl-NL" b="1" dirty="0"/>
          </a:p>
          <a:p>
            <a:pPr marL="0" indent="0" algn="ctr">
              <a:lnSpc>
                <a:spcPct val="150000"/>
              </a:lnSpc>
              <a:buNone/>
            </a:pPr>
            <a:endParaRPr lang="nl-NL" b="1" dirty="0"/>
          </a:p>
          <a:p>
            <a:pPr>
              <a:lnSpc>
                <a:spcPct val="150000"/>
              </a:lnSpc>
            </a:pPr>
            <a:endParaRPr lang="nl-NL" dirty="0"/>
          </a:p>
        </p:txBody>
      </p:sp>
      <p:sp>
        <p:nvSpPr>
          <p:cNvPr id="4" name="Titel 3">
            <a:extLst>
              <a:ext uri="{FF2B5EF4-FFF2-40B4-BE49-F238E27FC236}">
                <a16:creationId xmlns:a16="http://schemas.microsoft.com/office/drawing/2014/main" id="{C615AE14-B69D-6F78-A800-DDF3BA2DB74A}"/>
              </a:ext>
            </a:extLst>
          </p:cNvPr>
          <p:cNvSpPr>
            <a:spLocks noGrp="1"/>
          </p:cNvSpPr>
          <p:nvPr>
            <p:ph type="title"/>
          </p:nvPr>
        </p:nvSpPr>
        <p:spPr/>
        <p:txBody>
          <a:bodyPr/>
          <a:lstStyle/>
          <a:p>
            <a:r>
              <a:rPr lang="nl-NL" dirty="0"/>
              <a:t>Leervragen groep 1</a:t>
            </a:r>
          </a:p>
        </p:txBody>
      </p:sp>
    </p:spTree>
    <p:extLst>
      <p:ext uri="{BB962C8B-B14F-4D97-AF65-F5344CB8AC3E}">
        <p14:creationId xmlns:p14="http://schemas.microsoft.com/office/powerpoint/2010/main" val="193824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27DD0-398D-DCE4-3284-714DE42902FE}"/>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EE1B646-3147-A2FD-A89E-00B61BA6C587}"/>
              </a:ext>
            </a:extLst>
          </p:cNvPr>
          <p:cNvSpPr>
            <a:spLocks noGrp="1"/>
          </p:cNvSpPr>
          <p:nvPr>
            <p:ph sz="half" idx="1"/>
          </p:nvPr>
        </p:nvSpPr>
        <p:spPr>
          <a:xfrm>
            <a:off x="541638" y="1408670"/>
            <a:ext cx="11108724" cy="5449330"/>
          </a:xfrm>
        </p:spPr>
        <p:txBody>
          <a:bodyPr>
            <a:normAutofit fontScale="70000" lnSpcReduction="20000"/>
          </a:bodyPr>
          <a:lstStyle/>
          <a:p>
            <a:pPr>
              <a:lnSpc>
                <a:spcPct val="150000"/>
              </a:lnSpc>
            </a:pPr>
            <a:r>
              <a:rPr lang="nl-NL" sz="2600" dirty="0"/>
              <a:t>Hoe wordt dit uitgelegd aan studenten in relaties tot het groeidossier?</a:t>
            </a:r>
          </a:p>
          <a:p>
            <a:pPr>
              <a:lnSpc>
                <a:spcPct val="150000"/>
              </a:lnSpc>
            </a:pPr>
            <a:r>
              <a:rPr lang="nl-NL" sz="2600" dirty="0"/>
              <a:t>Wat kan ik hierin verwachten van studenten op de verschillende niveaus? </a:t>
            </a:r>
          </a:p>
          <a:p>
            <a:pPr>
              <a:lnSpc>
                <a:spcPct val="150000"/>
              </a:lnSpc>
            </a:pPr>
            <a:r>
              <a:rPr lang="nl-NL" sz="2600" dirty="0"/>
              <a:t>Hoe kan ik als begeleider de diepere laag van het ‘niet-weten’ te herkennen en te benutten van studenten?</a:t>
            </a:r>
          </a:p>
          <a:p>
            <a:pPr>
              <a:lnSpc>
                <a:spcPct val="150000"/>
              </a:lnSpc>
            </a:pPr>
            <a:r>
              <a:rPr lang="nl-NL" sz="2600" dirty="0"/>
              <a:t>Hoe kan ik studenten coachen om gebruik te maken van kennis en ervaring van werkplekbegeleider en andere ervaren docenten, en deze te koppelen aan theoretische modellen? </a:t>
            </a:r>
          </a:p>
          <a:p>
            <a:pPr>
              <a:lnSpc>
                <a:spcPct val="150000"/>
              </a:lnSpc>
            </a:pPr>
            <a:r>
              <a:rPr lang="nl-NL" sz="2600" dirty="0"/>
              <a:t>Mijn casus gaat over het integreren van studenten in het docententeam. Wat ik graag zou willen zien, is dat ze onderdeel worden van het docententeam en contact krijgen met meer mensen behalve de andere studenten. Sommigen leggen snel contact, andere blijven meer bij elkaar zitten. Hoe zou ik de studenten kunnen helpen/stimuleren om meer contacten te leggen, buiten de andere stagiaires en werkplekbegeleider om? </a:t>
            </a:r>
          </a:p>
          <a:p>
            <a:pPr>
              <a:lnSpc>
                <a:spcPct val="150000"/>
              </a:lnSpc>
            </a:pPr>
            <a:r>
              <a:rPr lang="nl-NL" sz="2600" dirty="0"/>
              <a:t>Hoe creëren we ruimte om onderzoekend van elkaar te leren?</a:t>
            </a:r>
          </a:p>
          <a:p>
            <a:pPr>
              <a:lnSpc>
                <a:spcPct val="150000"/>
              </a:lnSpc>
            </a:pPr>
            <a:endParaRPr lang="nl-NL" dirty="0"/>
          </a:p>
          <a:p>
            <a:pPr>
              <a:lnSpc>
                <a:spcPct val="150000"/>
              </a:lnSpc>
            </a:pPr>
            <a:endParaRPr lang="nl-NL" dirty="0"/>
          </a:p>
          <a:p>
            <a:pPr>
              <a:lnSpc>
                <a:spcPct val="150000"/>
              </a:lnSpc>
            </a:pPr>
            <a:endParaRPr lang="nl-NL" dirty="0"/>
          </a:p>
          <a:p>
            <a:pPr marL="0" indent="0" algn="ctr">
              <a:lnSpc>
                <a:spcPct val="150000"/>
              </a:lnSpc>
              <a:buNone/>
            </a:pPr>
            <a:endParaRPr lang="nl-NL" b="1" dirty="0"/>
          </a:p>
          <a:p>
            <a:pPr marL="0" indent="0" algn="ctr">
              <a:lnSpc>
                <a:spcPct val="150000"/>
              </a:lnSpc>
              <a:buNone/>
            </a:pPr>
            <a:endParaRPr lang="nl-NL" b="1" dirty="0"/>
          </a:p>
          <a:p>
            <a:pPr marL="0" indent="0" algn="ctr">
              <a:lnSpc>
                <a:spcPct val="150000"/>
              </a:lnSpc>
              <a:buNone/>
            </a:pPr>
            <a:endParaRPr lang="nl-NL" b="1" dirty="0"/>
          </a:p>
          <a:p>
            <a:pPr>
              <a:lnSpc>
                <a:spcPct val="150000"/>
              </a:lnSpc>
            </a:pPr>
            <a:endParaRPr lang="nl-NL" dirty="0"/>
          </a:p>
        </p:txBody>
      </p:sp>
      <p:sp>
        <p:nvSpPr>
          <p:cNvPr id="4" name="Titel 3">
            <a:extLst>
              <a:ext uri="{FF2B5EF4-FFF2-40B4-BE49-F238E27FC236}">
                <a16:creationId xmlns:a16="http://schemas.microsoft.com/office/drawing/2014/main" id="{9A6D1C93-BE26-03E2-67E5-D0EEC4FCB4FE}"/>
              </a:ext>
            </a:extLst>
          </p:cNvPr>
          <p:cNvSpPr>
            <a:spLocks noGrp="1"/>
          </p:cNvSpPr>
          <p:nvPr>
            <p:ph type="title"/>
          </p:nvPr>
        </p:nvSpPr>
        <p:spPr/>
        <p:txBody>
          <a:bodyPr/>
          <a:lstStyle/>
          <a:p>
            <a:r>
              <a:rPr lang="nl-NL" dirty="0"/>
              <a:t>Leervragen groep 2</a:t>
            </a:r>
          </a:p>
        </p:txBody>
      </p:sp>
    </p:spTree>
    <p:extLst>
      <p:ext uri="{BB962C8B-B14F-4D97-AF65-F5344CB8AC3E}">
        <p14:creationId xmlns:p14="http://schemas.microsoft.com/office/powerpoint/2010/main" val="231244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7FEE0EF-ECFE-6793-9744-833A574C13ED}"/>
              </a:ext>
            </a:extLst>
          </p:cNvPr>
          <p:cNvSpPr txBox="1"/>
          <p:nvPr/>
        </p:nvSpPr>
        <p:spPr>
          <a:xfrm>
            <a:off x="1814042" y="3044279"/>
            <a:ext cx="9181069" cy="769441"/>
          </a:xfrm>
          <a:prstGeom prst="rect">
            <a:avLst/>
          </a:prstGeom>
          <a:noFill/>
        </p:spPr>
        <p:txBody>
          <a:bodyPr wrap="square" rtlCol="0">
            <a:spAutoFit/>
          </a:bodyPr>
          <a:lstStyle/>
          <a:p>
            <a:r>
              <a:rPr lang="nl-NL" sz="4400" dirty="0">
                <a:solidFill>
                  <a:schemeClr val="bg1"/>
                </a:solidFill>
                <a:latin typeface="Poppins" pitchFamily="2" charset="77"/>
                <a:cs typeface="Poppins" pitchFamily="2" charset="77"/>
              </a:rPr>
              <a:t>BEDANKT VOOR JULLIE BIJDRAGE!</a:t>
            </a:r>
          </a:p>
        </p:txBody>
      </p:sp>
    </p:spTree>
    <p:extLst>
      <p:ext uri="{BB962C8B-B14F-4D97-AF65-F5344CB8AC3E}">
        <p14:creationId xmlns:p14="http://schemas.microsoft.com/office/powerpoint/2010/main" val="65721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14DCE0E4FF904EBC4B482EB357E83D" ma:contentTypeVersion="9" ma:contentTypeDescription="Create a new document." ma:contentTypeScope="" ma:versionID="58c54b852dab8ca09252c7695fc39224">
  <xsd:schema xmlns:xsd="http://www.w3.org/2001/XMLSchema" xmlns:xs="http://www.w3.org/2001/XMLSchema" xmlns:p="http://schemas.microsoft.com/office/2006/metadata/properties" xmlns:ns2="b7c0f8dc-f0ff-4dec-b6c0-6a72ed3eda1e" targetNamespace="http://schemas.microsoft.com/office/2006/metadata/properties" ma:root="true" ma:fieldsID="0916d283fd48dccdc59c7269d6ed6097" ns2:_="">
    <xsd:import namespace="b7c0f8dc-f0ff-4dec-b6c0-6a72ed3eda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0f8dc-f0ff-4dec-b6c0-6a72ed3eda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c0f8dc-f0ff-4dec-b6c0-6a72ed3eda1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5EBCFD-AAFE-4D76-9FF4-D761984BA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0f8dc-f0ff-4dec-b6c0-6a72ed3ed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2DE4B9-AA44-46DC-AD68-383BF0FB6BB6}">
  <ds:schemaRefs>
    <ds:schemaRef ds:uri="http://schemas.microsoft.com/sharepoint/v3/contenttype/forms"/>
  </ds:schemaRefs>
</ds:datastoreItem>
</file>

<file path=customXml/itemProps3.xml><?xml version="1.0" encoding="utf-8"?>
<ds:datastoreItem xmlns:ds="http://schemas.openxmlformats.org/officeDocument/2006/customXml" ds:itemID="{51D6A453-3BEC-4C38-B896-5294545BD03F}">
  <ds:schemaRefs>
    <ds:schemaRef ds:uri="b7c0f8dc-f0ff-4dec-b6c0-6a72ed3eda1e"/>
    <ds:schemaRef ds:uri="http://www.w3.org/XML/1998/namespace"/>
    <ds:schemaRef ds:uri="http://schemas.microsoft.com/office/2006/documentManagement/types"/>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ca6fbace-7cba-4d53-8681-a06284f7ff46}" enabled="0" method="" siteId="{ca6fbace-7cba-4d53-8681-a06284f7ff46}" removed="1"/>
</clbl:labelList>
</file>

<file path=docProps/app.xml><?xml version="1.0" encoding="utf-8"?>
<Properties xmlns="http://schemas.openxmlformats.org/officeDocument/2006/extended-properties" xmlns:vt="http://schemas.openxmlformats.org/officeDocument/2006/docPropsVTypes">
  <TotalTime>0</TotalTime>
  <Words>511</Words>
  <Application>Microsoft Office PowerPoint</Application>
  <PresentationFormat>Breedbeeld</PresentationFormat>
  <Paragraphs>88</Paragraphs>
  <Slides>8</Slides>
  <Notes>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Arial</vt:lpstr>
      <vt:lpstr>Calibri</vt:lpstr>
      <vt:lpstr>Poppins</vt:lpstr>
      <vt:lpstr>Kantoorthema</vt:lpstr>
      <vt:lpstr>Onderzoekend vermogen aanspreken in begeleiding</vt:lpstr>
      <vt:lpstr>Workshop ‘Onderzoekend vermogen’</vt:lpstr>
      <vt:lpstr> Voorbeelden van concrete activiteiten: klein en concreet</vt:lpstr>
      <vt:lpstr>Voorbeelden van vragen</vt:lpstr>
      <vt:lpstr>Snelle uitwisseling</vt:lpstr>
      <vt:lpstr>Leervragen groep 1</vt:lpstr>
      <vt:lpstr>Leervragen groep 2</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Bok, D. (Daniel)</dc:creator>
  <cp:lastModifiedBy>Koster, G. (Guido)</cp:lastModifiedBy>
  <cp:revision>1096</cp:revision>
  <cp:lastPrinted>2024-11-12T14:28:53Z</cp:lastPrinted>
  <dcterms:created xsi:type="dcterms:W3CDTF">2021-01-19T08:17:08Z</dcterms:created>
  <dcterms:modified xsi:type="dcterms:W3CDTF">2026-03-31T06:44:04Z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0x0101005A14DCE0E4FF904EBC4B482EB357E83D</vt:lpwstr>
  </property>
  <property fmtid="{D5CDD505-2E9C-101B-9397-08002B2CF9AE}" pid="3" name="MediaServiceImageTags">
    <vt:lpwstr/>
  </property>
</Properties>
</file>