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20"/>
  </p:notesMasterIdLst>
  <p:sldIdLst>
    <p:sldId id="272" r:id="rId5"/>
    <p:sldId id="275" r:id="rId6"/>
    <p:sldId id="284" r:id="rId7"/>
    <p:sldId id="294" r:id="rId8"/>
    <p:sldId id="286" r:id="rId9"/>
    <p:sldId id="280" r:id="rId10"/>
    <p:sldId id="282" r:id="rId11"/>
    <p:sldId id="283" r:id="rId12"/>
    <p:sldId id="295" r:id="rId13"/>
    <p:sldId id="297" r:id="rId14"/>
    <p:sldId id="288" r:id="rId15"/>
    <p:sldId id="299" r:id="rId16"/>
    <p:sldId id="291" r:id="rId17"/>
    <p:sldId id="300" r:id="rId18"/>
    <p:sldId id="27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100D9886-1A9A-46C9-AD60-AE0F34E10E6D}">
          <p14:sldIdLst>
            <p14:sldId id="272"/>
            <p14:sldId id="275"/>
            <p14:sldId id="284"/>
            <p14:sldId id="294"/>
            <p14:sldId id="286"/>
            <p14:sldId id="280"/>
            <p14:sldId id="282"/>
            <p14:sldId id="283"/>
            <p14:sldId id="295"/>
            <p14:sldId id="297"/>
            <p14:sldId id="288"/>
            <p14:sldId id="299"/>
            <p14:sldId id="291"/>
            <p14:sldId id="300"/>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4251" autoAdjust="0"/>
  </p:normalViewPr>
  <p:slideViewPr>
    <p:cSldViewPr snapToGrid="0">
      <p:cViewPr varScale="1">
        <p:scale>
          <a:sx n="36" d="100"/>
          <a:sy n="36" d="100"/>
        </p:scale>
        <p:origin x="1844" y="40"/>
      </p:cViewPr>
      <p:guideLst/>
    </p:cSldViewPr>
  </p:slideViewPr>
  <p:notesTextViewPr>
    <p:cViewPr>
      <p:scale>
        <a:sx n="1" d="1"/>
        <a:sy n="1" d="1"/>
      </p:scale>
      <p:origin x="0" y="0"/>
    </p:cViewPr>
  </p:notesTextViewPr>
  <p:sorterViewPr>
    <p:cViewPr>
      <p:scale>
        <a:sx n="100" d="100"/>
        <a:sy n="100" d="100"/>
      </p:scale>
      <p:origin x="0" y="-14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E2175-4A5A-412E-B544-FA3E7BE1D39D}" type="datetimeFigureOut">
              <a:rPr lang="en-US" smtClean="0"/>
              <a:t>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0EA6D1-6F22-46FD-AD91-FC510839F779}" type="slidenum">
              <a:rPr lang="en-US" smtClean="0"/>
              <a:t>‹nr.›</a:t>
            </a:fld>
            <a:endParaRPr lang="en-US" dirty="0"/>
          </a:p>
        </p:txBody>
      </p:sp>
    </p:spTree>
    <p:extLst>
      <p:ext uri="{BB962C8B-B14F-4D97-AF65-F5344CB8AC3E}">
        <p14:creationId xmlns:p14="http://schemas.microsoft.com/office/powerpoint/2010/main" val="1525954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Bedankt dat je geïnteresseerd bent in mijn presentatie en de moeite neemt om hem te lezen. Ik ben me ervan bewust dat het helaas niet hetzelfde is als een live presentatie, maar hoop dat mijn boodschap toch goed overkomt.</a:t>
            </a:r>
            <a:br>
              <a:rPr lang="nl-NL" dirty="0"/>
            </a:br>
            <a:endParaRPr lang="nl-NL" dirty="0"/>
          </a:p>
          <a:p>
            <a:r>
              <a:rPr lang="nl-NL" noProof="0" dirty="0"/>
              <a:t>Toen ik tien jaar oud was, had ik een vriend genaamd Jesse. Hij was mijn enige vriend en we speelden elke dag samen met de Playmobil. Jesse was een aantal jaar ouder en ik keek enorm tegen hem op. We waren al enkele jaren bevriend toen Jesse mij zei dat ik meer moeite moest gaan steken in onze vriendschap. Hij wilde dat ik hem seksueel ging bevredigen. Ik begreep niet wat hij bedoelde, want ik was absoluut nog niet bezig met seks. Hij deed het bij mij voor en uiteindelijk zei hij dat ik het ook bij hem moest doen. Iedereen uit de buurt deed het tenslotte en als ik zou weigeren, waren we geen vrienden meer. Ik was bang om alleen te zijn, dus gaf ik in. Elke keer dat ik een excuus probeerde te verzinnen om het niet te doen, noemde hij namen van andere jongens uit de buurt die het wel bij hem deden. Het misbruik duurde een zomer lang en werd steeds dwingender. Uiteindelijk weigerde ik net zo lang tot zijn ouders thuiskwamen en hij het niet meer probeerde. Die middag was het einde van onze vriendschap.</a:t>
            </a:r>
            <a:br>
              <a:rPr lang="nl-NL" noProof="0" dirty="0"/>
            </a:br>
            <a:br>
              <a:rPr lang="nl-NL" noProof="0" dirty="0"/>
            </a:br>
            <a:r>
              <a:rPr lang="nl-NL" noProof="0" dirty="0"/>
              <a:t>Toch gaat mijn presentatie niet over seksueel misbruik. Het gaat over datgene waar Jesse mij die zomer aan introduceerde. Pornografie.</a:t>
            </a:r>
          </a:p>
        </p:txBody>
      </p:sp>
      <p:sp>
        <p:nvSpPr>
          <p:cNvPr id="4" name="Tijdelijke aanduiding voor dianummer 3"/>
          <p:cNvSpPr>
            <a:spLocks noGrp="1"/>
          </p:cNvSpPr>
          <p:nvPr>
            <p:ph type="sldNum" sz="quarter" idx="5"/>
          </p:nvPr>
        </p:nvSpPr>
        <p:spPr/>
        <p:txBody>
          <a:bodyPr/>
          <a:lstStyle/>
          <a:p>
            <a:fld id="{480EA6D1-6F22-46FD-AD91-FC510839F779}" type="slidenum">
              <a:rPr lang="en-US" smtClean="0"/>
              <a:t>1</a:t>
            </a:fld>
            <a:endParaRPr lang="en-US" dirty="0"/>
          </a:p>
        </p:txBody>
      </p:sp>
    </p:spTree>
    <p:extLst>
      <p:ext uri="{BB962C8B-B14F-4D97-AF65-F5344CB8AC3E}">
        <p14:creationId xmlns:p14="http://schemas.microsoft.com/office/powerpoint/2010/main" val="2002822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docent van mijn minor gaf mij voor deze presentatie een interessante documentaire serie door genaamd Jojanneke uit de prostitutie (bron). In deze serie volgt Jojanneke mensen die uit de prostitutie proberen te komen, waarmee de kijker een interessante blik krijgt op deze persoonlijke en aangrijpende verhalen. In één van de afleveringen, kwam Mia aan bod. Mia was een jonge vrouw die op haar 18</a:t>
            </a:r>
            <a:r>
              <a:rPr lang="nl-NL" baseline="30000" dirty="0"/>
              <a:t>e</a:t>
            </a:r>
            <a:r>
              <a:rPr lang="nl-NL" dirty="0"/>
              <a:t> een porno video had gemaakt, omdat ze dacht dat dit een goede manier was om snel geld te verdienen. De video werd razend populair en Mia werd gevraagd voor meer video’s. Uiteindelijk gaf ze toe. Maar de verzoeken werden steeds heftiger en doordat Mia op de set vaak veel cocaïne en andere verdovende middelen kreeg voorgeschoteld, werden haar grenzen vager en kreeg ze meer moeite om aan te geven wanneer ze iets eigenlijk niet wilde doen. Zo ging het van seks met één man, naar meerdere mannen en naar bijvoorbeeld BDSM. Uiteindelijk stopte ze nadat ze 6-8 video’s had gemaakt. Ze had enorme spijt, omdat ze ooit ja had gezegd toen ze een naïef en onzeker meisje van 18 was, maar de video’s bleven haar nog altijd achtervolgen. Tijdens de documentaire serie, zagen we meerdere afwijzingen van werkgevers voorbij komen. Ze belde met de producent van de video’s en deze gaf aan dat als het om één video ging, hij hem er wel af kon halen. Maar hij ging echt niet beginnen aan meerdere video’s. Ze had er tenslotte ooit zelf voor getekend. </a:t>
            </a:r>
          </a:p>
          <a:p>
            <a:endParaRPr lang="nl-NL" dirty="0"/>
          </a:p>
          <a:p>
            <a:r>
              <a:rPr lang="nl-NL" dirty="0"/>
              <a:t>Dit voorbeeld staat niet op zichzelf. Grote acteurs en actrices uit de porno industrie zoals Ashley Mathews, Sarah Chamoun, Amara Maple, beter bekend onder hun artiestennamen Riley Reid, Mia Khalifa &amp; Lana Rhoades, zijn inmiddels gestopt en zeggen dat zij tijdens sommige van hun meest bekeken video’s ooit, waren misleid. Dit gaat om video’s met tientallen miljoenen weergaven. Ik heb hun verhalen toegevoegd in de bronnenlijst, samen met de verhalen van vele andere acteurs en actrices (bronnen). Voorbeelden van dingen die gebeurden, waren ingewikkelde en vage contracten die ze vaak niet mochten doorlezen maar wel voor moesten tekenen, grote mannen die achter hen stonden tijdens het tekenen van contracten en misleiding op de set. Zo staat er een verhaal tussen van een vrouw die om hulp schreeuwt op de set omdat ze wilt stoppen en de acteur niet stopt, terwijl de set volstaat met medewerkers die niet ingrijpen en een regisseur die lachend toekijkt. In een ander voorbeeld wordt er gezegd dat ‘’ze wel nee kan zeggen, maar dan wordt iedereen op de set niet betaald en dat is haar fout.’’ Ook zijn de berichten over drugsgebruik op de sets enorm hoog en verteld een actrice dat ze van tevoren bijvoorbeeld 1500 euro was beloofd voor een scène, maar achteraf 500 euro kreeg, omdat ze zeiden dat ze ‘’minder knap was dan ze van te voren dachten.’’ </a:t>
            </a:r>
          </a:p>
          <a:p>
            <a:endParaRPr lang="nl-NL" dirty="0"/>
          </a:p>
          <a:p>
            <a:r>
              <a:rPr lang="nl-NL" dirty="0"/>
              <a:t>Tot slot is er wraakporno. Wraakporno omvat beeldmateriaal dat bewust of onbewust is opgenomen van iemand (tijdens de seks). Het kan ook gaan om naaktbeelden zoals foto’s die zijn gedeeld. Deze beelden worden vervolgens online geplaatst door iemand anders dan de eigenaar of zonder de toestemming van iedereen in beeld. Een voorbeeld hiervan is wanneer twee mensen een seksvideo maakten tijdens hun relatie, waarna het uit gaat. Vervolgens plaatst één van deze mensen de video online. Er komen jaarlijks honderden meldingen van wraakporno binnen (bron). Als je porno sites bezoekt, staat het er tevens vol mee. Dit heeft opnieuw enorme gevolgen voor de slachtoffers, omdat ze de beelden onmogelijk van het internet afkrijgen en als hun naam erbij bekend is, het hun in hun privé leven en professionele leven voor altijd achtervolgt. </a:t>
            </a:r>
          </a:p>
          <a:p>
            <a:endParaRPr lang="en-GB" dirty="0"/>
          </a:p>
          <a:p>
            <a:r>
              <a:rPr lang="nl-NL" noProof="0" dirty="0"/>
              <a:t>Toen ik 14 jaar oud was, was er een meisje op mijn middelbare school wiens ex-vriend een seksvideo van hen op Pornhub had gepost. Zij was destijds ook minderjarig. Iemand uit mijn klas schoot mij de video voor en ik wist niet hoe snel ik het weg wilde drukken. Ik kon me toen niet voorstellen dat er op een site als Pornhub werkelijk video’s konden komen van minderjarigen. De video was al duizenden keren bekeken. Ik onthield de titel en toen ik thuis kwam, zocht ik hem nog een keer op zodat ik er een melding van kon maken. Ik walgde van wat ik aantrof. De video was inmiddels meer dan 40.000 keer bekeken en de reacties onder de video stonden vol met berichten die het daglicht niet waard zijn. Dit was de eerste keer dat ik mij afvroeg op wat voor site ik dagelijks eigenlijk zat. Ik rapporteerde de video en vermeldde daarin dat ik het meisje kende van mijn middelbare school en zij misschien 15 was. Ik heb nooit een reactie of überhaupt een bevestiging van mijn melding gekregen. Ik weet niet wat er met het meisje of de video is gebeurd, maar ik kan me voorstellen dat deze er niet zomaar af is gehaald. </a:t>
            </a:r>
          </a:p>
          <a:p>
            <a:endParaRPr lang="nl-NL" noProof="0" dirty="0"/>
          </a:p>
          <a:p>
            <a:r>
              <a:rPr lang="nl-NL" noProof="0" dirty="0"/>
              <a:t>Zoals ik daarnet al even kort heb benoemd, zijn de gevolgen voor slachtoffers enorm. Niet alleen lopen zij vaak Post Traumatische Stress Stoornis op, wat het leven zelf al een stuk lastiger maakt zoals ik heb besproken in mijn eerste dia’s, ook zijn de online gevolgen groot. Wat je op het internet zet, blijft er voor altijd op staan en is voor iedereen vrij toegankelijk. Dit betekent dus dat waar je bij een offline verkrachting of misbruik, na verloop van tijd rustig aan kunt proberen om het achter je te laten om je leven weer (deels) op te pakken en het te verwerken, het bij de online versie hiervan een stuk lastiger wordt. Werkgevers, vrienden, familie, iedereen kan het voor altijd blijven zien. Daarom is deze industrie zo desastreus voor de slachtoffers.</a:t>
            </a:r>
          </a:p>
        </p:txBody>
      </p:sp>
      <p:sp>
        <p:nvSpPr>
          <p:cNvPr id="4" name="Tijdelijke aanduiding voor dianummer 3"/>
          <p:cNvSpPr>
            <a:spLocks noGrp="1"/>
          </p:cNvSpPr>
          <p:nvPr>
            <p:ph type="sldNum" sz="quarter" idx="5"/>
          </p:nvPr>
        </p:nvSpPr>
        <p:spPr/>
        <p:txBody>
          <a:bodyPr/>
          <a:lstStyle/>
          <a:p>
            <a:fld id="{480EA6D1-6F22-46FD-AD91-FC510839F779}" type="slidenum">
              <a:rPr lang="en-US" smtClean="0"/>
              <a:t>12</a:t>
            </a:fld>
            <a:endParaRPr lang="en-US" dirty="0"/>
          </a:p>
        </p:txBody>
      </p:sp>
    </p:spTree>
    <p:extLst>
      <p:ext uri="{BB962C8B-B14F-4D97-AF65-F5344CB8AC3E}">
        <p14:creationId xmlns:p14="http://schemas.microsoft.com/office/powerpoint/2010/main" val="384439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mijn ogen, is pornografie de verbinding tussen de onderwereld en de bovenwereld waarmee mensenhandel en seksueel (kinder) misbruik toegankelijk wordt gemaakt voor iedereen. Maar dat is mijn mening. Ik vind het belangrijk dat iedereen zijn eigen mening vormt en hierachter staat. Toch is het daarvoor ook belangrijk dat je de schaduwkant van deze industrie kent.</a:t>
            </a:r>
          </a:p>
          <a:p>
            <a:endParaRPr lang="nl-NL" dirty="0"/>
          </a:p>
          <a:p>
            <a:r>
              <a:rPr lang="nl-NL" dirty="0"/>
              <a:t>Ik kan me ook voorstellen dat je van mening bent dat (een beetje) pornografie gezond is binnen je seksualiteit. Wat ik je in dat geval wil meegeven, is dat het belangrijk is om je bewust te zijn van de risico’s. Er is een hoop dat kan met mate, maar het kan ook uit de hand lopen en dat kan sneller gebeuren dan je denkt. Daarnaast, zoals ik in de voorbeelden heb benoemd, zijn veel gedwongen pornovideo’s gemaakt voor relatief milde categorieën. Dit betekent dat je nooit werkelijk weet wat je kijkt.</a:t>
            </a:r>
          </a:p>
          <a:p>
            <a:endParaRPr lang="nl-NL" dirty="0"/>
          </a:p>
          <a:p>
            <a:r>
              <a:rPr lang="nl-NL" dirty="0"/>
              <a:t>Ik kwam van mijn pornografie verslaving af door een aantal factoren. Zo weet ik van mezelf inmiddels wat mijn triggers zijn. Wanneer ik me moe, gestrest, alleen of emotioneel voel, heb ik een minder grote mentale weerstand tegen het kijken van pornografie. De drang van vroeger om het te kijken komt dan terug. Als je je hier bewust van bent, kun je tegenmaatregelen nemen om dit te voorkomen. Zorgen dat ik uitgerust ben, naar buiten gaan of met iemand afspreken of bellen, helpen al veel wanneer ik de neiging voel. Het is belangrijk om je uit die drang naar pornografie te trekken, door één van deze dingen te doen wanneer je het voelt.</a:t>
            </a:r>
          </a:p>
          <a:p>
            <a:endParaRPr lang="nl-NL" dirty="0"/>
          </a:p>
          <a:p>
            <a:r>
              <a:rPr lang="nl-NL" dirty="0"/>
              <a:t>Ook moet je je realiseren dat het normaal is om niet in één keer er vanaf te zijn. Terugvallen hoort erbij en het laatste dat dan helpt is boos worden op jezelf, omdat dit de negatieve emoties alleen maar voedt. Het is beter om het te zien als deel van het proces. De eerste keer dat ik mensen om mij heen vertelde over het terugvallen, heb ik heel hard moeten huilen. Uiteindelijk luchtte dat toch enorm op en dit hielp ook om er vanaf te komen. Kijk dus om je heen of er iemand is om er mee over te praten. Je hoeft niet alle details te delen, maar het is goed om je te realiseren dat je absoluut niet alleen bent.</a:t>
            </a:r>
          </a:p>
          <a:p>
            <a:endParaRPr lang="nl-NL" dirty="0"/>
          </a:p>
          <a:p>
            <a:r>
              <a:rPr lang="nl-NL" dirty="0"/>
              <a:t>Ik geloof dat deze ervaringen kunnen werken als een kracht- en inspiratiebron voor hen die het meemaken en er vanaf komen. Het is voor mij de krachtbron geworden waaruit ik deze presentaties durf te geven. Zo heb ik de iets negatiefs omgezet in iets positiefs. Ik geloof daaruit ook dat juist de mensen die er diep in verstrikt zijn geraakt, maar eruit zijn gekomen, belangrijke schakels zijn in de voorlichting van anderen en het aankaarten van het probleem. </a:t>
            </a:r>
            <a:endParaRPr lang="en-GB" dirty="0"/>
          </a:p>
        </p:txBody>
      </p:sp>
      <p:sp>
        <p:nvSpPr>
          <p:cNvPr id="4" name="Tijdelijke aanduiding voor dianummer 3"/>
          <p:cNvSpPr>
            <a:spLocks noGrp="1"/>
          </p:cNvSpPr>
          <p:nvPr>
            <p:ph type="sldNum" sz="quarter" idx="5"/>
          </p:nvPr>
        </p:nvSpPr>
        <p:spPr/>
        <p:txBody>
          <a:bodyPr/>
          <a:lstStyle/>
          <a:p>
            <a:fld id="{480EA6D1-6F22-46FD-AD91-FC510839F779}" type="slidenum">
              <a:rPr lang="en-US" smtClean="0"/>
              <a:t>13</a:t>
            </a:fld>
            <a:endParaRPr lang="en-US" dirty="0"/>
          </a:p>
        </p:txBody>
      </p:sp>
    </p:spTree>
    <p:extLst>
      <p:ext uri="{BB962C8B-B14F-4D97-AF65-F5344CB8AC3E}">
        <p14:creationId xmlns:p14="http://schemas.microsoft.com/office/powerpoint/2010/main" val="2304093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wil jullie ontzettend bedanken voor jullie aandacht en het volledig doorlezen van mijn presentatie. Ik heb er flink wat extra uren in gestoken om dit uit te schrijven, maar ik had de presentatie nog volledig in mijn hoofd opgeslagen na de gastles die ik een maand geleden heb gegeven. Helaas zijn er een flink aantal dingen die ik niet heb kunnen benoemen, zoals de porno video’s in reclames op YouTube, de over geseksualiseerde video’s op YouTube Kids, de miljarden omzetten van de porno industrie en waar dit vandaan komt of de betaalde porno websites, waar evenveel (zo niet meer) mis is dan op de gratis sites. Dit komt doordat er uren te praten valt over dit onderwerp en ik het heb proberen terug te brengen tot een gastles van +/- 20 minuten.</a:t>
            </a:r>
          </a:p>
          <a:p>
            <a:endParaRPr lang="nl-NL" dirty="0"/>
          </a:p>
          <a:p>
            <a:r>
              <a:rPr lang="nl-NL" dirty="0"/>
              <a:t>Ik ben blij met het resultaat.</a:t>
            </a:r>
          </a:p>
        </p:txBody>
      </p:sp>
      <p:sp>
        <p:nvSpPr>
          <p:cNvPr id="4" name="Tijdelijke aanduiding voor dianummer 3"/>
          <p:cNvSpPr>
            <a:spLocks noGrp="1"/>
          </p:cNvSpPr>
          <p:nvPr>
            <p:ph type="sldNum" sz="quarter" idx="5"/>
          </p:nvPr>
        </p:nvSpPr>
        <p:spPr/>
        <p:txBody>
          <a:bodyPr/>
          <a:lstStyle/>
          <a:p>
            <a:fld id="{480EA6D1-6F22-46FD-AD91-FC510839F779}" type="slidenum">
              <a:rPr lang="en-US" smtClean="0"/>
              <a:t>14</a:t>
            </a:fld>
            <a:endParaRPr lang="en-US" dirty="0"/>
          </a:p>
        </p:txBody>
      </p:sp>
    </p:spTree>
    <p:extLst>
      <p:ext uri="{BB962C8B-B14F-4D97-AF65-F5344CB8AC3E}">
        <p14:creationId xmlns:p14="http://schemas.microsoft.com/office/powerpoint/2010/main" val="128178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Zoals in het begin benoemd, zijn alle bronnen voor cijfers, verhalen en andere data toegevoegd aan deze bronnenlijst. Ook zijn er nog extra bronnen toegevoegd met relevante informatie, zoals het boek </a:t>
            </a:r>
            <a:r>
              <a:rPr lang="nl-NL" i="1" dirty="0"/>
              <a:t>The body keeps the score </a:t>
            </a:r>
            <a:r>
              <a:rPr lang="nl-NL" i="0" dirty="0"/>
              <a:t>van Bessel van der Kolk, over trauma(verwerking). Deze bronnen hebben mij heel veel geleerd over de desbetreffende onderwerpen, waardoor ik ze heb toegevoegd.</a:t>
            </a:r>
            <a:endParaRPr lang="en-GB" dirty="0"/>
          </a:p>
        </p:txBody>
      </p:sp>
      <p:sp>
        <p:nvSpPr>
          <p:cNvPr id="4" name="Tijdelijke aanduiding voor dianummer 3"/>
          <p:cNvSpPr>
            <a:spLocks noGrp="1"/>
          </p:cNvSpPr>
          <p:nvPr>
            <p:ph type="sldNum" sz="quarter" idx="5"/>
          </p:nvPr>
        </p:nvSpPr>
        <p:spPr/>
        <p:txBody>
          <a:bodyPr/>
          <a:lstStyle/>
          <a:p>
            <a:fld id="{480EA6D1-6F22-46FD-AD91-FC510839F779}" type="slidenum">
              <a:rPr lang="en-US" smtClean="0"/>
              <a:t>15</a:t>
            </a:fld>
            <a:endParaRPr lang="en-US" dirty="0"/>
          </a:p>
        </p:txBody>
      </p:sp>
    </p:spTree>
    <p:extLst>
      <p:ext uri="{BB962C8B-B14F-4D97-AF65-F5344CB8AC3E}">
        <p14:creationId xmlns:p14="http://schemas.microsoft.com/office/powerpoint/2010/main" val="155157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ga jullie vandaag meenemen door mijn verhaal met pornografie en de industrie die daarachter schuil gaat. Als eerste zal ik spreken over trauma en hoe pornografie hierop inwerkt. Daarna zal gaan spreken over de pornografie sector en hoe mensenhandel hierin voorkomt. Tot slot sluit ik af met een paar woorden die ik mee wil geven. Ik probeer alle bronnen te benoemen waar ik deze gebruik, maar omdat het inmiddels een paar weken geleden is dat ik deze presentatie heb gegeven, weet ik niet alle koppelingen hier nog naar te maken. Alle cijfers komen in ieder geval uit bronnen die terug te vinden zijn in de bronnenlijst.</a:t>
            </a:r>
            <a:endParaRPr lang="en-GB" dirty="0"/>
          </a:p>
        </p:txBody>
      </p:sp>
      <p:sp>
        <p:nvSpPr>
          <p:cNvPr id="4" name="Tijdelijke aanduiding voor dianummer 3"/>
          <p:cNvSpPr>
            <a:spLocks noGrp="1"/>
          </p:cNvSpPr>
          <p:nvPr>
            <p:ph type="sldNum" sz="quarter" idx="5"/>
          </p:nvPr>
        </p:nvSpPr>
        <p:spPr/>
        <p:txBody>
          <a:bodyPr/>
          <a:lstStyle/>
          <a:p>
            <a:fld id="{480EA6D1-6F22-46FD-AD91-FC510839F779}" type="slidenum">
              <a:rPr lang="en-US" smtClean="0"/>
              <a:t>2</a:t>
            </a:fld>
            <a:endParaRPr lang="en-US" dirty="0"/>
          </a:p>
        </p:txBody>
      </p:sp>
    </p:spTree>
    <p:extLst>
      <p:ext uri="{BB962C8B-B14F-4D97-AF65-F5344CB8AC3E}">
        <p14:creationId xmlns:p14="http://schemas.microsoft.com/office/powerpoint/2010/main" val="50025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hebben tijdens het hoorcollege van 20 november (bron) en in onze verplichte literatuur ‘’Trauma en herstel’’ van Judith Lewis Herman (bron) geleerd over de gevolgen van trauma op het lichaam en de geest. Een paar belangrijke gevolgen van trauma die bij mij kwamen opspelen rondom pornogebruik, zijn het voelen van extreme emoties, zoals woede, eenzaamheid en verdriet, een verhoogd stress level en bepaalde flashbacks naar de ervaringen met Jesse, die worden geactiveerd door een groot aantal triggers. </a:t>
            </a:r>
          </a:p>
          <a:p>
            <a:endParaRPr lang="nl-NL" dirty="0"/>
          </a:p>
          <a:p>
            <a:r>
              <a:rPr lang="nl-NL" dirty="0"/>
              <a:t>Omdat ik het belangrijk vind om dit deel vanuit een persoonlijk (slachtoffer) perspectief te brengen, vertel ik over mijn eigen ervaringen met pornografie als manier om te overleven met een seksueel trauma. Voor mij was dit namelijk dé manier om grip te krijgen op wat me was overkomen. Het was weliswaar onbewust, maar achteraf schijnt het in alles door dat ik deed. Mijn leven werd in deze tijd overschaduwd door schaamte voor wat mij was overkomen en door schaamte voor mijn pornogebruik. Dit werd een vicieuze cirkel. Deze schaamte bracht ook eenzaamheid met zich mee. Zoals we in de gastles van 15 oktober (bron) hebben geleerd, is eenzaamheid een belangrijk gevolg van seksueel misbruik, doordat slachtoffers vaak het idee hebben dat het hun eigen schuld is. Precies dat was ook wat Jesse mij al die tijd geleden had doen denken, dat ik het zelf wilde. Daardoor had ik er nooit überhaupt aan getwijfeld over wat er was gebeurd. Mijn brein had het afgeschreven als iets dat ik zelf had gewild. In latere jaren heeft het me daardoor ook doen twijfelen over mijn eigen seksuele geaardheid, want als ik het toen wilde, waarom nu dan niet meer?</a:t>
            </a:r>
          </a:p>
          <a:p>
            <a:endParaRPr lang="nl-NL" dirty="0"/>
          </a:p>
          <a:p>
            <a:r>
              <a:rPr lang="nl-NL" dirty="0"/>
              <a:t>Het idee dat het mijn eigen schuld was, het mijn probleem was en niemand me zou geloven want Jesse had ooit gezegd dat het ‘’normaal’’ was, maakte mij van mijn 11</a:t>
            </a:r>
            <a:r>
              <a:rPr lang="nl-NL" baseline="30000" dirty="0"/>
              <a:t>e</a:t>
            </a:r>
            <a:r>
              <a:rPr lang="nl-NL" dirty="0"/>
              <a:t> tot mijn 18</a:t>
            </a:r>
            <a:r>
              <a:rPr lang="nl-NL" baseline="30000" dirty="0"/>
              <a:t>e</a:t>
            </a:r>
            <a:r>
              <a:rPr lang="nl-NL" dirty="0"/>
              <a:t> heel eenzaam. Ondertussen versterkte de pornografie dit gevoel eveneens. Ik kwam tijdens mijn onderzoek voor deze presentatie een verslag tegen waarin de link tussen eenzaamheid en verslaving werd onderzocht (bron). Hieruit bleek dat eenzaamheid de belangrijkste factor is die bijdraagt aan het ontstaan van een verslaving.</a:t>
            </a:r>
          </a:p>
          <a:p>
            <a:endParaRPr lang="nl-NL" dirty="0"/>
          </a:p>
          <a:p>
            <a:r>
              <a:rPr lang="nl-NL" dirty="0"/>
              <a:t>Gelukkig ben ik zelf op mijn 20</a:t>
            </a:r>
            <a:r>
              <a:rPr lang="nl-NL" baseline="30000" dirty="0"/>
              <a:t>e</a:t>
            </a:r>
            <a:r>
              <a:rPr lang="nl-NL" dirty="0"/>
              <a:t> naar een psycholoog toe gegaan, waar mijn verwerkingsproces startte. Daardoor ben ik gestopt met pornografie kijken voor ik afdwaalde tot het punt van illegale video’s. Overmatig pornografie gebruik duwt, net als andere verslavingen, gebruikers tot het kijken van steeds extremere video’s om hetzelfde gevoel te krijgen. Helaas heb ik er geen onderzoek naar kunnen vinden, maar ik kan me goed voorstellen dat mensen die in hetzelfde schuitje zitten en uiteindelijke toch de drang krijgen om een keer een illegale video te bekijken, in een wereld terechtkomen waarin ze vinden wat ze al die tijd al zochten. Acceptatie. Als we namelijk terugdenken aan de gastles van het AVIM, zagen we daar voorbeelden voorbij komen van Telegram groepen waar duizenden leden in zaten, die er allen voor open stonden om iemand in te huren voor seks. Als we dit terugkoppelen naar de eenzaamheid die voortkomt uit seksueel misbruik en pornografie gebruik, vindt diegene die een illegale video zoekt om de eenzaamheid te stillen, een verborgen wereld waar hetgeen wordt verheerlijkt waar deze persoon zich al die tijd al voor schaamde. Dit gevoel van ‘’behoren’’ zou iemand zomaar dieper deze criminele wereld in kunnen trekken. Ondertussen weet deze persoon dat de maatschappij hem/haar nog minder zal accepteren als diegene ervoor uitkomt. Zo geloof ik dat een slachtoffer sneller naar het daderschap kan worden getrokken door deze combinatie van trauma en overmatig pornografie gebruik.</a:t>
            </a:r>
          </a:p>
          <a:p>
            <a:endParaRPr lang="nl-NL" dirty="0"/>
          </a:p>
          <a:p>
            <a:r>
              <a:rPr lang="nl-NL" dirty="0"/>
              <a:t>Toch is dit slechts een hypothese, die ik graag later zou willen onderzoeken wanneer ik hier de kans voor krijg. Het onderwerp van slachtofferschap naar daderschap.</a:t>
            </a:r>
          </a:p>
          <a:p>
            <a:endParaRPr lang="nl-NL" dirty="0"/>
          </a:p>
          <a:p>
            <a:r>
              <a:rPr lang="nl-NL" dirty="0"/>
              <a:t>Terug naar mij. Toen Jesse mij introduceerde aan pornografie, begon hij niet met milde video’s. Het waren categorieën zoals groepsseks en BDSM. Als 10 jarige jongen die nog nooit heeft nagedacht over seks, is dat een heftige manier om zijn ontdekkingstocht te beginnen. Toch trok het me aan. Dit kwam doordat ik toen al iets herkende in de video’s waar ik zelf zoveel moeite mee had. Ik zag dat de mensen in deze video’s hetzelfde deden als ik moest doen bij Jesse en ik herkende de eenzaamheid van de acteurs, die ik ook voelde. Ik voelde me daardoor minder alleen. Uiteindelijk heeft het me in een verslaving geduwd die bijna 10 jaar heeft voortgeduurd. Ik heb het misbruik weggedrukt, al bleef het als een donkere wolk boven mijn leven hangen. Toen ik een vriendin kreeg op mijn 13</a:t>
            </a:r>
            <a:r>
              <a:rPr lang="nl-NL" baseline="30000" dirty="0"/>
              <a:t>e</a:t>
            </a:r>
            <a:r>
              <a:rPr lang="nl-NL" dirty="0"/>
              <a:t> en voor het eerst seks met haar had, voelde ik me leeg, angstig en gedistantieerd. Ik was bang om nee te zeggen en uiteindelijk kwam de dwang hierin ook terug. Toch dacht ik niet aan mijn ervaringen met Jesse. Dat kwam pas op mijn 17</a:t>
            </a:r>
            <a:r>
              <a:rPr lang="nl-NL" baseline="30000" dirty="0"/>
              <a:t>e</a:t>
            </a:r>
            <a:r>
              <a:rPr lang="nl-NL" dirty="0"/>
              <a:t>, toen ik voor het eerst een paniekaanval kreeg door een porno-video. Ik begon hysterisch te trillen, te huilen en te zweten. Ik wist niet wat er gebeurde, maar wist dat er iets mis was. Uiteindelijk was dit wat mij leidde tot de realisatie dat wat er met Jesse was gebeurd, niet oké was.</a:t>
            </a:r>
          </a:p>
          <a:p>
            <a:endParaRPr lang="nl-NL" dirty="0"/>
          </a:p>
          <a:p>
            <a:r>
              <a:rPr lang="nl-NL" dirty="0"/>
              <a:t>Toch zag ik ook hierin het afdwalen waar ik voorheen al over sprak, rondom verslaving. De video waar ik een paniekaanval door kreeg, was dezelfde video waar ik twee weken later naar keek om mijn drang te stillen. De paniekaanvallen bleven komen. Maar wat voor een industrie ging er schuil achter de video’s die ik dagelijks opzocht?</a:t>
            </a:r>
          </a:p>
        </p:txBody>
      </p:sp>
      <p:sp>
        <p:nvSpPr>
          <p:cNvPr id="4" name="Tijdelijke aanduiding voor dianummer 3"/>
          <p:cNvSpPr>
            <a:spLocks noGrp="1"/>
          </p:cNvSpPr>
          <p:nvPr>
            <p:ph type="sldNum" sz="quarter" idx="5"/>
          </p:nvPr>
        </p:nvSpPr>
        <p:spPr/>
        <p:txBody>
          <a:bodyPr/>
          <a:lstStyle/>
          <a:p>
            <a:fld id="{480EA6D1-6F22-46FD-AD91-FC510839F779}" type="slidenum">
              <a:rPr lang="en-US" smtClean="0"/>
              <a:t>4</a:t>
            </a:fld>
            <a:endParaRPr lang="en-US" dirty="0"/>
          </a:p>
        </p:txBody>
      </p:sp>
    </p:spTree>
    <p:extLst>
      <p:ext uri="{BB962C8B-B14F-4D97-AF65-F5344CB8AC3E}">
        <p14:creationId xmlns:p14="http://schemas.microsoft.com/office/powerpoint/2010/main" val="150687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0EA6D1-6F22-46FD-AD91-FC510839F779}" type="slidenum">
              <a:rPr lang="en-US" smtClean="0"/>
              <a:t>5</a:t>
            </a:fld>
            <a:endParaRPr lang="en-US" dirty="0"/>
          </a:p>
        </p:txBody>
      </p:sp>
    </p:spTree>
    <p:extLst>
      <p:ext uri="{BB962C8B-B14F-4D97-AF65-F5344CB8AC3E}">
        <p14:creationId xmlns:p14="http://schemas.microsoft.com/office/powerpoint/2010/main" val="2151818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Om te beginnen, is het een grote industrie. Ik kon helaas geen duidelijke cijfers vinden over pornografie gebruik in Nederland. Ik zag een onderzoek voorbijkomen van Stichting Rutgers en De Volkskrant naar pornografie gebruik onder Nederlanders. Hieruit zou zijn gekomen dat ongeveer 20 procent van de vrouwen en 60 procent van de mannen maandelijks pornografie kijkt. Ik kon hier alleen niet meer over vinden dan een twee alinea tellend artikel en het onderzoek zelf was nergens te bekennen, dus heb ik een bron gepakt die ik wel kon controleren.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desbetreffende onderzoek (bron) onderzocht het pornografie gebruik onder volwassenen in de Verenigde Staten. Het bijzondere aan dit onderzoek, was dat het factoren meenam die in andere onderzoeken eruit werden gelaten, zoals soorten pornografie, tijdstippen waarop werd gekeken en verschillen in leeftijd. Doordat dit een breder onderzoek was dan de meeste onderzoeken naar dit onderwerp, zijn de aantallen ook hoger. Zo kwam er uit dat 91,5 procent van alle mannen in de Verenigde Staten maandelijks pornografie kijkt en 60,2 procent van alle vrouwen. Omdat Nederland een vergelijkbare toegang heeft tot pornografische materialen, is het waarschijnlijk dat ook hier de aantallen hoog zijn. Wat ik wel heb kunnen vinden, zijn de cijfers over pornografie gebruik onder kinderen…</a:t>
            </a:r>
            <a:endParaRPr lang="en-GB" dirty="0"/>
          </a:p>
        </p:txBody>
      </p:sp>
      <p:sp>
        <p:nvSpPr>
          <p:cNvPr id="4" name="Tijdelijke aanduiding voor dianummer 3"/>
          <p:cNvSpPr>
            <a:spLocks noGrp="1"/>
          </p:cNvSpPr>
          <p:nvPr>
            <p:ph type="sldNum" sz="quarter" idx="5"/>
          </p:nvPr>
        </p:nvSpPr>
        <p:spPr/>
        <p:txBody>
          <a:bodyPr/>
          <a:lstStyle/>
          <a:p>
            <a:fld id="{480EA6D1-6F22-46FD-AD91-FC510839F779}" type="slidenum">
              <a:rPr lang="en-US" smtClean="0"/>
              <a:t>6</a:t>
            </a:fld>
            <a:endParaRPr lang="en-US" dirty="0"/>
          </a:p>
        </p:txBody>
      </p:sp>
    </p:spTree>
    <p:extLst>
      <p:ext uri="{BB962C8B-B14F-4D97-AF65-F5344CB8AC3E}">
        <p14:creationId xmlns:p14="http://schemas.microsoft.com/office/powerpoint/2010/main" val="1598697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dit is hoog. Uit onderzoek van Sire (bron), blijkt dat van alle Nederlandse kinderen onder de 10 jaar, 32 procent aangeeft al eens pornografie te hebben gezien. Van alle Nederlandse kinderen onder de 15 jaar, is dit aantal zelfs 79 procent. Dat het bij mij begon op mijn 10</a:t>
            </a:r>
            <a:r>
              <a:rPr lang="nl-NL" baseline="30000" dirty="0"/>
              <a:t>e</a:t>
            </a:r>
            <a:r>
              <a:rPr lang="nl-NL" dirty="0"/>
              <a:t>, was dus eigenlijk helemaal niet zo uitzonderlijk.</a:t>
            </a:r>
          </a:p>
          <a:p>
            <a:endParaRPr lang="nl-NL" dirty="0"/>
          </a:p>
          <a:p>
            <a:r>
              <a:rPr lang="nl-NL" dirty="0"/>
              <a:t>Dit kan natuurlijk worden gecompenseerd met een goede seksuele voorlichting. Bijvoorbeeld een goed gesprek met je ouders. Voor mij persoonlijk is deze er nooit geweest. Op school hebben we één keer in groep 8 een half uur besteed aan vragen die leerlingen hadden over seksualiteit en puberteit en in de eerste klas van de middelbare school hebben er twee mensen een condoom over een nep penis moeten doen. Daar is mijn seksuele voorlichting vanuit mijn omgeving opgehouden. Bedenk maar eens voor jezelf of jij ooit een goed gesprek met je ouders hebt gevoerd over seks en seksualiteit.</a:t>
            </a:r>
          </a:p>
          <a:p>
            <a:endParaRPr lang="nl-NL" dirty="0"/>
          </a:p>
          <a:p>
            <a:r>
              <a:rPr lang="nl-NL" dirty="0"/>
              <a:t>Omdat jonge kinderen van nature nieuwsgierig zijn, zullen zij ongetwijfeld op zoek gaan naar antwoorden, ook wanneer deze niet uit hun omgeving komen. En wat is er tegenwoordig prominenter aanwezig in de levens van jonge kinderen, dan het internet? </a:t>
            </a:r>
            <a:r>
              <a:rPr lang="nl-NL" noProof="0" dirty="0"/>
              <a:t>We gaan het zo hebben over wat het is dat de kinderen vinden die online op zoek gaan naar antwoorden over seks. </a:t>
            </a:r>
          </a:p>
        </p:txBody>
      </p:sp>
      <p:sp>
        <p:nvSpPr>
          <p:cNvPr id="4" name="Tijdelijke aanduiding voor dianummer 3"/>
          <p:cNvSpPr>
            <a:spLocks noGrp="1"/>
          </p:cNvSpPr>
          <p:nvPr>
            <p:ph type="sldNum" sz="quarter" idx="5"/>
          </p:nvPr>
        </p:nvSpPr>
        <p:spPr/>
        <p:txBody>
          <a:bodyPr/>
          <a:lstStyle/>
          <a:p>
            <a:fld id="{480EA6D1-6F22-46FD-AD91-FC510839F779}" type="slidenum">
              <a:rPr lang="en-US" smtClean="0"/>
              <a:t>7</a:t>
            </a:fld>
            <a:endParaRPr lang="en-US" dirty="0"/>
          </a:p>
        </p:txBody>
      </p:sp>
    </p:spTree>
    <p:extLst>
      <p:ext uri="{BB962C8B-B14F-4D97-AF65-F5344CB8AC3E}">
        <p14:creationId xmlns:p14="http://schemas.microsoft.com/office/powerpoint/2010/main" val="1392572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Zoals je je voor kunt stellen, kijken al deze mensen heel veel porno. Helaas geven slechts twee pornosites informatie </a:t>
            </a:r>
            <a:r>
              <a:rPr lang="nl-NL" noProof="0" dirty="0"/>
              <a:t>vrij over het bezoekers gedrag op hun websites. Op de nummer één meest bezochte pornosite van de wereld, Pornhub, werd volgens eigen bronnen in 2019 voor meer dan zes miljard uur aan porno video's bekeken. Dit staat gelijk aan meer dan 665 eeuwen aan bekeken video’s in één jaar op één website. Dat is al extreem veel, maar er zijn wereldwijd naar schatting meer dan 120 miljoen porno gerelateerde websites. Dus het is niet de enige site waarop wordt gekeken. De andere site die informatie vrijgeeft over gebruik op hun site, Xhamster, zei in datzelfde jaar dat er voor omgerekend ongeveer 85 eeuwen aan video’s werd bekeken (bron). Pornhub stond dit jaar op nummer 11 van de meest bezochte websites wereldwijd, Xhamster op nummer 28.</a:t>
            </a:r>
          </a:p>
        </p:txBody>
      </p:sp>
      <p:sp>
        <p:nvSpPr>
          <p:cNvPr id="4" name="Tijdelijke aanduiding voor dianummer 3"/>
          <p:cNvSpPr>
            <a:spLocks noGrp="1"/>
          </p:cNvSpPr>
          <p:nvPr>
            <p:ph type="sldNum" sz="quarter" idx="5"/>
          </p:nvPr>
        </p:nvSpPr>
        <p:spPr/>
        <p:txBody>
          <a:bodyPr/>
          <a:lstStyle/>
          <a:p>
            <a:fld id="{480EA6D1-6F22-46FD-AD91-FC510839F779}" type="slidenum">
              <a:rPr lang="en-US" smtClean="0"/>
              <a:t>8</a:t>
            </a:fld>
            <a:endParaRPr lang="en-US" dirty="0"/>
          </a:p>
        </p:txBody>
      </p:sp>
    </p:spTree>
    <p:extLst>
      <p:ext uri="{BB962C8B-B14F-4D97-AF65-F5344CB8AC3E}">
        <p14:creationId xmlns:p14="http://schemas.microsoft.com/office/powerpoint/2010/main" val="4219251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En wat er wordt gekeken, is best heftig. Uit een onderzoek uit 2010, waarin de 304 meest populaire porno video’s werden geanalyseerd (bron), blijkt namelijk dat 88,2 procent van alle porno video’s fysiek geweld bevatten. Hieronder vallen bijvoorbeeld slaan, schoppen en spugen. Ondertussen bevat 48,7 procent van alle porno video’s een vorm van verbaal geweld.</a:t>
            </a:r>
          </a:p>
          <a:p>
            <a:endParaRPr lang="nl-NL" noProof="0" dirty="0"/>
          </a:p>
          <a:p>
            <a:r>
              <a:rPr lang="nl-NL" noProof="0" dirty="0"/>
              <a:t>Tijdens een rechtszaak waar ik later nog op terug zal komen, kwam er een artikel uit van de New York Times genaamd ‘’The Children of Pornhub.’’ Dit artikel besteedde aandacht aan video’s van kindermisbruik die rondcirculeren op Pornhub, terwijl de eigenaren van de site de video’s er niet af willen halen. Tijdens het onderzoek dat hieruit voortkwam, bleek dat Pornhub in 2020 slechts 80 moderators hadden (bron). Een ‘’moderator’’ is iemand die controleert of het materiaal dat op de site terecht komt, wel legaal is en of er toestemming is vanuit alle partijen. Deze moderators horen te zorgen voor een veilige online omgeving. Maar, zoals je je kunt voorstellen, zijn 80 moderators niet genoeg om de </a:t>
            </a:r>
            <a:r>
              <a:rPr lang="en-GB" b="0" i="0" dirty="0">
                <a:solidFill>
                  <a:srgbClr val="111111"/>
                </a:solidFill>
                <a:effectLst/>
                <a:latin typeface="EB Garamond" panose="020B0604020202020204" pitchFamily="2" charset="0"/>
              </a:rPr>
              <a:t>1.39 miljoen </a:t>
            </a:r>
            <a:r>
              <a:rPr lang="nl-NL" b="0" i="0" noProof="0" dirty="0">
                <a:solidFill>
                  <a:srgbClr val="111111"/>
                </a:solidFill>
                <a:effectLst/>
                <a:latin typeface="EB Garamond" panose="020B0604020202020204" pitchFamily="2" charset="0"/>
              </a:rPr>
              <a:t>uur</a:t>
            </a:r>
            <a:r>
              <a:rPr lang="en-GB" b="0" i="0" dirty="0">
                <a:solidFill>
                  <a:srgbClr val="111111"/>
                </a:solidFill>
                <a:effectLst/>
                <a:latin typeface="EB Garamond" panose="020B0604020202020204" pitchFamily="2" charset="0"/>
              </a:rPr>
              <a:t> </a:t>
            </a:r>
            <a:r>
              <a:rPr lang="nl-NL" noProof="0" dirty="0"/>
              <a:t>aan geüpload materiaal in 2019 te bekijken en te controleren (bron). Nou zijn er tegenwoordig hele goede Artificiële Intelligentie systemen die deze moderators kunnen ondersteunen, maar tijdens de rechtszaak die bij deze zaak kwam kijken, zei de eigenaar van het moederbedrijf achter Pornhub, Mindgeek, dat alle video’s die op de site worden geüpload, door mensenogen worden bekeken en gecontroleerd, waardoor er niets doorheen kan komen. Dit zou echter uitkomen op 17.000 uur per moderator per jaar aan videomateriaal dat moet worden bekeken. Nou weet ik niet hoeveel jullie werken, maar ik werk geen 17.000 uur per jaar. Zeker niet aangezien er slechts 8760 uur in een jaar zit. Dit is dus niet mogelijk.</a:t>
            </a:r>
          </a:p>
          <a:p>
            <a:endParaRPr lang="nl-NL" noProof="0" dirty="0"/>
          </a:p>
          <a:p>
            <a:r>
              <a:rPr lang="nl-NL" noProof="0" dirty="0"/>
              <a:t>De moderators die in deze rechtszaak naar voren stapten, waren de eersten die open spraken over wat er achter de schermen gebeurd bij Mindgeek. Zo hadden zij quota van 1200 video’s per dag, kregen zij geen mentale hulp voor de beelden die zij zagen en werd er op de werkvloer open gesproken over ‘’zoveel mogelijk video’s doorlaten.’’ Dit betekende in de praktijk dat er bizarre excuses werden verzonnen om video’s erdoorheen te laten. Als er bijvoorbeeld in de titel stond ‘’moeders zoon,’’ mocht het niet. Maar als er stond ‘’zijn moeder,’’ mocht het wel. Omdat dat mogelijk zou kunnen duiden op een rollenspel. Op een begeven moment werd er zelfs gediscussieerd over video’s waarin mensen op dieren gingen staan en welke dieren hiervoor wel en niet oké waren om op te staan. Zo waren video’s waar mensen op insecten en vissen stonden oké, maar video’s waarin mensen op vogels stonden waren niet oké (bron). De moderators gaven aan dat alles erom draaide dat er zoveel mogelijk video’s werden doorgelaten, omdat het erom ging dat de site zoveel mogelijk geld verdiende. </a:t>
            </a:r>
          </a:p>
          <a:p>
            <a:endParaRPr lang="nl-NL" noProof="0" dirty="0"/>
          </a:p>
          <a:p>
            <a:r>
              <a:rPr lang="nl-NL" noProof="0" dirty="0"/>
              <a:t>Uit de rechtszaak bleek ook dat Pornhub verplicht is om meldingen te maken bij het National Center for Missing and Exploited Children (bron moderators aantallen), wanneer zij beelden tegenkomen die illegale activiteiten bevatten (gebisseerd op Canadese wetgeving, omdat Mindgeek gevestigd zit in Canada). In 2020 heeft Pornhub hier geen meldingen van gemaakt. Ter vergelijking, in datzelfde jaar, had Facebook, een andere grote sociale media site, 15.000 moderators. Ook hadden zij meer dan 15 miljoen meldingen gemaakt bij het National Center for Missing and Exploited Children. Terwijl Facebook niet eens een porno site is.</a:t>
            </a:r>
          </a:p>
          <a:p>
            <a:endParaRPr lang="nl-NL" noProof="0" dirty="0"/>
          </a:p>
          <a:p>
            <a:r>
              <a:rPr lang="nl-NL" noProof="0" dirty="0"/>
              <a:t>Uiteindelijk heeft Pornhub onder druk van Visa en Mastercard besloten om alle video’s van hun website te verwijderen waar niet van kon worden geverifieerd of alle betrokkenen ermee instemden dat deze werd gemaakt of verspreid of wanneer het niet zeker was dat de beelden legaal waren. Als gevolg van dit besluit, werden in één klap 80 procent van alle video’s van Pornhub verwijderd. Nou zullen niet al deze video’s werkelijk zonder toestemming zijn gemaakt of gedeeld of illegaal zijn, maar je kunt je wel voorstellen dat deze er zeker tussen zaten.</a:t>
            </a:r>
          </a:p>
          <a:p>
            <a:endParaRPr lang="nl-NL" noProof="0" dirty="0"/>
          </a:p>
          <a:p>
            <a:r>
              <a:rPr lang="nl-NL" noProof="0" dirty="0"/>
              <a:t>Naast het verwijderen van de video’s, werden ook een aantal andere maatregelen genomen op Pornhub. Zo werden bepaalde zoektermen geblokkeerd. De term ‘’jong meisje’’ is een voorbeeld hiervan. Ik heb een schermfoto toegevoegd van de pop-up die je tegenwoordig krijgt op Pornhub wanneer je ‘’jong meisje’’ op zoekt. Deze had ik niet toegevoegd in de originele presentatie. Dit systeem was toen echter ook al van kracht. Maar, zoals je je kunt voorstellen, gaat dit slechts om één site. Ik probeerde deze zoekterm ook op de site Xvideos. Dit is de nummer 2 porno site van de wereld en concurreert jaarlijks met Pornhub om de toppositie. Op Xvideos gaf de zoekterm ‘’jong meisje’’ 340.000+ resultaten. De aller eerste video die opkwam bij deze zoekterm, had meteen al een meisje in beeld waarvan ik me afvraag of ze meerderjarig is. </a:t>
            </a:r>
          </a:p>
          <a:p>
            <a:endParaRPr lang="nl-NL" noProof="0" dirty="0"/>
          </a:p>
          <a:p>
            <a:r>
              <a:rPr lang="nl-NL" noProof="0" dirty="0"/>
              <a:t>Tijdens dit onderzoek, viel de voorpagina van Xvideos mij ook op. Dat kwam namelijk door de extreme titels die hier te vinden waren. Van de eerste 8 video's die werden aanbevolen, bevatten 6 titels de volgende woorden: ‘’stiefzoon lokt stiefmoeder in de val,’’ ‘’stiekem gluren naar zus,’’ ‘’ze had dit niet door ‘</a:t>
            </a:r>
            <a:r>
              <a:rPr lang="nl-NL" i="1" noProof="0" dirty="0"/>
              <a:t>kapotgemaakt’,</a:t>
            </a:r>
            <a:r>
              <a:rPr lang="nl-NL" i="0" noProof="0" dirty="0"/>
              <a:t>’’ ‘’sperma container,’’ ‘’buurvrouw wil niet meewerken’’ en ‘’hele jonge stiefdochter wordt genomen door vader.’’ </a:t>
            </a:r>
          </a:p>
          <a:p>
            <a:endParaRPr lang="nl-NL" i="0" noProof="0" dirty="0"/>
          </a:p>
          <a:p>
            <a:r>
              <a:rPr lang="nl-NL" i="0" noProof="0" dirty="0"/>
              <a:t>Dit is de online wereld waarin vele kinderen hun seksuele ontwikkeling beginnen en waarin jonge mensen hun seksuele ‘’normen en waarden’’ ontdekken. Twee jaar geleden was ik bij een seminar in Utrecht over geweld tegen vrouwen. Hierbij kwam een ‘’expert’’ praten over seksuele opvoeding en ze sprak uitvoerig over hoe interessant het was dat zelfs jonge kinderen al wisten hoe ze met klei stijve piemels moesten kleien. Ik vroeg haar hierop vanuit het publiek wat de relatie was tussen pornografie en seksuele opvoeding. Zij zei dat hier geen enkel verband tussen was en pornografie ‘’zoals in de wijze woorden van haar goede vriendin Bobbi Eden (bekende Nederlandse ex-porno actrice)’’ slechts ‘’fantasie’’ is. Ik had hier heel veel vragen over. Ze weigerde echter om verdere vragen van mij te beantwoorden. Dat was dus het definitieve antwoord voor de 50 mensen in de zaal.</a:t>
            </a:r>
          </a:p>
          <a:p>
            <a:endParaRPr lang="nl-NL" i="0" noProof="0" dirty="0"/>
          </a:p>
          <a:p>
            <a:r>
              <a:rPr lang="nl-NL" i="0" noProof="0" dirty="0"/>
              <a:t>Vorig jaar, tijdens mijn vorige minor aan de Radboud Universiteit, zei een professor tijdens een college die ik bijwoonde, voor 120 studenten, dat uit onderzoek is gebleken dat er absoluut geen verband is tussen seksueel geweld, negatieve gevoelens, angst en nog een reeks andere gevolgen en pornografie. Hij stelde dat pornografie geen enkele invloed zou hebben op seks of het menselijk brein. Achteraf, heb ik een opstel geschreven op zijn online college forum met onderzoek dat zijn claims weersprak. Ik zei dat als hij het er nog niet mee eens was, het in ieder geval van belang is om de verbinding minder stellig te benoemen. Hij gaf toe en beloofde zijn lesmateriaal aan te passen, om ook de negatieve kanten van de porno industrie te belichtten. Deze twee voorbeelden waren voor mij een belangrijke reden om aandacht aan dit onderwerp te besteden. Ik snap in ieder geval beter waarom zoveel mensen denken dat de invloed van pornografie meevalt, als zelfs professionals niet erkennen dat de industrie een duistere kant heeft.</a:t>
            </a:r>
            <a:endParaRPr lang="nl-NL" noProof="0" dirty="0"/>
          </a:p>
        </p:txBody>
      </p:sp>
      <p:sp>
        <p:nvSpPr>
          <p:cNvPr id="4" name="Tijdelijke aanduiding voor dianummer 3"/>
          <p:cNvSpPr>
            <a:spLocks noGrp="1"/>
          </p:cNvSpPr>
          <p:nvPr>
            <p:ph type="sldNum" sz="quarter" idx="5"/>
          </p:nvPr>
        </p:nvSpPr>
        <p:spPr/>
        <p:txBody>
          <a:bodyPr/>
          <a:lstStyle/>
          <a:p>
            <a:fld id="{480EA6D1-6F22-46FD-AD91-FC510839F779}" type="slidenum">
              <a:rPr lang="en-US" smtClean="0"/>
              <a:t>9</a:t>
            </a:fld>
            <a:endParaRPr lang="en-US" dirty="0"/>
          </a:p>
        </p:txBody>
      </p:sp>
    </p:spTree>
    <p:extLst>
      <p:ext uri="{BB962C8B-B14F-4D97-AF65-F5344CB8AC3E}">
        <p14:creationId xmlns:p14="http://schemas.microsoft.com/office/powerpoint/2010/main" val="1659479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zitten hier natuurlijk voor de minor mensenhandel. Daarom vind ik het belangrijk om ook mensenhandel binnen de sector aan te kaarten. Ik heb drie hoofdvormen eruit gehaald, waar ik over zal praten. Als eerste, slachtoffers van mensenhandel die vanaf het begin zijn misleid of gedwongen en nooit wilden dat hun video’s werden geüpload. De tweede categorie omvat (voormalig) actrices en acteurs die in eerste instantie een scene wilden filmen, maar vervolgens werden misleid, gedwongen of spijt kregen en de video’s offline wilden halen, maar dit niet voor elkaar krijgen. Van de laatste categorie ben ik niet zeker of het onder </a:t>
            </a:r>
            <a:r>
              <a:rPr lang="nl-NL" noProof="0" dirty="0"/>
              <a:t>mensenhandel valt, maar ik vind het wel belangrijk om te benoemen. Dit gaat over wraakporno.</a:t>
            </a:r>
          </a:p>
          <a:p>
            <a:endParaRPr lang="nl-NL" noProof="0" dirty="0"/>
          </a:p>
          <a:p>
            <a:r>
              <a:rPr lang="nl-NL" noProof="0" dirty="0"/>
              <a:t>Zoals ik hiervoor al heb benoemd, zijn er in 2020 meerdere rechtszaken gevoerd tegen Mindgeek vanwege mensenhandel. De eerste werd aangespannen voor een groep van slachtoffer organisaties, advocaten en bedrijven vanwege kinderporno video’s die op Pornhub werden geüpload, honderdduizenden keren werden bekeken en er nooit meer af kwamen. Het New York Times verhaal dat ik hiervoor heb benoemd over ‘’The Children of Pornhub,’’ volgde slachtoffers die hun best doen om de video’s offline te halen en constant weer op niets uitliepen bij Pornhub en Mindgeek. Uiteindelijk kwam er schot in de zaak, toen visa en Mastercard besloten om hun samenwerking met Pornhub stop te zetten, wanneer deze niet actief ging handelen om kinderporno video’s offline te halen. Dit zorgde ervoor dat Pornhub de maatregelen nam die ik hiervoor heb benoemd, zoals het verwijderen van 80 procent van hun materiaal en het instellen van verificatie voor acteurs en actrices (bron).</a:t>
            </a:r>
          </a:p>
          <a:p>
            <a:endParaRPr lang="nl-NL" noProof="0" dirty="0"/>
          </a:p>
          <a:p>
            <a:r>
              <a:rPr lang="nl-NL" noProof="0" dirty="0"/>
              <a:t>Een andere rechtszaak werd aangespannen door 40 vrouwen die slachtoffer waren geworden van mensenhandel. Later kwamen daar nog 10 vrouwen bij. Dit werd gevoerd tegen het bedrijf GirlsDoPorn (bron). GirlsDoPorn, uploadde video’s van vrouwen die waren misleid en verkracht in hotelkamers, waarbij zij moesten doen of ze genoten van de seks. De verhalen zijn vrij heftig, dus zal ik die hier niet uitvoerig vertellen. Ze zijn wel terug te vinden in de bronnenlijst. Eén van de vrouwen vertelde dat ze reageerde op een advertentie voor modellenwerk, waarna ze werd opgehaald door een taxi en naar een hotel werd gebracht. Hier werd ze opgesloten door 2 grote mannen en ze mocht de kamer niet meer verlaten, tot ze seks met de baas had gehad. Er werd haar wiet gegeven om te roken en uiteindelijk werd ze uren lang verkracht. Dit werd gefilmd en op Pornhub geüpload. Omdat ze aan het einde van de scené een kus moest blazen naar de camera en zeggen dat ze het leuk vond, leek het voor de kijker alsof ze er mee instemde. In werkelijkheid was ze verkracht op camera. Deze video’s waren waanzinnig populair, met vele miljoenen weergaven per video.</a:t>
            </a:r>
          </a:p>
          <a:p>
            <a:endParaRPr lang="nl-NL" noProof="0" dirty="0"/>
          </a:p>
          <a:p>
            <a:r>
              <a:rPr lang="nl-NL" noProof="0" dirty="0"/>
              <a:t>Deze vrouwen waren verkracht, maar werden op straat constant door onbekenden aangesproken over hun porno video’s. Familieleden die vroegen sinds wanneer ze in de industrie werkten en geen van hen kon nog werk vinden en doordat zij vaak complexe Post Traumatische Stress Stoornissen opliepen, werd het dagelijks leven één grote trigger. Mindgeek hostte via Pornhub deze video’s van GirlsDoPorn en gaf mensenhandel zo een platvorm. Ze wilden de video’s niet verwijderen en elke keer dat het toch lukte om een video offline te halen, sprongen er ergens anders weer 10 op. Na verloop van tijd gebeurde dit zelfs met de volledige namen van slachtoffers in de titel. Er zijn tenslotte meer dan 120 miljoen pornografie gerelateerde websites.</a:t>
            </a:r>
          </a:p>
          <a:p>
            <a:endParaRPr lang="nl-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Zoals hiervoor benoemd, werd verificatie van acteurs/actrices verplicht na de eerste rechtszaak. Het werd verplicht voor alle acteurs/actrices in een video om een foto in te sturen met hun identiteitskaart in beeld en hun eigen gezicht, om te verifiëren dat zij het echt waren en akkoord gingen met het uploaden. Zoals je je kunt voorstellen, waren er direct berichten over mensen die werden gedwongen om deze foto’s te maken. Het is een kleine stap om iemand hiertoe te dwingen, wanneer je iemand toch al aan het verhandelen bent.</a:t>
            </a:r>
          </a:p>
        </p:txBody>
      </p:sp>
      <p:sp>
        <p:nvSpPr>
          <p:cNvPr id="4" name="Tijdelijke aanduiding voor dianummer 3"/>
          <p:cNvSpPr>
            <a:spLocks noGrp="1"/>
          </p:cNvSpPr>
          <p:nvPr>
            <p:ph type="sldNum" sz="quarter" idx="5"/>
          </p:nvPr>
        </p:nvSpPr>
        <p:spPr/>
        <p:txBody>
          <a:bodyPr/>
          <a:lstStyle/>
          <a:p>
            <a:fld id="{480EA6D1-6F22-46FD-AD91-FC510839F779}" type="slidenum">
              <a:rPr lang="en-US" smtClean="0"/>
              <a:t>11</a:t>
            </a:fld>
            <a:endParaRPr lang="en-US" dirty="0"/>
          </a:p>
        </p:txBody>
      </p:sp>
    </p:spTree>
    <p:extLst>
      <p:ext uri="{BB962C8B-B14F-4D97-AF65-F5344CB8AC3E}">
        <p14:creationId xmlns:p14="http://schemas.microsoft.com/office/powerpoint/2010/main" val="120497836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GB"/>
              <a:t>Click to edit Master title style</a:t>
            </a:r>
            <a:endParaRPr lang="en-US"/>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B4EDF864-2F28-4237-BB3F-DBE3EEC3A404}" type="datetime1">
              <a:rPr lang="en-US" smtClean="0"/>
              <a:t>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F165F95-D5CB-4597-9A25-760A580A4EC4}" type="datetime1">
              <a:rPr lang="en-US" smtClean="0"/>
              <a:t>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12D033A-33AF-47DA-AE1D-7FBF8C89596B}" type="datetime1">
              <a:rPr lang="en-US" smtClean="0"/>
              <a:t>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521955D-A16B-4B36-9C9E-9B6A0F460CD0}" type="datetime1">
              <a:rPr lang="en-US" smtClean="0"/>
              <a:t>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GB"/>
              <a:t>Click to edit Master title style</a:t>
            </a:r>
            <a:endParaRPr lang="en-US"/>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E4D8C1C2-5F97-402E-BFDF-BC6976DD2B8E}" type="datetime1">
              <a:rPr lang="en-US" smtClean="0"/>
              <a:t>2/4/2023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1D477F5-CDF6-4332-9528-B5F54BD0CC52}" type="datetime1">
              <a:rPr lang="en-US" smtClean="0"/>
              <a:t>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CF22145-F44D-4EAE-AEA9-510C1E39F158}" type="datetime1">
              <a:rPr lang="en-US" smtClean="0"/>
              <a:t>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17C9399-AFC0-435C-A8B0-6455D03675EF}" type="datetime1">
              <a:rPr lang="en-US" smtClean="0"/>
              <a:t>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454154-AFFA-40FA-A445-5C940E21A930}" type="datetime1">
              <a:rPr lang="en-US" smtClean="0"/>
              <a:t>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D5C7BCC-828A-4E33-B9B9-533C8665B8CD}" type="datetime1">
              <a:rPr lang="en-US" smtClean="0"/>
              <a:t>2/4/2023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4D87DBC-E941-44FF-A02C-1134922F1D02}" type="datetime1">
              <a:rPr lang="en-US" smtClean="0"/>
              <a:t>2/4/2023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CE9963E1-723C-4B80-BFB3-4E37855A4263}" type="datetime1">
              <a:rPr lang="en-US" smtClean="0"/>
              <a:t>2/4/2023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fightthenewdrug.org/how-porn-can-promote-sexual-violence/" TargetMode="External"/><Relationship Id="rId13" Type="http://schemas.openxmlformats.org/officeDocument/2006/relationships/hyperlink" Target="https://www.theguardian.com/technology/2020/dec/14/pornhub-purge-removes-unverified-videos-investigation-child-abuse" TargetMode="External"/><Relationship Id="rId18" Type="http://schemas.openxmlformats.org/officeDocument/2006/relationships/hyperlink" Target="https://fightthenewdrug.org/why-popular-porn-performer-reid-retiring/" TargetMode="External"/><Relationship Id="rId3" Type="http://schemas.openxmlformats.org/officeDocument/2006/relationships/hyperlink" Target="https://1in6.org/get-information/the-1-in-6-statistic/" TargetMode="External"/><Relationship Id="rId21" Type="http://schemas.openxmlformats.org/officeDocument/2006/relationships/hyperlink" Target="https://www.eokm.nl/kennisbank/eokm-factsheets/" TargetMode="External"/><Relationship Id="rId7" Type="http://schemas.openxmlformats.org/officeDocument/2006/relationships/hyperlink" Target="https://fightthenewdrug.org/2019-pornhub-annual-report/" TargetMode="External"/><Relationship Id="rId12" Type="http://schemas.openxmlformats.org/officeDocument/2006/relationships/hyperlink" Target="https://fightthenewdrug.org/youre-gonna-be-a-star-my-career-as-an-abused-porn-performer/" TargetMode="External"/><Relationship Id="rId17" Type="http://schemas.openxmlformats.org/officeDocument/2006/relationships/hyperlink" Target="https://fightthenewdrug.org/popular-porn-star-lana-rhoades-says-she-was-taken-advantage-of-while-doing-porn/?utm_campaign=later-linkinbio-fightthenewdrug&amp;utm_content=later-29289499&amp;utm_medium=social&amp;utm_source=linkin.bio" TargetMode="External"/><Relationship Id="rId2" Type="http://schemas.openxmlformats.org/officeDocument/2006/relationships/notesSlide" Target="../notesSlides/notesSlide13.xml"/><Relationship Id="rId16" Type="http://schemas.openxmlformats.org/officeDocument/2006/relationships/hyperlink" Target="https://fightthenewdrug.org/10-porn-stars-speak-openly-about-their-most-popular-scenes/" TargetMode="External"/><Relationship Id="rId20" Type="http://schemas.openxmlformats.org/officeDocument/2006/relationships/hyperlink" Target="https://www.youtube.com/watch?v=ZR_63_fgYqc&amp;ab_channel=NOSStories" TargetMode="External"/><Relationship Id="rId1" Type="http://schemas.openxmlformats.org/officeDocument/2006/relationships/slideLayout" Target="../slideLayouts/slideLayout2.xml"/><Relationship Id="rId6" Type="http://schemas.openxmlformats.org/officeDocument/2006/relationships/hyperlink" Target="https://www.rtlnieuws.nl/editienl/artikel/1919326/alle-kinderen-kijken-porno" TargetMode="External"/><Relationship Id="rId11" Type="http://schemas.openxmlformats.org/officeDocument/2006/relationships/hyperlink" Target="https://fightthenewdrug.org/what-happened-when-this-jane-doe-was-trafficked-by-girlsdoporn/" TargetMode="External"/><Relationship Id="rId5" Type="http://schemas.openxmlformats.org/officeDocument/2006/relationships/hyperlink" Target="https://pubmed.ncbi.nlm.nih.gov/30358432/" TargetMode="External"/><Relationship Id="rId15" Type="http://schemas.openxmlformats.org/officeDocument/2006/relationships/hyperlink" Target="https://www.npostart.nl/jojanneke-uit-de-prostitutie/09-03-2021/VPWON_1322938" TargetMode="External"/><Relationship Id="rId10" Type="http://schemas.openxmlformats.org/officeDocument/2006/relationships/hyperlink" Target="https://www.dailymail.co.uk/news/article-9065059/Ex-PornHub-moderators-reveal-life-inside-explicit-video-site-sued-80m.html" TargetMode="External"/><Relationship Id="rId19" Type="http://schemas.openxmlformats.org/officeDocument/2006/relationships/hyperlink" Target="https://fightthenewdrug.org/mia-khalifas-porn-experience-is-further-proof/" TargetMode="External"/><Relationship Id="rId4" Type="http://schemas.openxmlformats.org/officeDocument/2006/relationships/hyperlink" Target="http://www.downloads.imune.net/medicalbooks/the_likely_cause_of_addiction_has_been_discovered%20It%20is%20a%20lack%20of%20social%20networking%20Connections%20and%20feeling%20of%20inner%20loneliness.pdf" TargetMode="External"/><Relationship Id="rId9" Type="http://schemas.openxmlformats.org/officeDocument/2006/relationships/hyperlink" Target="https://fightthenewdrug.org/new-york-times-op-ed-exposed-pornhub/" TargetMode="External"/><Relationship Id="rId14" Type="http://schemas.openxmlformats.org/officeDocument/2006/relationships/hyperlink" Target="https://www.techspot.com/news/88518-pornhub-new-safety-measures-include-verification-third-party.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lose up of a flowers">
            <a:extLst>
              <a:ext uri="{FF2B5EF4-FFF2-40B4-BE49-F238E27FC236}">
                <a16:creationId xmlns:a16="http://schemas.microsoft.com/office/drawing/2014/main" id="{0EF5E38D-0785-4482-91F2-A65E2DFB5889}"/>
              </a:ext>
            </a:extLst>
          </p:cNvPr>
          <p:cNvPicPr>
            <a:picLocks noChangeAspect="1"/>
          </p:cNvPicPr>
          <p:nvPr/>
        </p:nvPicPr>
        <p:blipFill rotWithShape="1">
          <a:blip r:embed="rId3"/>
          <a:srcRect t="941" b="14789"/>
          <a:stretch/>
        </p:blipFill>
        <p:spPr>
          <a:xfrm>
            <a:off x="20" y="-2"/>
            <a:ext cx="12191980" cy="6857989"/>
          </a:xfrm>
          <a:prstGeom prst="rect">
            <a:avLst/>
          </a:prstGeom>
        </p:spPr>
      </p:pic>
      <p:sp>
        <p:nvSpPr>
          <p:cNvPr id="56" name="Rectangle 55">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816652-E95E-40C9-B397-C76AFE1C2028}"/>
              </a:ext>
            </a:extLst>
          </p:cNvPr>
          <p:cNvSpPr>
            <a:spLocks noGrp="1"/>
          </p:cNvSpPr>
          <p:nvPr>
            <p:ph type="ctrTitle"/>
          </p:nvPr>
        </p:nvSpPr>
        <p:spPr>
          <a:xfrm>
            <a:off x="2002906" y="-15"/>
            <a:ext cx="9966960" cy="3035808"/>
          </a:xfrm>
        </p:spPr>
        <p:txBody>
          <a:bodyPr anchor="b">
            <a:normAutofit/>
          </a:bodyPr>
          <a:lstStyle/>
          <a:p>
            <a:pPr algn="r"/>
            <a:r>
              <a:rPr lang="nl-NL" dirty="0">
                <a:solidFill>
                  <a:srgbClr val="FFFFFF"/>
                </a:solidFill>
              </a:rPr>
              <a:t>Mensenhandel</a:t>
            </a:r>
            <a:br>
              <a:rPr lang="en-US" dirty="0">
                <a:solidFill>
                  <a:srgbClr val="FFFFFF"/>
                </a:solidFill>
              </a:rPr>
            </a:br>
            <a:r>
              <a:rPr lang="en-US" dirty="0">
                <a:solidFill>
                  <a:srgbClr val="FFFFFF"/>
                </a:solidFill>
              </a:rPr>
              <a:t>en pornografie</a:t>
            </a:r>
          </a:p>
        </p:txBody>
      </p:sp>
    </p:spTree>
    <p:extLst>
      <p:ext uri="{BB962C8B-B14F-4D97-AF65-F5344CB8AC3E}">
        <p14:creationId xmlns:p14="http://schemas.microsoft.com/office/powerpoint/2010/main" val="2486517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1E61599-9733-4A38-8A31-B13ADFAB60D7}"/>
              </a:ext>
            </a:extLst>
          </p:cNvPr>
          <p:cNvSpPr/>
          <p:nvPr/>
        </p:nvSpPr>
        <p:spPr>
          <a:xfrm>
            <a:off x="9948421" y="4944358"/>
            <a:ext cx="2158738" cy="18476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kstvak 2">
            <a:extLst>
              <a:ext uri="{FF2B5EF4-FFF2-40B4-BE49-F238E27FC236}">
                <a16:creationId xmlns:a16="http://schemas.microsoft.com/office/drawing/2014/main" id="{D1027166-4756-48CD-ACD1-8CE4B5A082D2}"/>
              </a:ext>
            </a:extLst>
          </p:cNvPr>
          <p:cNvSpPr txBox="1"/>
          <p:nvPr/>
        </p:nvSpPr>
        <p:spPr>
          <a:xfrm>
            <a:off x="1" y="1613119"/>
            <a:ext cx="12191999" cy="3631763"/>
          </a:xfrm>
          <a:prstGeom prst="rect">
            <a:avLst/>
          </a:prstGeom>
          <a:noFill/>
        </p:spPr>
        <p:txBody>
          <a:bodyPr wrap="square" rtlCol="0">
            <a:spAutoFit/>
          </a:bodyPr>
          <a:lstStyle/>
          <a:p>
            <a:pPr algn="ctr"/>
            <a:r>
              <a:rPr lang="nl-NL" sz="11500" cap="all" dirty="0">
                <a:solidFill>
                  <a:srgbClr val="FFFFFF"/>
                </a:solidFill>
                <a:latin typeface="+mj-lt"/>
                <a:ea typeface="+mj-ea"/>
                <a:cs typeface="+mj-cs"/>
              </a:rPr>
              <a:t>Mensenhandel </a:t>
            </a:r>
          </a:p>
          <a:p>
            <a:pPr algn="ctr"/>
            <a:r>
              <a:rPr lang="nl-NL" sz="11500" cap="all" dirty="0">
                <a:solidFill>
                  <a:srgbClr val="FFFFFF"/>
                </a:solidFill>
                <a:latin typeface="+mj-lt"/>
                <a:ea typeface="+mj-ea"/>
                <a:cs typeface="+mj-cs"/>
              </a:rPr>
              <a:t>in de sector</a:t>
            </a:r>
            <a:endParaRPr lang="en-GB" sz="11500" cap="all" dirty="0">
              <a:solidFill>
                <a:srgbClr val="FFFFFF"/>
              </a:solidFill>
              <a:latin typeface="+mj-lt"/>
              <a:ea typeface="+mj-ea"/>
              <a:cs typeface="+mj-cs"/>
            </a:endParaRPr>
          </a:p>
        </p:txBody>
      </p:sp>
    </p:spTree>
    <p:extLst>
      <p:ext uri="{BB962C8B-B14F-4D97-AF65-F5344CB8AC3E}">
        <p14:creationId xmlns:p14="http://schemas.microsoft.com/office/powerpoint/2010/main" val="3415544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1E61599-9733-4A38-8A31-B13ADFAB60D7}"/>
              </a:ext>
            </a:extLst>
          </p:cNvPr>
          <p:cNvSpPr/>
          <p:nvPr/>
        </p:nvSpPr>
        <p:spPr>
          <a:xfrm>
            <a:off x="9948421" y="4944358"/>
            <a:ext cx="2158738" cy="18476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el 4">
            <a:extLst>
              <a:ext uri="{FF2B5EF4-FFF2-40B4-BE49-F238E27FC236}">
                <a16:creationId xmlns:a16="http://schemas.microsoft.com/office/drawing/2014/main" id="{D0F12514-7278-4179-A3DF-89B622DAE88D}"/>
              </a:ext>
            </a:extLst>
          </p:cNvPr>
          <p:cNvSpPr>
            <a:spLocks noGrp="1"/>
          </p:cNvSpPr>
          <p:nvPr>
            <p:ph type="title"/>
          </p:nvPr>
        </p:nvSpPr>
        <p:spPr/>
        <p:txBody>
          <a:bodyPr>
            <a:normAutofit fontScale="90000"/>
          </a:bodyPr>
          <a:lstStyle/>
          <a:p>
            <a:r>
              <a:rPr lang="nl-NL" sz="8000" dirty="0">
                <a:solidFill>
                  <a:srgbClr val="FFFFFF"/>
                </a:solidFill>
              </a:rPr>
              <a:t>Mensenhandel in de sector</a:t>
            </a:r>
            <a:endParaRPr lang="en-GB" sz="8000" dirty="0">
              <a:solidFill>
                <a:srgbClr val="FFFFFF"/>
              </a:solidFill>
            </a:endParaRPr>
          </a:p>
        </p:txBody>
      </p:sp>
      <p:sp>
        <p:nvSpPr>
          <p:cNvPr id="6" name="Tijdelijke aanduiding voor inhoud 5">
            <a:extLst>
              <a:ext uri="{FF2B5EF4-FFF2-40B4-BE49-F238E27FC236}">
                <a16:creationId xmlns:a16="http://schemas.microsoft.com/office/drawing/2014/main" id="{C8F5DA4E-3C85-4A3F-801D-903B261AB895}"/>
              </a:ext>
            </a:extLst>
          </p:cNvPr>
          <p:cNvSpPr>
            <a:spLocks noGrp="1"/>
          </p:cNvSpPr>
          <p:nvPr>
            <p:ph idx="1"/>
          </p:nvPr>
        </p:nvSpPr>
        <p:spPr/>
        <p:txBody>
          <a:bodyPr>
            <a:normAutofit/>
          </a:bodyPr>
          <a:lstStyle/>
          <a:p>
            <a:r>
              <a:rPr lang="en-GB" dirty="0">
                <a:solidFill>
                  <a:schemeClr val="bg1"/>
                </a:solidFill>
              </a:rPr>
              <a:t>Drie hoofdvormen</a:t>
            </a:r>
          </a:p>
          <a:p>
            <a:endParaRPr lang="en-GB" dirty="0">
              <a:solidFill>
                <a:schemeClr val="bg1"/>
              </a:solidFill>
            </a:endParaRPr>
          </a:p>
          <a:p>
            <a:r>
              <a:rPr lang="nl-NL" dirty="0">
                <a:solidFill>
                  <a:schemeClr val="bg1"/>
                </a:solidFill>
              </a:rPr>
              <a:t>Rechtszaken</a:t>
            </a:r>
            <a:r>
              <a:rPr lang="en-GB" dirty="0">
                <a:solidFill>
                  <a:schemeClr val="bg1"/>
                </a:solidFill>
              </a:rPr>
              <a:t> in 2020 tegen Mindgeek</a:t>
            </a:r>
          </a:p>
          <a:p>
            <a:pPr lvl="1"/>
            <a:r>
              <a:rPr lang="en-GB" dirty="0">
                <a:solidFill>
                  <a:schemeClr val="bg1"/>
                </a:solidFill>
              </a:rPr>
              <a:t>Groep van slachtoffer organisaties en bedrijven vanwege kindermisbruik</a:t>
            </a:r>
          </a:p>
          <a:p>
            <a:pPr lvl="1"/>
            <a:r>
              <a:rPr lang="en-GB" dirty="0">
                <a:solidFill>
                  <a:schemeClr val="bg1"/>
                </a:solidFill>
              </a:rPr>
              <a:t>Groep van 50 slachtoffers vanwege mensenhandel door GirlsDoPorn</a:t>
            </a:r>
          </a:p>
          <a:p>
            <a:pPr marL="0" indent="0">
              <a:buNone/>
            </a:pPr>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955594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1E61599-9733-4A38-8A31-B13ADFAB60D7}"/>
              </a:ext>
            </a:extLst>
          </p:cNvPr>
          <p:cNvSpPr/>
          <p:nvPr/>
        </p:nvSpPr>
        <p:spPr>
          <a:xfrm>
            <a:off x="9948421" y="4944358"/>
            <a:ext cx="2158738" cy="18476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el 4">
            <a:extLst>
              <a:ext uri="{FF2B5EF4-FFF2-40B4-BE49-F238E27FC236}">
                <a16:creationId xmlns:a16="http://schemas.microsoft.com/office/drawing/2014/main" id="{D0F12514-7278-4179-A3DF-89B622DAE88D}"/>
              </a:ext>
            </a:extLst>
          </p:cNvPr>
          <p:cNvSpPr>
            <a:spLocks noGrp="1"/>
          </p:cNvSpPr>
          <p:nvPr>
            <p:ph type="title"/>
          </p:nvPr>
        </p:nvSpPr>
        <p:spPr/>
        <p:txBody>
          <a:bodyPr>
            <a:normAutofit fontScale="90000"/>
          </a:bodyPr>
          <a:lstStyle/>
          <a:p>
            <a:r>
              <a:rPr lang="nl-NL" sz="8000" dirty="0">
                <a:solidFill>
                  <a:srgbClr val="FFFFFF"/>
                </a:solidFill>
              </a:rPr>
              <a:t>Mensenhandel in de sector</a:t>
            </a:r>
            <a:endParaRPr lang="en-GB" sz="8000" dirty="0">
              <a:solidFill>
                <a:srgbClr val="FFFFFF"/>
              </a:solidFill>
            </a:endParaRPr>
          </a:p>
        </p:txBody>
      </p:sp>
      <p:sp>
        <p:nvSpPr>
          <p:cNvPr id="6" name="Tijdelijke aanduiding voor inhoud 5">
            <a:extLst>
              <a:ext uri="{FF2B5EF4-FFF2-40B4-BE49-F238E27FC236}">
                <a16:creationId xmlns:a16="http://schemas.microsoft.com/office/drawing/2014/main" id="{C8F5DA4E-3C85-4A3F-801D-903B261AB895}"/>
              </a:ext>
            </a:extLst>
          </p:cNvPr>
          <p:cNvSpPr>
            <a:spLocks noGrp="1"/>
          </p:cNvSpPr>
          <p:nvPr>
            <p:ph idx="1"/>
          </p:nvPr>
        </p:nvSpPr>
        <p:spPr/>
        <p:txBody>
          <a:bodyPr>
            <a:normAutofit/>
          </a:bodyPr>
          <a:lstStyle/>
          <a:p>
            <a:pPr lvl="1"/>
            <a:r>
              <a:rPr lang="nl-NL" sz="2000" dirty="0">
                <a:solidFill>
                  <a:schemeClr val="bg1"/>
                </a:solidFill>
              </a:rPr>
              <a:t>Jojanneke uit de prostitutie</a:t>
            </a:r>
          </a:p>
          <a:p>
            <a:pPr lvl="2"/>
            <a:r>
              <a:rPr lang="nl-NL" sz="1800" dirty="0">
                <a:solidFill>
                  <a:schemeClr val="bg1"/>
                </a:solidFill>
              </a:rPr>
              <a:t>Het voorbeeld van Mia</a:t>
            </a:r>
          </a:p>
          <a:p>
            <a:pPr lvl="1"/>
            <a:r>
              <a:rPr lang="nl-NL" sz="2000" dirty="0">
                <a:solidFill>
                  <a:schemeClr val="bg1"/>
                </a:solidFill>
              </a:rPr>
              <a:t>Acteurs en actrices zoals </a:t>
            </a:r>
            <a:r>
              <a:rPr lang="en-GB" sz="2000" dirty="0">
                <a:solidFill>
                  <a:schemeClr val="bg1"/>
                </a:solidFill>
              </a:rPr>
              <a:t>Ashley Mathews, Sarah Chamoun, Amara Maple</a:t>
            </a:r>
          </a:p>
          <a:p>
            <a:pPr lvl="1"/>
            <a:r>
              <a:rPr lang="nl-NL" sz="1800" dirty="0">
                <a:solidFill>
                  <a:schemeClr val="bg1"/>
                </a:solidFill>
              </a:rPr>
              <a:t>Riley Reid, Mia Khalifa &amp; Lana Rhoades</a:t>
            </a:r>
          </a:p>
          <a:p>
            <a:pPr lvl="1"/>
            <a:endParaRPr lang="nl-NL" sz="2000" dirty="0">
              <a:solidFill>
                <a:schemeClr val="bg1"/>
              </a:solidFill>
            </a:endParaRPr>
          </a:p>
          <a:p>
            <a:pPr lvl="1"/>
            <a:r>
              <a:rPr lang="nl-NL" sz="2000" dirty="0">
                <a:solidFill>
                  <a:schemeClr val="bg1"/>
                </a:solidFill>
              </a:rPr>
              <a:t>Wraakporno</a:t>
            </a:r>
          </a:p>
          <a:p>
            <a:pPr lvl="2"/>
            <a:r>
              <a:rPr lang="nl-NL" sz="1800" dirty="0">
                <a:solidFill>
                  <a:schemeClr val="bg1"/>
                </a:solidFill>
              </a:rPr>
              <a:t>Expertisebureau online kindermisbruik</a:t>
            </a:r>
          </a:p>
          <a:p>
            <a:pPr marL="274320" lvl="1" indent="0">
              <a:buNone/>
            </a:pPr>
            <a:endParaRPr lang="nl-NL" sz="2000" dirty="0">
              <a:solidFill>
                <a:schemeClr val="bg1"/>
              </a:solidFill>
            </a:endParaRPr>
          </a:p>
          <a:p>
            <a:pPr lvl="1"/>
            <a:r>
              <a:rPr lang="nl-NL" sz="2000" dirty="0">
                <a:solidFill>
                  <a:schemeClr val="bg1"/>
                </a:solidFill>
              </a:rPr>
              <a:t>De lange termijn effecten voor slachtoffers</a:t>
            </a:r>
          </a:p>
          <a:p>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838293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1E61599-9733-4A38-8A31-B13ADFAB60D7}"/>
              </a:ext>
            </a:extLst>
          </p:cNvPr>
          <p:cNvSpPr/>
          <p:nvPr/>
        </p:nvSpPr>
        <p:spPr>
          <a:xfrm>
            <a:off x="9948421" y="4944358"/>
            <a:ext cx="2158738" cy="18476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el 4">
            <a:extLst>
              <a:ext uri="{FF2B5EF4-FFF2-40B4-BE49-F238E27FC236}">
                <a16:creationId xmlns:a16="http://schemas.microsoft.com/office/drawing/2014/main" id="{D0F12514-7278-4179-A3DF-89B622DAE88D}"/>
              </a:ext>
            </a:extLst>
          </p:cNvPr>
          <p:cNvSpPr>
            <a:spLocks noGrp="1"/>
          </p:cNvSpPr>
          <p:nvPr>
            <p:ph type="title"/>
          </p:nvPr>
        </p:nvSpPr>
        <p:spPr/>
        <p:txBody>
          <a:bodyPr>
            <a:normAutofit/>
          </a:bodyPr>
          <a:lstStyle/>
          <a:p>
            <a:r>
              <a:rPr lang="en-GB" sz="8000" dirty="0">
                <a:solidFill>
                  <a:srgbClr val="FFFFFF"/>
                </a:solidFill>
              </a:rPr>
              <a:t>Wat ik mee wil geven</a:t>
            </a:r>
          </a:p>
        </p:txBody>
      </p:sp>
      <p:sp>
        <p:nvSpPr>
          <p:cNvPr id="6" name="Tijdelijke aanduiding voor inhoud 5">
            <a:extLst>
              <a:ext uri="{FF2B5EF4-FFF2-40B4-BE49-F238E27FC236}">
                <a16:creationId xmlns:a16="http://schemas.microsoft.com/office/drawing/2014/main" id="{C8F5DA4E-3C85-4A3F-801D-903B261AB895}"/>
              </a:ext>
            </a:extLst>
          </p:cNvPr>
          <p:cNvSpPr>
            <a:spLocks noGrp="1"/>
          </p:cNvSpPr>
          <p:nvPr>
            <p:ph idx="1"/>
          </p:nvPr>
        </p:nvSpPr>
        <p:spPr/>
        <p:txBody>
          <a:bodyPr>
            <a:normAutofit/>
          </a:bodyPr>
          <a:lstStyle/>
          <a:p>
            <a:endParaRPr lang="en-GB" dirty="0">
              <a:solidFill>
                <a:schemeClr val="bg1"/>
              </a:solidFill>
            </a:endParaRPr>
          </a:p>
          <a:p>
            <a:pPr lvl="1" algn="ctr"/>
            <a:r>
              <a:rPr lang="nl-NL" sz="1700" cap="all" dirty="0">
                <a:solidFill>
                  <a:schemeClr val="bg1"/>
                </a:solidFill>
                <a:latin typeface="Merriweather" panose="020B0604020202020204" pitchFamily="2" charset="0"/>
                <a:ea typeface="+mj-ea"/>
                <a:cs typeface="+mj-cs"/>
              </a:rPr>
              <a:t>In mijn ogen is porno de verbindende schakel tussen de onderwereld en bovenwereld, waarmee mensenhandel en seksueel misbruik vrij toegankelijk wordt gemaakt voor iedereen</a:t>
            </a:r>
          </a:p>
          <a:p>
            <a:pPr lvl="1"/>
            <a:endParaRPr lang="nl-NL" sz="1700" cap="all" dirty="0">
              <a:solidFill>
                <a:schemeClr val="bg1"/>
              </a:solidFill>
              <a:latin typeface="Merriweather" panose="020B0604020202020204" pitchFamily="2" charset="0"/>
              <a:ea typeface="+mj-ea"/>
              <a:cs typeface="+mj-cs"/>
            </a:endParaRPr>
          </a:p>
          <a:p>
            <a:pPr lvl="1"/>
            <a:r>
              <a:rPr lang="nl-NL" sz="1700" cap="all" dirty="0">
                <a:solidFill>
                  <a:schemeClr val="bg1"/>
                </a:solidFill>
                <a:latin typeface="Merriweather" panose="020B0604020202020204" pitchFamily="2" charset="0"/>
                <a:ea typeface="+mj-ea"/>
                <a:cs typeface="+mj-cs"/>
              </a:rPr>
              <a:t>Je eigen mening</a:t>
            </a:r>
          </a:p>
          <a:p>
            <a:pPr lvl="1"/>
            <a:r>
              <a:rPr lang="nl-NL" sz="1700" cap="all" dirty="0">
                <a:solidFill>
                  <a:schemeClr val="bg1"/>
                </a:solidFill>
                <a:latin typeface="Merriweather" panose="020B0604020202020204" pitchFamily="2" charset="0"/>
                <a:ea typeface="+mj-ea"/>
                <a:cs typeface="+mj-cs"/>
              </a:rPr>
              <a:t>Wees je bewust</a:t>
            </a:r>
          </a:p>
          <a:p>
            <a:pPr lvl="1"/>
            <a:endParaRPr lang="nl-NL" sz="1700" cap="all" dirty="0">
              <a:solidFill>
                <a:schemeClr val="bg1"/>
              </a:solidFill>
              <a:latin typeface="Merriweather" panose="020B0604020202020204" pitchFamily="2" charset="0"/>
              <a:ea typeface="+mj-ea"/>
              <a:cs typeface="+mj-cs"/>
            </a:endParaRPr>
          </a:p>
          <a:p>
            <a:pPr lvl="1"/>
            <a:r>
              <a:rPr lang="nl-NL" sz="1700" cap="all" dirty="0">
                <a:solidFill>
                  <a:schemeClr val="bg1"/>
                </a:solidFill>
                <a:latin typeface="Merriweather" panose="020B0604020202020204" pitchFamily="2" charset="0"/>
                <a:ea typeface="+mj-ea"/>
                <a:cs typeface="+mj-cs"/>
              </a:rPr>
              <a:t>Hoe ik er vanaf kwam</a:t>
            </a:r>
          </a:p>
          <a:p>
            <a:pPr marL="274320" lvl="1" indent="0">
              <a:buNone/>
            </a:pPr>
            <a:endParaRPr lang="nl-NL" sz="1700" cap="all" dirty="0">
              <a:solidFill>
                <a:schemeClr val="bg1"/>
              </a:solidFill>
              <a:latin typeface="Merriweather" panose="020B0604020202020204" pitchFamily="2" charset="0"/>
              <a:ea typeface="+mj-ea"/>
              <a:cs typeface="+mj-cs"/>
            </a:endParaRPr>
          </a:p>
          <a:p>
            <a:pPr lvl="1"/>
            <a:endParaRPr lang="nl-NL" sz="1700" cap="all" dirty="0">
              <a:solidFill>
                <a:schemeClr val="bg1"/>
              </a:solidFill>
              <a:latin typeface="Merriweather" panose="020B0604020202020204" pitchFamily="2" charset="0"/>
              <a:ea typeface="+mj-ea"/>
              <a:cs typeface="+mj-cs"/>
            </a:endParaRPr>
          </a:p>
          <a:p>
            <a:endParaRPr lang="en-GB" dirty="0">
              <a:solidFill>
                <a:schemeClr val="bg1"/>
              </a:solidFill>
            </a:endParaRPr>
          </a:p>
        </p:txBody>
      </p:sp>
    </p:spTree>
    <p:extLst>
      <p:ext uri="{BB962C8B-B14F-4D97-AF65-F5344CB8AC3E}">
        <p14:creationId xmlns:p14="http://schemas.microsoft.com/office/powerpoint/2010/main" val="1679654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1E61599-9733-4A38-8A31-B13ADFAB60D7}"/>
              </a:ext>
            </a:extLst>
          </p:cNvPr>
          <p:cNvSpPr/>
          <p:nvPr/>
        </p:nvSpPr>
        <p:spPr>
          <a:xfrm>
            <a:off x="9948421" y="4944358"/>
            <a:ext cx="2158738" cy="18476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kstvak 2">
            <a:extLst>
              <a:ext uri="{FF2B5EF4-FFF2-40B4-BE49-F238E27FC236}">
                <a16:creationId xmlns:a16="http://schemas.microsoft.com/office/drawing/2014/main" id="{D1027166-4756-48CD-ACD1-8CE4B5A082D2}"/>
              </a:ext>
            </a:extLst>
          </p:cNvPr>
          <p:cNvSpPr txBox="1"/>
          <p:nvPr/>
        </p:nvSpPr>
        <p:spPr>
          <a:xfrm>
            <a:off x="1" y="2497976"/>
            <a:ext cx="12191999" cy="1862048"/>
          </a:xfrm>
          <a:prstGeom prst="rect">
            <a:avLst/>
          </a:prstGeom>
          <a:noFill/>
        </p:spPr>
        <p:txBody>
          <a:bodyPr wrap="square" rtlCol="0">
            <a:spAutoFit/>
          </a:bodyPr>
          <a:lstStyle/>
          <a:p>
            <a:pPr algn="ctr"/>
            <a:r>
              <a:rPr lang="nl-NL" sz="11500" cap="all" dirty="0">
                <a:solidFill>
                  <a:srgbClr val="FFFFFF"/>
                </a:solidFill>
                <a:latin typeface="+mj-lt"/>
                <a:ea typeface="+mj-ea"/>
                <a:cs typeface="+mj-cs"/>
              </a:rPr>
              <a:t>Bedankt</a:t>
            </a:r>
            <a:endParaRPr lang="en-GB" sz="11500" cap="all" dirty="0">
              <a:solidFill>
                <a:srgbClr val="FFFFFF"/>
              </a:solidFill>
              <a:latin typeface="+mj-lt"/>
              <a:ea typeface="+mj-ea"/>
              <a:cs typeface="+mj-cs"/>
            </a:endParaRPr>
          </a:p>
        </p:txBody>
      </p:sp>
    </p:spTree>
    <p:extLst>
      <p:ext uri="{BB962C8B-B14F-4D97-AF65-F5344CB8AC3E}">
        <p14:creationId xmlns:p14="http://schemas.microsoft.com/office/powerpoint/2010/main" val="4276540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DEBCA-E110-49E0-AA6F-480DB71F828A}"/>
              </a:ext>
            </a:extLst>
          </p:cNvPr>
          <p:cNvSpPr>
            <a:spLocks noGrp="1"/>
          </p:cNvSpPr>
          <p:nvPr>
            <p:ph type="title"/>
          </p:nvPr>
        </p:nvSpPr>
        <p:spPr/>
        <p:txBody>
          <a:bodyPr/>
          <a:lstStyle/>
          <a:p>
            <a:r>
              <a:rPr lang="nl-NL" dirty="0"/>
              <a:t>Sources</a:t>
            </a:r>
            <a:endParaRPr lang="en-GB" dirty="0"/>
          </a:p>
        </p:txBody>
      </p:sp>
      <p:sp>
        <p:nvSpPr>
          <p:cNvPr id="6" name="Tekstvak 5">
            <a:extLst>
              <a:ext uri="{FF2B5EF4-FFF2-40B4-BE49-F238E27FC236}">
                <a16:creationId xmlns:a16="http://schemas.microsoft.com/office/drawing/2014/main" id="{B263ED24-EE11-0147-BBB8-03F9912CAF93}"/>
              </a:ext>
            </a:extLst>
          </p:cNvPr>
          <p:cNvSpPr txBox="1"/>
          <p:nvPr/>
        </p:nvSpPr>
        <p:spPr>
          <a:xfrm>
            <a:off x="935566" y="1823043"/>
            <a:ext cx="10320867" cy="4862870"/>
          </a:xfrm>
          <a:prstGeom prst="rect">
            <a:avLst/>
          </a:prstGeom>
          <a:noFill/>
        </p:spPr>
        <p:txBody>
          <a:bodyPr wrap="square" rtlCol="0">
            <a:spAutoFit/>
          </a:bodyPr>
          <a:lstStyle/>
          <a:p>
            <a:pPr marL="0" indent="0">
              <a:buNone/>
            </a:pPr>
            <a:r>
              <a:rPr lang="en-GB" sz="1000" dirty="0"/>
              <a:t>Trauma</a:t>
            </a:r>
          </a:p>
          <a:p>
            <a:r>
              <a:rPr lang="en-GB" sz="1000" dirty="0"/>
              <a:t>Bessel van der Kolk - The body keeps the score (gevolgen trauma)</a:t>
            </a:r>
          </a:p>
          <a:p>
            <a:r>
              <a:rPr lang="en-GB" sz="1000" dirty="0"/>
              <a:t>Judith Lewis Herman – Trauma en herstel (gevolgen trauma)</a:t>
            </a:r>
            <a:endParaRPr lang="en-GB" sz="1000" dirty="0">
              <a:hlinkClick r:id="rId3"/>
            </a:endParaRPr>
          </a:p>
          <a:p>
            <a:r>
              <a:rPr lang="en-GB" sz="1000" dirty="0"/>
              <a:t>Hoorcollege 20 November (gevolgen trauma)</a:t>
            </a:r>
          </a:p>
          <a:p>
            <a:r>
              <a:rPr lang="en-GB" sz="1000" dirty="0"/>
              <a:t>Gastles hoorcollege 15 oktober (eenzaamheid)</a:t>
            </a:r>
            <a:endParaRPr lang="en-GB" sz="1000" dirty="0">
              <a:hlinkClick r:id="rId3"/>
            </a:endParaRPr>
          </a:p>
          <a:p>
            <a:r>
              <a:rPr lang="en-GB" sz="1000" dirty="0">
                <a:hlinkClick r:id="rId4"/>
              </a:rPr>
              <a:t>http://www.downloads.imune.net/medicalbooks/the_likely_cause_of_addiction_has_been_discovered%20It%20is%20a%20lack%20of%20social%20networking%20Connections%20and%20feeling%20of%20inner%20loneliness.pdf</a:t>
            </a:r>
            <a:r>
              <a:rPr lang="en-GB" sz="1000" dirty="0"/>
              <a:t> (verslaving </a:t>
            </a:r>
            <a:r>
              <a:rPr lang="en-GB" sz="1000" dirty="0">
                <a:hlinkClick r:id="rId3"/>
              </a:rPr>
              <a:t>–</a:t>
            </a:r>
            <a:r>
              <a:rPr lang="en-GB" sz="1000" dirty="0"/>
              <a:t> eenzaamheid)</a:t>
            </a:r>
            <a:endParaRPr lang="en-GB" sz="1000" dirty="0">
              <a:hlinkClick r:id="rId3"/>
            </a:endParaRPr>
          </a:p>
          <a:p>
            <a:endParaRPr lang="en-GB" sz="1000" dirty="0">
              <a:hlinkClick r:id="rId3"/>
            </a:endParaRPr>
          </a:p>
          <a:p>
            <a:r>
              <a:rPr lang="en-GB" sz="1000" dirty="0"/>
              <a:t>De porno-industrie</a:t>
            </a:r>
            <a:endParaRPr lang="en-GB" sz="1000" dirty="0">
              <a:hlinkClick r:id="rId3"/>
            </a:endParaRPr>
          </a:p>
          <a:p>
            <a:r>
              <a:rPr lang="en-GB" sz="1000" dirty="0">
                <a:hlinkClick r:id="rId5"/>
              </a:rPr>
              <a:t>https://pubmed.ncbi.nlm.nih.gov/30358432/</a:t>
            </a:r>
            <a:r>
              <a:rPr lang="en-GB" sz="1000" dirty="0"/>
              <a:t> (Maandelijks porno gebruik)</a:t>
            </a:r>
          </a:p>
          <a:p>
            <a:r>
              <a:rPr lang="en-GB" sz="1000" dirty="0">
                <a:hlinkClick r:id="rId6"/>
              </a:rPr>
              <a:t>https://www.rtlnieuws.nl/editienl/artikel/1919326/alle-kinderen-kijken-porno</a:t>
            </a:r>
            <a:r>
              <a:rPr lang="en-GB" sz="1000" dirty="0"/>
              <a:t> (kinderen en porno)</a:t>
            </a:r>
          </a:p>
          <a:p>
            <a:r>
              <a:rPr lang="en-GB" sz="1000" dirty="0">
                <a:hlinkClick r:id="rId7"/>
              </a:rPr>
              <a:t>https://fightthenewdrug.org/2019-pornhub-annual-report/</a:t>
            </a:r>
            <a:r>
              <a:rPr lang="en-GB" sz="1000" dirty="0"/>
              <a:t> (pornhub statistieken)</a:t>
            </a:r>
          </a:p>
          <a:p>
            <a:r>
              <a:rPr lang="en-GB" sz="1000" dirty="0">
                <a:hlinkClick r:id="rId8"/>
              </a:rPr>
              <a:t>https://fightthenewdrug.org/how-porn-can-promote-sexual-violence/</a:t>
            </a:r>
            <a:r>
              <a:rPr lang="en-GB" sz="1000" dirty="0"/>
              <a:t> (Statistieken 88,2%)</a:t>
            </a:r>
          </a:p>
          <a:p>
            <a:r>
              <a:rPr lang="en-GB" sz="1000" dirty="0">
                <a:hlinkClick r:id="rId9"/>
              </a:rPr>
              <a:t>https://fightthenewdrug.org/new-york-times-op-ed-exposed-pornhub/</a:t>
            </a:r>
            <a:r>
              <a:rPr lang="en-GB" sz="1000" dirty="0"/>
              <a:t> (moderators aantallen)</a:t>
            </a:r>
          </a:p>
          <a:p>
            <a:r>
              <a:rPr lang="en-GB" sz="1000" dirty="0">
                <a:hlinkClick r:id="rId10"/>
              </a:rPr>
              <a:t>https://www.dailymail.co.uk/news/article-9065059/Ex-PornHub-moderators-reveal-life-inside-explicit-video-site-sued-80m.html</a:t>
            </a:r>
            <a:r>
              <a:rPr lang="en-GB" sz="1000" dirty="0"/>
              <a:t> (moderators werk)</a:t>
            </a:r>
          </a:p>
          <a:p>
            <a:endParaRPr lang="en-GB" sz="1000" dirty="0"/>
          </a:p>
          <a:p>
            <a:r>
              <a:rPr lang="en-GB" sz="1000" dirty="0"/>
              <a:t>Mensenhandel in de sector</a:t>
            </a:r>
          </a:p>
          <a:p>
            <a:r>
              <a:rPr lang="en-GB" sz="1000" dirty="0">
                <a:hlinkClick r:id="rId11"/>
              </a:rPr>
              <a:t>https://fightthenewdrug.org/what-happened-when-this-jane-doe-was-trafficked-by-girlsdoporn/</a:t>
            </a:r>
            <a:r>
              <a:rPr lang="en-GB" sz="1000" dirty="0"/>
              <a:t> (verhaal girls do porn)</a:t>
            </a:r>
          </a:p>
          <a:p>
            <a:r>
              <a:rPr lang="en-GB" sz="1000" dirty="0">
                <a:hlinkClick r:id="rId12"/>
              </a:rPr>
              <a:t>https://fightthenewdrug.org/youre-gonna-be-a-star-my-career-as-an-abused-porn-performer/</a:t>
            </a:r>
            <a:r>
              <a:rPr lang="en-GB" sz="1000" dirty="0"/>
              <a:t> (verhaal porno actrice)</a:t>
            </a:r>
          </a:p>
          <a:p>
            <a:r>
              <a:rPr lang="en-GB" sz="1000" dirty="0">
                <a:hlinkClick r:id="rId13"/>
              </a:rPr>
              <a:t>https://www.theguardian.com/technology/2020/dec/14/pornhub-purge-removes-unverified-videos-investigation-child-abuse</a:t>
            </a:r>
            <a:r>
              <a:rPr lang="en-GB" sz="1000" dirty="0"/>
              <a:t> (Pornhub statistics)</a:t>
            </a:r>
            <a:endParaRPr lang="en-GB" sz="1000" dirty="0">
              <a:hlinkClick r:id="rId3"/>
            </a:endParaRPr>
          </a:p>
          <a:p>
            <a:r>
              <a:rPr lang="en-GB" sz="1000" dirty="0">
                <a:hlinkClick r:id="rId3"/>
              </a:rPr>
              <a:t>https://www.trouw.nl/cultuur-media/pornhub-de-schaduwkant-van-een-seksimperium~b1cf2af9/?referrer=https%3A%2F%2Fwww.ecosia.org%2F </a:t>
            </a:r>
            <a:r>
              <a:rPr lang="en-GB" sz="1000" dirty="0"/>
              <a:t>(zoektermen)</a:t>
            </a:r>
          </a:p>
          <a:p>
            <a:r>
              <a:rPr lang="en-GB" sz="1000" dirty="0">
                <a:hlinkClick r:id="rId14"/>
              </a:rPr>
              <a:t>https://www.techspot.com/news/88518-pornhub-new-safety-measures-include-verification-third-party.html</a:t>
            </a:r>
            <a:r>
              <a:rPr lang="en-GB" sz="1000" dirty="0"/>
              <a:t> (pornhub verificatie)</a:t>
            </a:r>
          </a:p>
          <a:p>
            <a:r>
              <a:rPr lang="en-GB" sz="1000" dirty="0">
                <a:hlinkClick r:id="rId15"/>
              </a:rPr>
              <a:t>https://www.npostart.nl/jojanneke-uit-de-prostitutie/09-03-2021/VPWON_1322938</a:t>
            </a:r>
            <a:r>
              <a:rPr lang="en-GB" sz="1000" dirty="0"/>
              <a:t> (Jojanneke uit de prostitutie)</a:t>
            </a:r>
          </a:p>
          <a:p>
            <a:r>
              <a:rPr lang="en-GB" sz="1000" dirty="0">
                <a:hlinkClick r:id="rId16"/>
              </a:rPr>
              <a:t>https://fightthenewdrug.org/10-porn-stars-speak-openly-about-their-most-popular-scenes/</a:t>
            </a:r>
            <a:r>
              <a:rPr lang="en-GB" sz="1000" dirty="0"/>
              <a:t> (Porno actrices en acteurs)</a:t>
            </a:r>
          </a:p>
          <a:p>
            <a:r>
              <a:rPr lang="en-GB" sz="1000" dirty="0">
                <a:hlinkClick r:id="rId17"/>
              </a:rPr>
              <a:t>https://fightthenewdrug.org/popular-porn-star-lana-rhoades-says-she-was-taken-advantage-of-while-doing-porn/?utm_campaign=later-linkinbio-fightthenewdrug&amp;utm_content=later-29289499&amp;utm_medium=social&amp;utm_source=linkin.bio</a:t>
            </a:r>
            <a:r>
              <a:rPr lang="en-GB" sz="1000" dirty="0"/>
              <a:t> (Lana Rhoades)</a:t>
            </a:r>
          </a:p>
          <a:p>
            <a:r>
              <a:rPr lang="en-GB" sz="1000" dirty="0">
                <a:hlinkClick r:id="rId18"/>
              </a:rPr>
              <a:t>https://fightthenewdrug.org/why-popular-porn-performer-reid-retiring/</a:t>
            </a:r>
            <a:r>
              <a:rPr lang="en-GB" sz="1000" dirty="0"/>
              <a:t> (Riley Reid)</a:t>
            </a:r>
          </a:p>
          <a:p>
            <a:r>
              <a:rPr lang="en-GB" sz="1000" dirty="0">
                <a:hlinkClick r:id="rId19"/>
              </a:rPr>
              <a:t>https://fightthenewdrug.org/mia-khalifas-porn-experience-is-further-proof/</a:t>
            </a:r>
            <a:r>
              <a:rPr lang="en-GB" sz="1000" dirty="0"/>
              <a:t> (Mia Khalifa)</a:t>
            </a:r>
          </a:p>
          <a:p>
            <a:r>
              <a:rPr lang="en-GB" sz="1000" dirty="0">
                <a:hlinkClick r:id="rId20"/>
              </a:rPr>
              <a:t>https://www.youtube.com/watch?v=ZR_63_fgYqc&amp;ab_channel=NOSStories</a:t>
            </a:r>
            <a:r>
              <a:rPr lang="en-GB" sz="1000" dirty="0"/>
              <a:t> (Wraakporno)</a:t>
            </a:r>
          </a:p>
          <a:p>
            <a:r>
              <a:rPr lang="en-GB" sz="1000" dirty="0">
                <a:hlinkClick r:id="rId21"/>
              </a:rPr>
              <a:t>https://www.eokm.nl/kennisbank/eokm-factsheets/</a:t>
            </a:r>
            <a:r>
              <a:rPr lang="en-GB" sz="1000" dirty="0"/>
              <a:t> (Wraakporno)</a:t>
            </a:r>
          </a:p>
          <a:p>
            <a:endParaRPr lang="en-GB" sz="1000" dirty="0"/>
          </a:p>
        </p:txBody>
      </p:sp>
    </p:spTree>
    <p:extLst>
      <p:ext uri="{BB962C8B-B14F-4D97-AF65-F5344CB8AC3E}">
        <p14:creationId xmlns:p14="http://schemas.microsoft.com/office/powerpoint/2010/main" val="1018139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el 1">
            <a:extLst>
              <a:ext uri="{FF2B5EF4-FFF2-40B4-BE49-F238E27FC236}">
                <a16:creationId xmlns:a16="http://schemas.microsoft.com/office/drawing/2014/main" id="{3B23F119-5B36-4AEF-86DF-6285EF5C7936}"/>
              </a:ext>
            </a:extLst>
          </p:cNvPr>
          <p:cNvSpPr>
            <a:spLocks noGrp="1"/>
          </p:cNvSpPr>
          <p:nvPr>
            <p:ph type="title"/>
          </p:nvPr>
        </p:nvSpPr>
        <p:spPr>
          <a:xfrm>
            <a:off x="5939624" y="978010"/>
            <a:ext cx="5188624" cy="1831344"/>
          </a:xfrm>
        </p:spPr>
        <p:txBody>
          <a:bodyPr>
            <a:normAutofit/>
          </a:bodyPr>
          <a:lstStyle/>
          <a:p>
            <a:r>
              <a:rPr lang="en-GB" sz="4800" dirty="0"/>
              <a:t>Introductie</a:t>
            </a:r>
            <a:endParaRPr lang="en-GB" sz="4800" dirty="0">
              <a:latin typeface="+mn-lt"/>
              <a:ea typeface="+mn-ea"/>
              <a:cs typeface="+mn-cs"/>
            </a:endParaRPr>
          </a:p>
        </p:txBody>
      </p:sp>
      <p:sp>
        <p:nvSpPr>
          <p:cNvPr id="13" name="Freeform: Shape 12">
            <a:extLst>
              <a:ext uri="{FF2B5EF4-FFF2-40B4-BE49-F238E27FC236}">
                <a16:creationId xmlns:a16="http://schemas.microsoft.com/office/drawing/2014/main" id="{271EEDE1-4FF3-4A74-BD95-6852CD023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9391" y="1673352"/>
            <a:ext cx="3502152" cy="3502152"/>
          </a:xfrm>
          <a:custGeom>
            <a:avLst/>
            <a:gdLst>
              <a:gd name="connsiteX0" fmla="*/ 1751076 w 3502152"/>
              <a:gd name="connsiteY0" fmla="*/ 228600 h 3502152"/>
              <a:gd name="connsiteX1" fmla="*/ 228600 w 3502152"/>
              <a:gd name="connsiteY1" fmla="*/ 1751076 h 3502152"/>
              <a:gd name="connsiteX2" fmla="*/ 1751076 w 3502152"/>
              <a:gd name="connsiteY2" fmla="*/ 3273552 h 3502152"/>
              <a:gd name="connsiteX3" fmla="*/ 3273552 w 3502152"/>
              <a:gd name="connsiteY3" fmla="*/ 1751076 h 3502152"/>
              <a:gd name="connsiteX4" fmla="*/ 1751076 w 3502152"/>
              <a:gd name="connsiteY4" fmla="*/ 228600 h 3502152"/>
              <a:gd name="connsiteX5" fmla="*/ 1751076 w 3502152"/>
              <a:gd name="connsiteY5" fmla="*/ 0 h 3502152"/>
              <a:gd name="connsiteX6" fmla="*/ 3502152 w 3502152"/>
              <a:gd name="connsiteY6" fmla="*/ 1751076 h 3502152"/>
              <a:gd name="connsiteX7" fmla="*/ 1751076 w 3502152"/>
              <a:gd name="connsiteY7" fmla="*/ 3502152 h 3502152"/>
              <a:gd name="connsiteX8" fmla="*/ 0 w 3502152"/>
              <a:gd name="connsiteY8" fmla="*/ 1751076 h 3502152"/>
              <a:gd name="connsiteX9" fmla="*/ 1751076 w 3502152"/>
              <a:gd name="connsiteY9" fmla="*/ 0 h 350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2152" h="3502152">
                <a:moveTo>
                  <a:pt x="1751076" y="228600"/>
                </a:moveTo>
                <a:cubicBezTo>
                  <a:pt x="910236" y="228600"/>
                  <a:pt x="228600" y="910236"/>
                  <a:pt x="228600" y="1751076"/>
                </a:cubicBezTo>
                <a:cubicBezTo>
                  <a:pt x="228600" y="2591916"/>
                  <a:pt x="910236" y="3273552"/>
                  <a:pt x="1751076" y="3273552"/>
                </a:cubicBezTo>
                <a:cubicBezTo>
                  <a:pt x="2591916" y="3273552"/>
                  <a:pt x="3273552" y="2591916"/>
                  <a:pt x="3273552" y="1751076"/>
                </a:cubicBezTo>
                <a:cubicBezTo>
                  <a:pt x="3273552" y="910236"/>
                  <a:pt x="2591916" y="228600"/>
                  <a:pt x="1751076" y="228600"/>
                </a:cubicBezTo>
                <a:close/>
                <a:moveTo>
                  <a:pt x="1751076" y="0"/>
                </a:moveTo>
                <a:cubicBezTo>
                  <a:pt x="2718169" y="0"/>
                  <a:pt x="3502152" y="783983"/>
                  <a:pt x="3502152" y="1751076"/>
                </a:cubicBezTo>
                <a:cubicBezTo>
                  <a:pt x="3502152" y="2718169"/>
                  <a:pt x="2718169" y="3502152"/>
                  <a:pt x="1751076" y="3502152"/>
                </a:cubicBezTo>
                <a:cubicBezTo>
                  <a:pt x="783983" y="3502152"/>
                  <a:pt x="0" y="2718169"/>
                  <a:pt x="0" y="1751076"/>
                </a:cubicBezTo>
                <a:cubicBezTo>
                  <a:pt x="0" y="783983"/>
                  <a:pt x="783983" y="0"/>
                  <a:pt x="175107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jdelijke aanduiding voor inhoud 2">
            <a:extLst>
              <a:ext uri="{FF2B5EF4-FFF2-40B4-BE49-F238E27FC236}">
                <a16:creationId xmlns:a16="http://schemas.microsoft.com/office/drawing/2014/main" id="{81C754BF-795D-40DA-865F-AAA3A5478D8C}"/>
              </a:ext>
            </a:extLst>
          </p:cNvPr>
          <p:cNvSpPr>
            <a:spLocks noGrp="1"/>
          </p:cNvSpPr>
          <p:nvPr>
            <p:ph idx="1"/>
          </p:nvPr>
        </p:nvSpPr>
        <p:spPr>
          <a:xfrm>
            <a:off x="5939624" y="2257425"/>
            <a:ext cx="6252376" cy="4324350"/>
          </a:xfrm>
        </p:spPr>
        <p:txBody>
          <a:bodyPr>
            <a:normAutofit/>
          </a:bodyPr>
          <a:lstStyle/>
          <a:p>
            <a:r>
              <a:rPr lang="nl-NL" sz="15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Mijn verhaal</a:t>
            </a:r>
          </a:p>
          <a:p>
            <a:r>
              <a:rPr lang="nl-NL" sz="15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Pornografie en trauma</a:t>
            </a:r>
          </a:p>
          <a:p>
            <a:r>
              <a:rPr lang="nl-NL" sz="15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De pornografie sector</a:t>
            </a:r>
          </a:p>
          <a:p>
            <a:r>
              <a:rPr lang="nl-NL" sz="15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Mensenhandel in porno</a:t>
            </a:r>
          </a:p>
          <a:p>
            <a:r>
              <a:rPr lang="nl-NL" sz="15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Wat ik mee wil geven</a:t>
            </a:r>
          </a:p>
          <a:p>
            <a:r>
              <a:rPr lang="nl-NL" sz="15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Bronnen</a:t>
            </a:r>
          </a:p>
          <a:p>
            <a:endParaRPr lang="nl-NL" sz="1700" dirty="0">
              <a:latin typeface="Merriweather" panose="020B0604020202020204" pitchFamily="2" charset="0"/>
            </a:endParaRPr>
          </a:p>
          <a:p>
            <a:endParaRPr lang="en-GB" sz="1700" dirty="0">
              <a:latin typeface="Merriweather" panose="020B0604020202020204" pitchFamily="2" charset="0"/>
            </a:endParaRPr>
          </a:p>
        </p:txBody>
      </p:sp>
      <p:grpSp>
        <p:nvGrpSpPr>
          <p:cNvPr id="17" name="Group 16">
            <a:extLst>
              <a:ext uri="{FF2B5EF4-FFF2-40B4-BE49-F238E27FC236}">
                <a16:creationId xmlns:a16="http://schemas.microsoft.com/office/drawing/2014/main" id="{7381F52A-25D7-415C-8E15-66BFB3F7B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F31CC467-05B2-44CA-A28C-2018F5094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9" name="Oval 18">
              <a:extLst>
                <a:ext uri="{FF2B5EF4-FFF2-40B4-BE49-F238E27FC236}">
                  <a16:creationId xmlns:a16="http://schemas.microsoft.com/office/drawing/2014/main" id="{DF3A2CCB-9C68-497B-AFC1-78E993152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4265261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1E61599-9733-4A38-8A31-B13ADFAB60D7}"/>
              </a:ext>
            </a:extLst>
          </p:cNvPr>
          <p:cNvSpPr/>
          <p:nvPr/>
        </p:nvSpPr>
        <p:spPr>
          <a:xfrm>
            <a:off x="9948421" y="4944358"/>
            <a:ext cx="2158738" cy="18476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kstvak 2">
            <a:extLst>
              <a:ext uri="{FF2B5EF4-FFF2-40B4-BE49-F238E27FC236}">
                <a16:creationId xmlns:a16="http://schemas.microsoft.com/office/drawing/2014/main" id="{D1027166-4756-48CD-ACD1-8CE4B5A082D2}"/>
              </a:ext>
            </a:extLst>
          </p:cNvPr>
          <p:cNvSpPr txBox="1"/>
          <p:nvPr/>
        </p:nvSpPr>
        <p:spPr>
          <a:xfrm>
            <a:off x="2268767" y="1613119"/>
            <a:ext cx="7654467" cy="3631763"/>
          </a:xfrm>
          <a:prstGeom prst="rect">
            <a:avLst/>
          </a:prstGeom>
          <a:noFill/>
        </p:spPr>
        <p:txBody>
          <a:bodyPr wrap="square" rtlCol="0">
            <a:spAutoFit/>
          </a:bodyPr>
          <a:lstStyle/>
          <a:p>
            <a:pPr algn="ctr"/>
            <a:r>
              <a:rPr lang="nl-NL" sz="11500" cap="all" dirty="0">
                <a:solidFill>
                  <a:srgbClr val="FFFFFF"/>
                </a:solidFill>
                <a:latin typeface="+mj-lt"/>
                <a:ea typeface="+mj-ea"/>
                <a:cs typeface="+mj-cs"/>
              </a:rPr>
              <a:t>Trauma en pornografie</a:t>
            </a:r>
            <a:endParaRPr lang="en-GB" sz="11500" cap="all" dirty="0">
              <a:solidFill>
                <a:srgbClr val="FFFFFF"/>
              </a:solidFill>
              <a:latin typeface="+mj-lt"/>
              <a:ea typeface="+mj-ea"/>
              <a:cs typeface="+mj-cs"/>
            </a:endParaRPr>
          </a:p>
        </p:txBody>
      </p:sp>
    </p:spTree>
    <p:extLst>
      <p:ext uri="{BB962C8B-B14F-4D97-AF65-F5344CB8AC3E}">
        <p14:creationId xmlns:p14="http://schemas.microsoft.com/office/powerpoint/2010/main" val="903951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6">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8">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10">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9" name="Group 12">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4" name="Oval 13">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5" name="Oval 14">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0" name="Rectangle 16">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el 1">
            <a:extLst>
              <a:ext uri="{FF2B5EF4-FFF2-40B4-BE49-F238E27FC236}">
                <a16:creationId xmlns:a16="http://schemas.microsoft.com/office/drawing/2014/main" id="{0E6FB2E5-D9E5-455D-AA17-82ACD7630548}"/>
              </a:ext>
            </a:extLst>
          </p:cNvPr>
          <p:cNvSpPr>
            <a:spLocks noGrp="1"/>
          </p:cNvSpPr>
          <p:nvPr>
            <p:ph type="title"/>
          </p:nvPr>
        </p:nvSpPr>
        <p:spPr>
          <a:xfrm>
            <a:off x="920158" y="2189900"/>
            <a:ext cx="5374968" cy="4580300"/>
          </a:xfrm>
        </p:spPr>
        <p:txBody>
          <a:bodyPr vert="horz" lIns="91440" tIns="45720" rIns="91440" bIns="45720" rtlCol="0" anchor="t">
            <a:normAutofit/>
          </a:bodyPr>
          <a:lstStyle/>
          <a:p>
            <a:r>
              <a:rPr lang="nl-NL" sz="1500" dirty="0">
                <a:latin typeface="Merriweather" panose="020B0604020202020204" pitchFamily="2" charset="0"/>
              </a:rPr>
              <a:t>Wat trauma doet met je brein en lichaam</a:t>
            </a:r>
            <a:br>
              <a:rPr lang="nl-NL" sz="1500" dirty="0">
                <a:latin typeface="Merriweather" panose="020B0604020202020204" pitchFamily="2" charset="0"/>
              </a:rPr>
            </a:br>
            <a:r>
              <a:rPr lang="nl-NL" sz="1500" dirty="0">
                <a:latin typeface="Merriweather" panose="020B0604020202020204" pitchFamily="2" charset="0"/>
              </a:rPr>
              <a:t>	extreme emoties</a:t>
            </a:r>
            <a:br>
              <a:rPr lang="nl-NL" sz="1500" dirty="0">
                <a:latin typeface="Merriweather" panose="020B0604020202020204" pitchFamily="2" charset="0"/>
              </a:rPr>
            </a:br>
            <a:r>
              <a:rPr lang="nl-NL" sz="1500" dirty="0">
                <a:latin typeface="Merriweather" panose="020B0604020202020204" pitchFamily="2" charset="0"/>
              </a:rPr>
              <a:t>	verhoogde stress</a:t>
            </a:r>
            <a:br>
              <a:rPr lang="nl-NL" sz="1500" dirty="0">
                <a:latin typeface="Merriweather" panose="020B0604020202020204" pitchFamily="2" charset="0"/>
              </a:rPr>
            </a:br>
            <a:r>
              <a:rPr lang="nl-NL" sz="1500" dirty="0">
                <a:latin typeface="Merriweather" panose="020B0604020202020204" pitchFamily="2" charset="0"/>
              </a:rPr>
              <a:t>	flashbacks</a:t>
            </a:r>
            <a:br>
              <a:rPr lang="nl-NL" sz="1500" dirty="0">
                <a:latin typeface="Merriweather" panose="020B0604020202020204" pitchFamily="2" charset="0"/>
              </a:rPr>
            </a:br>
            <a:r>
              <a:rPr lang="nl-NL" sz="1500" dirty="0">
                <a:latin typeface="Merriweather" panose="020B0604020202020204" pitchFamily="2" charset="0"/>
              </a:rPr>
              <a:t>	triggers</a:t>
            </a:r>
            <a:br>
              <a:rPr lang="nl-NL" sz="1500" dirty="0">
                <a:latin typeface="Merriweather" panose="020B0604020202020204" pitchFamily="2" charset="0"/>
              </a:rPr>
            </a:br>
            <a:br>
              <a:rPr lang="nl-NL" sz="1500" dirty="0">
                <a:latin typeface="Merriweather" panose="020B0604020202020204" pitchFamily="2" charset="0"/>
              </a:rPr>
            </a:br>
            <a:r>
              <a:rPr lang="nl-NL" sz="1500" dirty="0">
                <a:latin typeface="Merriweather" panose="020B0604020202020204" pitchFamily="2" charset="0"/>
              </a:rPr>
              <a:t>Porno als manier om ermee om te gaan	</a:t>
            </a:r>
            <a:br>
              <a:rPr lang="nl-NL" sz="1500" dirty="0">
                <a:latin typeface="Merriweather" panose="020B0604020202020204" pitchFamily="2" charset="0"/>
              </a:rPr>
            </a:br>
            <a:br>
              <a:rPr lang="nl-NL" sz="1500" dirty="0">
                <a:latin typeface="Merriweather" panose="020B0604020202020204" pitchFamily="2" charset="0"/>
              </a:rPr>
            </a:br>
            <a:r>
              <a:rPr lang="nl-NL" sz="1500" dirty="0">
                <a:latin typeface="Merriweather" panose="020B0604020202020204" pitchFamily="2" charset="0"/>
              </a:rPr>
              <a:t>wat als we er niet over praten?</a:t>
            </a:r>
            <a:br>
              <a:rPr lang="nl-NL" sz="1500" dirty="0">
                <a:latin typeface="Merriweather" panose="020B0604020202020204" pitchFamily="2" charset="0"/>
              </a:rPr>
            </a:br>
            <a:r>
              <a:rPr lang="nl-NL" sz="1500" dirty="0">
                <a:latin typeface="Merriweather" panose="020B0604020202020204" pitchFamily="2" charset="0"/>
              </a:rPr>
              <a:t>	Schaamte</a:t>
            </a:r>
            <a:br>
              <a:rPr lang="nl-NL" sz="1500" dirty="0">
                <a:latin typeface="Merriweather" panose="020B0604020202020204" pitchFamily="2" charset="0"/>
              </a:rPr>
            </a:br>
            <a:r>
              <a:rPr lang="nl-NL" sz="1500" dirty="0">
                <a:latin typeface="Merriweather" panose="020B0604020202020204" pitchFamily="2" charset="0"/>
              </a:rPr>
              <a:t>	eenzaamheid</a:t>
            </a:r>
            <a:br>
              <a:rPr lang="nl-NL" sz="1500" dirty="0">
                <a:latin typeface="Merriweather" panose="020B0604020202020204" pitchFamily="2" charset="0"/>
              </a:rPr>
            </a:br>
            <a:r>
              <a:rPr lang="nl-NL" sz="1500" dirty="0">
                <a:latin typeface="Merriweather" panose="020B0604020202020204" pitchFamily="2" charset="0"/>
              </a:rPr>
              <a:t>	Slachtoffer naar daderschap</a:t>
            </a:r>
            <a:br>
              <a:rPr lang="nl-NL" sz="1500" dirty="0">
                <a:latin typeface="Merriweather" panose="020B0604020202020204" pitchFamily="2" charset="0"/>
              </a:rPr>
            </a:br>
            <a:br>
              <a:rPr lang="nl-NL" sz="1500" dirty="0">
                <a:latin typeface="Merriweather" panose="020B0604020202020204" pitchFamily="2" charset="0"/>
              </a:rPr>
            </a:br>
            <a:r>
              <a:rPr lang="nl-NL" sz="1500" dirty="0">
                <a:latin typeface="Merriweather" panose="020B0604020202020204" pitchFamily="2" charset="0"/>
              </a:rPr>
              <a:t>Hoe heeft het mij beïnvloed</a:t>
            </a:r>
            <a:br>
              <a:rPr lang="nl-NL" sz="1500" dirty="0">
                <a:latin typeface="Merriweather" panose="020B0604020202020204" pitchFamily="2" charset="0"/>
              </a:rPr>
            </a:br>
            <a:r>
              <a:rPr lang="nl-NL" sz="1500" dirty="0">
                <a:latin typeface="Merriweather" panose="020B0604020202020204" pitchFamily="2" charset="0"/>
              </a:rPr>
              <a:t>	10 jaar verslaafd geweest</a:t>
            </a:r>
            <a:br>
              <a:rPr lang="nl-NL" sz="1500" dirty="0">
                <a:latin typeface="Merriweather" panose="020B0604020202020204" pitchFamily="2" charset="0"/>
              </a:rPr>
            </a:br>
            <a:r>
              <a:rPr lang="nl-NL" sz="1500" dirty="0">
                <a:latin typeface="Merriweather" panose="020B0604020202020204" pitchFamily="2" charset="0"/>
              </a:rPr>
              <a:t>	Paniekaanvallen</a:t>
            </a:r>
            <a:br>
              <a:rPr lang="nl-NL" sz="1500" dirty="0">
                <a:latin typeface="Merriweather" panose="020B0604020202020204" pitchFamily="2" charset="0"/>
              </a:rPr>
            </a:br>
            <a:r>
              <a:rPr lang="nl-NL" sz="1500" dirty="0">
                <a:latin typeface="Merriweather" panose="020B0604020202020204" pitchFamily="2" charset="0"/>
              </a:rPr>
              <a:t>	afdwalen</a:t>
            </a:r>
            <a:br>
              <a:rPr lang="nl-NL" sz="1500" dirty="0">
                <a:latin typeface="Merriweather" panose="020B0604020202020204" pitchFamily="2" charset="0"/>
              </a:rPr>
            </a:br>
            <a:endParaRPr lang="en-US" sz="4800" dirty="0">
              <a:blipFill dpi="0" rotWithShape="1">
                <a:blip r:embed="rId5"/>
                <a:srcRect/>
                <a:tile tx="6350" ty="-127000" sx="65000" sy="64000" flip="none" algn="tl"/>
              </a:blipFill>
            </a:endParaRPr>
          </a:p>
        </p:txBody>
      </p:sp>
      <p:sp>
        <p:nvSpPr>
          <p:cNvPr id="31" name="Rectangle 18">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26" name="Oval 25">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Titel 4">
            <a:extLst>
              <a:ext uri="{FF2B5EF4-FFF2-40B4-BE49-F238E27FC236}">
                <a16:creationId xmlns:a16="http://schemas.microsoft.com/office/drawing/2014/main" id="{E5E43BF5-CF09-7AB6-90F3-555B7D6E6FBB}"/>
              </a:ext>
            </a:extLst>
          </p:cNvPr>
          <p:cNvSpPr txBox="1">
            <a:spLocks/>
          </p:cNvSpPr>
          <p:nvPr/>
        </p:nvSpPr>
        <p:spPr>
          <a:xfrm>
            <a:off x="792819" y="996752"/>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GB" dirty="0"/>
              <a:t>Trauma en pornografie</a:t>
            </a:r>
          </a:p>
        </p:txBody>
      </p:sp>
    </p:spTree>
    <p:extLst>
      <p:ext uri="{BB962C8B-B14F-4D97-AF65-F5344CB8AC3E}">
        <p14:creationId xmlns:p14="http://schemas.microsoft.com/office/powerpoint/2010/main" val="3684173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1E61599-9733-4A38-8A31-B13ADFAB60D7}"/>
              </a:ext>
            </a:extLst>
          </p:cNvPr>
          <p:cNvSpPr/>
          <p:nvPr/>
        </p:nvSpPr>
        <p:spPr>
          <a:xfrm>
            <a:off x="9948421" y="4944358"/>
            <a:ext cx="2158738" cy="18476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kstvak 2">
            <a:extLst>
              <a:ext uri="{FF2B5EF4-FFF2-40B4-BE49-F238E27FC236}">
                <a16:creationId xmlns:a16="http://schemas.microsoft.com/office/drawing/2014/main" id="{D1027166-4756-48CD-ACD1-8CE4B5A082D2}"/>
              </a:ext>
            </a:extLst>
          </p:cNvPr>
          <p:cNvSpPr txBox="1"/>
          <p:nvPr/>
        </p:nvSpPr>
        <p:spPr>
          <a:xfrm>
            <a:off x="1" y="2497976"/>
            <a:ext cx="12191999" cy="1862048"/>
          </a:xfrm>
          <a:prstGeom prst="rect">
            <a:avLst/>
          </a:prstGeom>
          <a:noFill/>
        </p:spPr>
        <p:txBody>
          <a:bodyPr wrap="square" rtlCol="0">
            <a:spAutoFit/>
          </a:bodyPr>
          <a:lstStyle/>
          <a:p>
            <a:pPr algn="ctr"/>
            <a:r>
              <a:rPr lang="nl-NL" sz="11500" cap="all" dirty="0">
                <a:solidFill>
                  <a:srgbClr val="FFFFFF"/>
                </a:solidFill>
                <a:latin typeface="+mj-lt"/>
                <a:ea typeface="+mj-ea"/>
                <a:cs typeface="+mj-cs"/>
              </a:rPr>
              <a:t>De porno-industrie</a:t>
            </a:r>
            <a:endParaRPr lang="en-GB" sz="11500" cap="all" dirty="0">
              <a:solidFill>
                <a:srgbClr val="FFFFFF"/>
              </a:solidFill>
              <a:latin typeface="+mj-lt"/>
              <a:ea typeface="+mj-ea"/>
              <a:cs typeface="+mj-cs"/>
            </a:endParaRPr>
          </a:p>
        </p:txBody>
      </p:sp>
    </p:spTree>
    <p:extLst>
      <p:ext uri="{BB962C8B-B14F-4D97-AF65-F5344CB8AC3E}">
        <p14:creationId xmlns:p14="http://schemas.microsoft.com/office/powerpoint/2010/main" val="1321348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6">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8">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10">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9" name="Group 12">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4" name="Oval 13">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5" name="Oval 14">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0" name="Rectangle 16">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el 1">
            <a:extLst>
              <a:ext uri="{FF2B5EF4-FFF2-40B4-BE49-F238E27FC236}">
                <a16:creationId xmlns:a16="http://schemas.microsoft.com/office/drawing/2014/main" id="{0E6FB2E5-D9E5-455D-AA17-82ACD7630548}"/>
              </a:ext>
            </a:extLst>
          </p:cNvPr>
          <p:cNvSpPr>
            <a:spLocks noGrp="1"/>
          </p:cNvSpPr>
          <p:nvPr>
            <p:ph type="title"/>
          </p:nvPr>
        </p:nvSpPr>
        <p:spPr>
          <a:xfrm>
            <a:off x="2235200" y="1110054"/>
            <a:ext cx="5374968" cy="4580300"/>
          </a:xfrm>
        </p:spPr>
        <p:txBody>
          <a:bodyPr vert="horz" lIns="91440" tIns="45720" rIns="91440" bIns="45720" rtlCol="0" anchor="ctr">
            <a:normAutofit fontScale="90000"/>
          </a:bodyPr>
          <a:lstStyle/>
          <a:p>
            <a:pPr algn="r">
              <a:lnSpc>
                <a:spcPct val="80000"/>
              </a:lnSpc>
            </a:pPr>
            <a:r>
              <a:rPr lang="en-GB" sz="4800" b="0" i="0" dirty="0">
                <a:blipFill dpi="0" rotWithShape="1">
                  <a:blip r:embed="rId5"/>
                  <a:srcRect/>
                  <a:tile tx="6350" ty="-127000" sx="65000" sy="64000" flip="none" algn="tl"/>
                </a:blipFill>
                <a:effectLst/>
              </a:rPr>
              <a:t>91.5% </a:t>
            </a:r>
            <a:r>
              <a:rPr lang="en-GB" sz="4800" dirty="0">
                <a:blipFill dpi="0" rotWithShape="1">
                  <a:blip r:embed="rId5"/>
                  <a:srcRect/>
                  <a:tile tx="6350" ty="-127000" sx="65000" sy="64000" flip="none" algn="tl"/>
                </a:blipFill>
              </a:rPr>
              <a:t>van alle mannen in de VS kijkt maandelijks porno</a:t>
            </a:r>
            <a:br>
              <a:rPr lang="en-GB" sz="4800" b="0" i="0" dirty="0">
                <a:blipFill dpi="0" rotWithShape="1">
                  <a:blip r:embed="rId5"/>
                  <a:srcRect/>
                  <a:tile tx="6350" ty="-127000" sx="65000" sy="64000" flip="none" algn="tl"/>
                </a:blipFill>
                <a:effectLst/>
              </a:rPr>
            </a:br>
            <a:br>
              <a:rPr lang="en-GB" sz="4800" b="0" i="0" dirty="0">
                <a:blipFill dpi="0" rotWithShape="1">
                  <a:blip r:embed="rId5"/>
                  <a:srcRect/>
                  <a:tile tx="6350" ty="-127000" sx="65000" sy="64000" flip="none" algn="tl"/>
                </a:blipFill>
                <a:effectLst/>
              </a:rPr>
            </a:br>
            <a:r>
              <a:rPr lang="en-GB" sz="4800" b="0" i="0" dirty="0">
                <a:blipFill dpi="0" rotWithShape="1">
                  <a:blip r:embed="rId5"/>
                  <a:srcRect/>
                  <a:tile tx="6350" ty="-127000" sx="65000" sy="64000" flip="none" algn="tl"/>
                </a:blipFill>
                <a:effectLst/>
              </a:rPr>
              <a:t>60.2% van alle vrouwen in de VS kijkt maandelijks porno</a:t>
            </a:r>
            <a:endParaRPr lang="en-US" sz="4800" dirty="0">
              <a:blipFill dpi="0" rotWithShape="1">
                <a:blip r:embed="rId5"/>
                <a:srcRect/>
                <a:tile tx="6350" ty="-127000" sx="65000" sy="64000" flip="none" algn="tl"/>
              </a:blipFill>
            </a:endParaRPr>
          </a:p>
        </p:txBody>
      </p:sp>
      <p:sp>
        <p:nvSpPr>
          <p:cNvPr id="31" name="Rectangle 18">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26" name="Oval 25">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644738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6">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8">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10">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9" name="Group 12">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4" name="Oval 13">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5" name="Oval 14">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0" name="Rectangle 16">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el 1">
            <a:extLst>
              <a:ext uri="{FF2B5EF4-FFF2-40B4-BE49-F238E27FC236}">
                <a16:creationId xmlns:a16="http://schemas.microsoft.com/office/drawing/2014/main" id="{0E6FB2E5-D9E5-455D-AA17-82ACD7630548}"/>
              </a:ext>
            </a:extLst>
          </p:cNvPr>
          <p:cNvSpPr>
            <a:spLocks noGrp="1"/>
          </p:cNvSpPr>
          <p:nvPr>
            <p:ph type="title"/>
          </p:nvPr>
        </p:nvSpPr>
        <p:spPr>
          <a:xfrm>
            <a:off x="323273" y="1110054"/>
            <a:ext cx="7286895" cy="4580300"/>
          </a:xfrm>
        </p:spPr>
        <p:txBody>
          <a:bodyPr vert="horz" lIns="91440" tIns="45720" rIns="91440" bIns="45720" rtlCol="0" anchor="ctr">
            <a:normAutofit fontScale="90000"/>
          </a:bodyPr>
          <a:lstStyle/>
          <a:p>
            <a:pPr algn="r">
              <a:lnSpc>
                <a:spcPct val="80000"/>
              </a:lnSpc>
            </a:pPr>
            <a:r>
              <a:rPr lang="en-US" sz="4800" dirty="0">
                <a:blipFill dpi="0" rotWithShape="1">
                  <a:blip r:embed="rId5"/>
                  <a:srcRect/>
                  <a:tile tx="6350" ty="-127000" sx="65000" sy="64000" flip="none" algn="tl"/>
                </a:blipFill>
              </a:rPr>
              <a:t>Kinderen en porno</a:t>
            </a:r>
            <a:br>
              <a:rPr lang="en-US" sz="4800" dirty="0">
                <a:blipFill dpi="0" rotWithShape="1">
                  <a:blip r:embed="rId5"/>
                  <a:srcRect/>
                  <a:tile tx="6350" ty="-127000" sx="65000" sy="64000" flip="none" algn="tl"/>
                </a:blipFill>
              </a:rPr>
            </a:br>
            <a:br>
              <a:rPr lang="en-US" sz="3600" dirty="0">
                <a:blipFill dpi="0" rotWithShape="1">
                  <a:blip r:embed="rId5"/>
                  <a:srcRect/>
                  <a:tile tx="6350" ty="-127000" sx="65000" sy="64000" flip="none" algn="tl"/>
                </a:blipFill>
              </a:rPr>
            </a:br>
            <a:r>
              <a:rPr lang="en-US" sz="3600" dirty="0">
                <a:blipFill dpi="0" rotWithShape="1">
                  <a:blip r:embed="rId5"/>
                  <a:srcRect/>
                  <a:tile tx="6350" ty="-127000" sx="65000" sy="64000" flip="none" algn="tl"/>
                </a:blipFill>
              </a:rPr>
              <a:t>onder de 10 jaar heeft 32% het gezien</a:t>
            </a:r>
            <a:br>
              <a:rPr lang="en-US" sz="3600" dirty="0">
                <a:blipFill dpi="0" rotWithShape="1">
                  <a:blip r:embed="rId5"/>
                  <a:srcRect/>
                  <a:tile tx="6350" ty="-127000" sx="65000" sy="64000" flip="none" algn="tl"/>
                </a:blipFill>
              </a:rPr>
            </a:br>
            <a:r>
              <a:rPr lang="en-US" sz="3600" dirty="0">
                <a:blipFill dpi="0" rotWithShape="1">
                  <a:blip r:embed="rId5"/>
                  <a:srcRect/>
                  <a:tile tx="6350" ty="-127000" sx="65000" sy="64000" flip="none" algn="tl"/>
                </a:blipFill>
              </a:rPr>
              <a:t>onder de 13 jaar heeft 52% het gezien</a:t>
            </a:r>
            <a:br>
              <a:rPr lang="en-US" sz="4800" dirty="0">
                <a:blipFill dpi="0" rotWithShape="1">
                  <a:blip r:embed="rId5"/>
                  <a:srcRect/>
                  <a:tile tx="6350" ty="-127000" sx="65000" sy="64000" flip="none" algn="tl"/>
                </a:blipFill>
              </a:rPr>
            </a:br>
            <a:r>
              <a:rPr lang="en-US" sz="3600" dirty="0">
                <a:blipFill dpi="0" rotWithShape="1">
                  <a:blip r:embed="rId5"/>
                  <a:srcRect/>
                  <a:tile tx="6350" ty="-127000" sx="65000" sy="64000" flip="none" algn="tl"/>
                </a:blipFill>
              </a:rPr>
              <a:t>Onder de 15 jaar heeft 79% het gezien</a:t>
            </a:r>
            <a:br>
              <a:rPr lang="en-US" sz="3600" dirty="0">
                <a:blipFill dpi="0" rotWithShape="1">
                  <a:blip r:embed="rId5"/>
                  <a:srcRect/>
                  <a:tile tx="6350" ty="-127000" sx="65000" sy="64000" flip="none" algn="tl"/>
                </a:blipFill>
              </a:rPr>
            </a:br>
            <a:br>
              <a:rPr lang="en-US" sz="4800" dirty="0">
                <a:blipFill dpi="0" rotWithShape="1">
                  <a:blip r:embed="rId5"/>
                  <a:srcRect/>
                  <a:tile tx="6350" ty="-127000" sx="65000" sy="64000" flip="none" algn="tl"/>
                </a:blipFill>
              </a:rPr>
            </a:br>
            <a:br>
              <a:rPr lang="en-US" sz="4800" b="0" i="0" dirty="0">
                <a:blipFill dpi="0" rotWithShape="1">
                  <a:blip r:embed="rId5"/>
                  <a:srcRect/>
                  <a:tile tx="6350" ty="-127000" sx="65000" sy="64000" flip="none" algn="tl"/>
                </a:blipFill>
                <a:effectLst/>
              </a:rPr>
            </a:br>
            <a:br>
              <a:rPr lang="en-US" sz="4800" b="0" i="0" dirty="0">
                <a:blipFill dpi="0" rotWithShape="1">
                  <a:blip r:embed="rId5"/>
                  <a:srcRect/>
                  <a:tile tx="6350" ty="-127000" sx="65000" sy="64000" flip="none" algn="tl"/>
                </a:blipFill>
                <a:effectLst/>
              </a:rPr>
            </a:br>
            <a:endParaRPr lang="en-US" sz="4800" dirty="0">
              <a:blipFill dpi="0" rotWithShape="1">
                <a:blip r:embed="rId5"/>
                <a:srcRect/>
                <a:tile tx="6350" ty="-127000" sx="65000" sy="64000" flip="none" algn="tl"/>
              </a:blipFill>
            </a:endParaRPr>
          </a:p>
        </p:txBody>
      </p:sp>
      <p:sp>
        <p:nvSpPr>
          <p:cNvPr id="31" name="Rectangle 18">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26" name="Oval 25">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638435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6">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8">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10">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9" name="Group 12">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4" name="Oval 13">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5" name="Oval 14">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0" name="Rectangle 16">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el 1">
            <a:extLst>
              <a:ext uri="{FF2B5EF4-FFF2-40B4-BE49-F238E27FC236}">
                <a16:creationId xmlns:a16="http://schemas.microsoft.com/office/drawing/2014/main" id="{0E6FB2E5-D9E5-455D-AA17-82ACD7630548}"/>
              </a:ext>
            </a:extLst>
          </p:cNvPr>
          <p:cNvSpPr>
            <a:spLocks noGrp="1"/>
          </p:cNvSpPr>
          <p:nvPr>
            <p:ph type="title"/>
          </p:nvPr>
        </p:nvSpPr>
        <p:spPr>
          <a:xfrm>
            <a:off x="1048175" y="1110054"/>
            <a:ext cx="6561994" cy="4580300"/>
          </a:xfrm>
        </p:spPr>
        <p:txBody>
          <a:bodyPr vert="horz" lIns="91440" tIns="45720" rIns="91440" bIns="45720" rtlCol="0" anchor="ctr">
            <a:normAutofit fontScale="90000"/>
          </a:bodyPr>
          <a:lstStyle/>
          <a:p>
            <a:pPr algn="r">
              <a:lnSpc>
                <a:spcPct val="80000"/>
              </a:lnSpc>
            </a:pPr>
            <a:r>
              <a:rPr lang="en-GB" sz="4300" dirty="0">
                <a:blipFill dpi="0" rotWithShape="1">
                  <a:blip r:embed="rId5"/>
                  <a:srcRect/>
                  <a:tile tx="6350" ty="-127000" sx="65000" sy="64000" flip="none" algn="tl"/>
                </a:blipFill>
              </a:rPr>
              <a:t>Meer dan zes miljard uur op Pornhub in 2019</a:t>
            </a:r>
            <a:br>
              <a:rPr lang="en-GB" sz="4300" dirty="0">
                <a:blipFill dpi="0" rotWithShape="1">
                  <a:blip r:embed="rId5"/>
                  <a:srcRect/>
                  <a:tile tx="6350" ty="-127000" sx="65000" sy="64000" flip="none" algn="tl"/>
                </a:blipFill>
              </a:rPr>
            </a:br>
            <a:br>
              <a:rPr lang="en-GB" sz="4300" dirty="0">
                <a:blipFill dpi="0" rotWithShape="1">
                  <a:blip r:embed="rId5"/>
                  <a:srcRect/>
                  <a:tile tx="6350" ty="-127000" sx="65000" sy="64000" flip="none" algn="tl"/>
                </a:blipFill>
              </a:rPr>
            </a:br>
            <a:r>
              <a:rPr lang="en-GB" sz="4300" dirty="0">
                <a:blipFill dpi="0" rotWithShape="1">
                  <a:blip r:embed="rId5"/>
                  <a:srcRect/>
                  <a:tile tx="6350" ty="-127000" sx="65000" sy="64000" flip="none" algn="tl"/>
                </a:blipFill>
              </a:rPr>
              <a:t>Dat staat gelijk aan meer dan 665 eeuwen</a:t>
            </a:r>
            <a:br>
              <a:rPr lang="en-GB" sz="4300" dirty="0">
                <a:blipFill dpi="0" rotWithShape="1">
                  <a:blip r:embed="rId5"/>
                  <a:srcRect/>
                  <a:tile tx="6350" ty="-127000" sx="65000" sy="64000" flip="none" algn="tl"/>
                </a:blipFill>
              </a:rPr>
            </a:br>
            <a:br>
              <a:rPr lang="en-GB" sz="4300" dirty="0">
                <a:blipFill dpi="0" rotWithShape="1">
                  <a:blip r:embed="rId5"/>
                  <a:srcRect/>
                  <a:tile tx="6350" ty="-127000" sx="65000" sy="64000" flip="none" algn="tl"/>
                </a:blipFill>
              </a:rPr>
            </a:br>
            <a:r>
              <a:rPr lang="en-GB" sz="4300" dirty="0">
                <a:blipFill dpi="0" rotWithShape="1">
                  <a:blip r:embed="rId5"/>
                  <a:srcRect/>
                  <a:tile tx="6350" ty="-127000" sx="65000" sy="64000" flip="none" algn="tl"/>
                </a:blipFill>
              </a:rPr>
              <a:t>Meer dan 120 miljoen porno gerelateerde sites</a:t>
            </a:r>
            <a:br>
              <a:rPr lang="en-US" sz="4800" b="0" i="0" dirty="0">
                <a:blipFill dpi="0" rotWithShape="1">
                  <a:blip r:embed="rId5"/>
                  <a:srcRect/>
                  <a:tile tx="6350" ty="-127000" sx="65000" sy="64000" flip="none" algn="tl"/>
                </a:blipFill>
                <a:effectLst/>
              </a:rPr>
            </a:br>
            <a:endParaRPr lang="en-US" sz="4800" dirty="0">
              <a:blipFill dpi="0" rotWithShape="1">
                <a:blip r:embed="rId5"/>
                <a:srcRect/>
                <a:tile tx="6350" ty="-127000" sx="65000" sy="64000" flip="none" algn="tl"/>
              </a:blipFill>
            </a:endParaRPr>
          </a:p>
        </p:txBody>
      </p:sp>
      <p:sp>
        <p:nvSpPr>
          <p:cNvPr id="31" name="Rectangle 18">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26" name="Oval 25">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643592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6">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8">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10">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9" name="Group 12">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4" name="Oval 13">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5" name="Oval 14">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0" name="Rectangle 16">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el 1">
            <a:extLst>
              <a:ext uri="{FF2B5EF4-FFF2-40B4-BE49-F238E27FC236}">
                <a16:creationId xmlns:a16="http://schemas.microsoft.com/office/drawing/2014/main" id="{0E6FB2E5-D9E5-455D-AA17-82ACD7630548}"/>
              </a:ext>
            </a:extLst>
          </p:cNvPr>
          <p:cNvSpPr>
            <a:spLocks noGrp="1"/>
          </p:cNvSpPr>
          <p:nvPr>
            <p:ph type="title"/>
          </p:nvPr>
        </p:nvSpPr>
        <p:spPr>
          <a:xfrm>
            <a:off x="920158" y="2373433"/>
            <a:ext cx="7286895" cy="4580300"/>
          </a:xfrm>
        </p:spPr>
        <p:txBody>
          <a:bodyPr vert="horz" lIns="91440" tIns="45720" rIns="91440" bIns="45720" rtlCol="0" anchor="t">
            <a:normAutofit/>
          </a:bodyPr>
          <a:lstStyle/>
          <a:p>
            <a:pPr lvl="1"/>
            <a: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88.2% van alle porno videos bevat fysiek geweld</a:t>
            </a:r>
            <a:b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br>
            <a: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48,7% van alle porno videos bevat verbaal geweld</a:t>
            </a:r>
            <a:b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br>
            <a:b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br>
            <a: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The children of pornhub</a:t>
            </a:r>
            <a:b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br>
            <a: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	pornhub had in 2020:</a:t>
            </a:r>
            <a:b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br>
            <a: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	80 moderators – geen bevestigde meldingen</a:t>
            </a:r>
            <a:b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br>
            <a:b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br>
            <a: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	Facebook had in 2020:</a:t>
            </a:r>
            <a:b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br>
            <a: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	15.000 moderators – 15 miljoen meldingen</a:t>
            </a:r>
            <a:b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br>
            <a: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	</a:t>
            </a:r>
            <a:b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br>
            <a: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80% van alle videos werd verwijderd</a:t>
            </a:r>
            <a:b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br>
            <a:r>
              <a:rPr lang="en-GB"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	</a:t>
            </a:r>
            <a:br>
              <a:rPr lang="nl-NL"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br>
            <a:r>
              <a:rPr lang="nl-NL" sz="1500" kern="1200" cap="all" dirty="0">
                <a:blipFill>
                  <a:blip r:embed="rId5">
                    <a:extLst>
                      <a:ext uri="{28A0092B-C50C-407E-A947-70E740481C1C}">
                        <a14:useLocalDpi xmlns:a14="http://schemas.microsoft.com/office/drawing/2010/main" val="0"/>
                      </a:ext>
                    </a:extLst>
                  </a:blip>
                  <a:tile tx="6350" ty="-127000" sx="65000" sy="64000" flip="none" algn="tl"/>
                </a:blipFill>
                <a:latin typeface="Merriweather" panose="020B0604020202020204" pitchFamily="2" charset="0"/>
                <a:ea typeface="+mj-ea"/>
                <a:cs typeface="+mj-cs"/>
              </a:rPr>
              <a:t>Geweld en seksuele ontwikkeling</a:t>
            </a:r>
          </a:p>
        </p:txBody>
      </p:sp>
      <p:sp>
        <p:nvSpPr>
          <p:cNvPr id="31" name="Rectangle 18">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26" name="Oval 25">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Titel 4">
            <a:extLst>
              <a:ext uri="{FF2B5EF4-FFF2-40B4-BE49-F238E27FC236}">
                <a16:creationId xmlns:a16="http://schemas.microsoft.com/office/drawing/2014/main" id="{990DD890-3276-E420-7749-5FD283F73D19}"/>
              </a:ext>
            </a:extLst>
          </p:cNvPr>
          <p:cNvSpPr txBox="1">
            <a:spLocks/>
          </p:cNvSpPr>
          <p:nvPr/>
        </p:nvSpPr>
        <p:spPr>
          <a:xfrm>
            <a:off x="792819" y="996752"/>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GB" dirty="0"/>
              <a:t>De porno-industrie</a:t>
            </a:r>
          </a:p>
        </p:txBody>
      </p:sp>
      <p:pic>
        <p:nvPicPr>
          <p:cNvPr id="5" name="Afbeelding 4">
            <a:extLst>
              <a:ext uri="{FF2B5EF4-FFF2-40B4-BE49-F238E27FC236}">
                <a16:creationId xmlns:a16="http://schemas.microsoft.com/office/drawing/2014/main" id="{1E56564A-718A-984F-0092-7BD07843460B}"/>
              </a:ext>
            </a:extLst>
          </p:cNvPr>
          <p:cNvPicPr>
            <a:picLocks noChangeAspect="1"/>
          </p:cNvPicPr>
          <p:nvPr/>
        </p:nvPicPr>
        <p:blipFill>
          <a:blip r:embed="rId7"/>
          <a:stretch>
            <a:fillRect/>
          </a:stretch>
        </p:blipFill>
        <p:spPr>
          <a:xfrm>
            <a:off x="7335209" y="1758329"/>
            <a:ext cx="4063972" cy="1955157"/>
          </a:xfrm>
          <a:prstGeom prst="rect">
            <a:avLst/>
          </a:prstGeom>
        </p:spPr>
      </p:pic>
    </p:spTree>
    <p:extLst>
      <p:ext uri="{BB962C8B-B14F-4D97-AF65-F5344CB8AC3E}">
        <p14:creationId xmlns:p14="http://schemas.microsoft.com/office/powerpoint/2010/main" val="13304596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Aangepast 7">
      <a:dk1>
        <a:sysClr val="windowText" lastClr="000000"/>
      </a:dk1>
      <a:lt1>
        <a:sysClr val="window" lastClr="FFFFFF"/>
      </a:lt1>
      <a:dk2>
        <a:srgbClr val="696464"/>
      </a:dk2>
      <a:lt2>
        <a:srgbClr val="E9E5DC"/>
      </a:lt2>
      <a:accent1>
        <a:srgbClr val="9B2D1F"/>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Sexual violence presentation.potx  -  Laatst opgeslagen door gebruiker" id="{DB721945-585F-4263-9C08-25CCD327AD14}" vid="{66C7E9A6-B92D-4C1B-9829-978A880FD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A9D615-5981-403D-BA81-11685916B2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8674FF-673D-40E4-90DC-427647F6395A}">
  <ds:schemaRefs>
    <ds:schemaRef ds:uri="http://purl.org/dc/dcmitype/"/>
    <ds:schemaRef ds:uri="http://schemas.microsoft.com/office/2006/metadata/properties"/>
    <ds:schemaRef ds:uri="16c05727-aa75-4e4a-9b5f-8a80a1165891"/>
    <ds:schemaRef ds:uri="71af3243-3dd4-4a8d-8c0d-dd76da1f02a5"/>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EFE16CA-070B-4D00-B57F-1D59C2AB8F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Sexual violence presentation</Template>
  <TotalTime>675</TotalTime>
  <Words>6685</Words>
  <Application>Microsoft Office PowerPoint</Application>
  <PresentationFormat>Breedbeeld</PresentationFormat>
  <Paragraphs>160</Paragraphs>
  <Slides>15</Slides>
  <Notes>13</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15</vt:i4>
      </vt:variant>
    </vt:vector>
  </HeadingPairs>
  <TitlesOfParts>
    <vt:vector size="23" baseType="lpstr">
      <vt:lpstr>Calibri</vt:lpstr>
      <vt:lpstr>EB Garamond</vt:lpstr>
      <vt:lpstr>Merriweather</vt:lpstr>
      <vt:lpstr>Rockwell</vt:lpstr>
      <vt:lpstr>Rockwell Condensed</vt:lpstr>
      <vt:lpstr>Rockwell Extra Bold</vt:lpstr>
      <vt:lpstr>Wingdings</vt:lpstr>
      <vt:lpstr>Wood Type</vt:lpstr>
      <vt:lpstr>Mensenhandel en pornografie</vt:lpstr>
      <vt:lpstr>Introductie</vt:lpstr>
      <vt:lpstr>PowerPoint-presentatie</vt:lpstr>
      <vt:lpstr>Wat trauma doet met je brein en lichaam  extreme emoties  verhoogde stress  flashbacks  triggers  Porno als manier om ermee om te gaan   wat als we er niet over praten?  Schaamte  eenzaamheid  Slachtoffer naar daderschap  Hoe heeft het mij beïnvloed  10 jaar verslaafd geweest  Paniekaanvallen  afdwalen </vt:lpstr>
      <vt:lpstr>PowerPoint-presentatie</vt:lpstr>
      <vt:lpstr>91.5% van alle mannen in de VS kijkt maandelijks porno  60.2% van alle vrouwen in de VS kijkt maandelijks porno</vt:lpstr>
      <vt:lpstr>Kinderen en porno  onder de 10 jaar heeft 32% het gezien onder de 13 jaar heeft 52% het gezien Onder de 15 jaar heeft 79% het gezien    </vt:lpstr>
      <vt:lpstr>Meer dan zes miljard uur op Pornhub in 2019  Dat staat gelijk aan meer dan 665 eeuwen  Meer dan 120 miljoen porno gerelateerde sites </vt:lpstr>
      <vt:lpstr>88.2% van alle porno videos bevat fysiek geweld 48,7% van alle porno videos bevat verbaal geweld  The children of pornhub  pornhub had in 2020:  80 moderators – geen bevestigde meldingen   Facebook had in 2020:  15.000 moderators – 15 miljoen meldingen   80% van alle videos werd verwijderd   Geweld en seksuele ontwikkeling</vt:lpstr>
      <vt:lpstr>PowerPoint-presentatie</vt:lpstr>
      <vt:lpstr>Mensenhandel in de sector</vt:lpstr>
      <vt:lpstr>Mensenhandel in de sector</vt:lpstr>
      <vt:lpstr>Wat ik mee wil geven</vt:lpstr>
      <vt:lpstr>PowerPoint-presentatie</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 violence and the role of men</dc:title>
  <dc:creator>David Hagenaars</dc:creator>
  <cp:lastModifiedBy>David Hagenaars</cp:lastModifiedBy>
  <cp:revision>11</cp:revision>
  <dcterms:created xsi:type="dcterms:W3CDTF">2022-12-08T10:28:25Z</dcterms:created>
  <dcterms:modified xsi:type="dcterms:W3CDTF">2023-02-04T12:29:20Z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