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  <p:sldMasterId id="2147483654" r:id="rId5"/>
    <p:sldMasterId id="2147483655" r:id="rId6"/>
    <p:sldMasterId id="2147483656" r:id="rId7"/>
    <p:sldMasterId id="2147483657" r:id="rId8"/>
  </p:sldMasterIdLst>
  <p:notesMasterIdLst>
    <p:notesMasterId r:id="rId22"/>
  </p:notesMasterIdLst>
  <p:handoutMasterIdLst>
    <p:handoutMasterId r:id="rId23"/>
  </p:handoutMasterIdLst>
  <p:sldIdLst>
    <p:sldId id="496" r:id="rId9"/>
    <p:sldId id="501" r:id="rId10"/>
    <p:sldId id="503" r:id="rId11"/>
    <p:sldId id="504" r:id="rId12"/>
    <p:sldId id="505" r:id="rId13"/>
    <p:sldId id="506" r:id="rId14"/>
    <p:sldId id="494" r:id="rId15"/>
    <p:sldId id="507" r:id="rId16"/>
    <p:sldId id="499" r:id="rId17"/>
    <p:sldId id="495" r:id="rId18"/>
    <p:sldId id="497" r:id="rId19"/>
    <p:sldId id="498" r:id="rId20"/>
    <p:sldId id="500" r:id="rId2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4">
          <p15:clr>
            <a:srgbClr val="A4A3A4"/>
          </p15:clr>
        </p15:guide>
        <p15:guide id="3" orient="horz" pos="3519">
          <p15:clr>
            <a:srgbClr val="A4A3A4"/>
          </p15:clr>
        </p15:guide>
        <p15:guide id="4" pos="2880">
          <p15:clr>
            <a:srgbClr val="A4A3A4"/>
          </p15:clr>
        </p15:guide>
        <p15:guide id="5" pos="1920">
          <p15:clr>
            <a:srgbClr val="A4A3A4"/>
          </p15:clr>
        </p15:guide>
        <p15:guide id="6" pos="960">
          <p15:clr>
            <a:srgbClr val="A4A3A4"/>
          </p15:clr>
        </p15:guide>
        <p15:guide id="7" pos="3840">
          <p15:clr>
            <a:srgbClr val="A4A3A4"/>
          </p15:clr>
        </p15:guide>
        <p15:guide id="8" pos="4800">
          <p15:clr>
            <a:srgbClr val="A4A3A4"/>
          </p15:clr>
        </p15:guide>
        <p15:guide id="9" pos="1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FF"/>
    <a:srgbClr val="CE0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AFFAA3-C4AF-4051-884B-C73D62EDC9CA}" v="9" dt="2023-05-22T09:18:28.239"/>
    <p1510:client id="{AEDE681F-F657-42F5-A15B-CE164580F19E}" v="760" dt="2023-06-23T04:58:35.735"/>
    <p1510:client id="{B604F09B-FA88-4804-87D8-36BC76640B06}" v="35" dt="2023-06-23T05:02:02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705"/>
  </p:normalViewPr>
  <p:slideViewPr>
    <p:cSldViewPr>
      <p:cViewPr varScale="1">
        <p:scale>
          <a:sx n="98" d="100"/>
          <a:sy n="98" d="100"/>
        </p:scale>
        <p:origin x="924" y="68"/>
      </p:cViewPr>
      <p:guideLst>
        <p:guide orient="horz" pos="2160"/>
        <p:guide orient="horz" pos="384"/>
        <p:guide orient="horz" pos="3519"/>
        <p:guide pos="2880"/>
        <p:guide pos="1920"/>
        <p:guide pos="960"/>
        <p:guide pos="3840"/>
        <p:guide pos="4800"/>
        <p:guide pos="171"/>
      </p:guideLst>
    </p:cSldViewPr>
  </p:slideViewPr>
  <p:outlineViewPr>
    <p:cViewPr>
      <p:scale>
        <a:sx n="33" d="100"/>
        <a:sy n="33" d="100"/>
      </p:scale>
      <p:origin x="0" y="-131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F3DF0023-1B73-8042-B266-2F00B7C95AF7}" type="slidenum">
              <a:rPr lang="en-GB" altLang="nl-NL"/>
              <a:pPr/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182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fld id="{A5FA9009-65A0-3542-8F90-725B84413E59}" type="slidenum">
              <a:rPr lang="en-US" altLang="nl-NL"/>
              <a:pPr/>
              <a:t>‹#›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136624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063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0463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448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54688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33802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846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4310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748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882337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29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412645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8670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0079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67138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8923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211797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0789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916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29818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1330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87149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38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10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63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0519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03198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89247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0261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051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15011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64279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531849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9958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2133600"/>
            <a:ext cx="323532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631027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42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6526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45052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135635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77050" y="773113"/>
            <a:ext cx="1655763" cy="49609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773113"/>
            <a:ext cx="4816475" cy="49609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13378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236770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616132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673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55650" y="2133600"/>
            <a:ext cx="3811588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19638" y="2133600"/>
            <a:ext cx="3813175" cy="360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799808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0305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2826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24173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278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025789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54214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56161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89713" y="773113"/>
            <a:ext cx="1943100" cy="4960937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755650" y="773113"/>
            <a:ext cx="5681663" cy="4960937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9919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64078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57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7419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 van de slide</a:t>
            </a: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  Tweede niveau</a:t>
            </a:r>
          </a:p>
          <a:p>
            <a:pPr lvl="2"/>
            <a:r>
              <a:rPr lang="en-US" altLang="nl-NL"/>
              <a:t>  Derde niveau</a:t>
            </a:r>
          </a:p>
        </p:txBody>
      </p:sp>
      <p:pic>
        <p:nvPicPr>
          <p:cNvPr id="1028" name="Picture 8" descr="ppt_format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3" descr="HR_Logo_websafe_punt#1015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4" descr="OJ-rood_websaf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7" descr="fond_rood_websaf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pt_formate_imag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 van de slide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  Tweede niveau</a:t>
            </a:r>
          </a:p>
          <a:p>
            <a:pPr lvl="2"/>
            <a:r>
              <a:rPr lang="en-US" altLang="nl-NL"/>
              <a:t>  Derde niveau</a:t>
            </a:r>
          </a:p>
        </p:txBody>
      </p:sp>
      <p:pic>
        <p:nvPicPr>
          <p:cNvPr id="2053" name="Picture 5" descr="HR_Logo_websafe_punt#1015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OJ-rood_websaf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fond_rood_websaf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12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ppt_format_image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1588"/>
            <a:ext cx="152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 van de slide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</p:txBody>
      </p:sp>
      <p:pic>
        <p:nvPicPr>
          <p:cNvPr id="3077" name="Picture 5" descr="HR_Logo_websafe_punt#1015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OJ-rood_websaf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fond_rood_websaf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773113"/>
            <a:ext cx="66246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 van de slide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2133600"/>
            <a:ext cx="6624638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  Tweede niveau</a:t>
            </a:r>
          </a:p>
          <a:p>
            <a:pPr lvl="2"/>
            <a:r>
              <a:rPr lang="en-US" altLang="nl-NL"/>
              <a:t>  Derde niveau</a:t>
            </a:r>
          </a:p>
        </p:txBody>
      </p:sp>
      <p:pic>
        <p:nvPicPr>
          <p:cNvPr id="4100" name="Picture 4" descr="ppt_format_image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2413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HR_Logo_websafe_punt#1015D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OJ-rood_websaf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fond_rood_websaf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7"/>
        </a:buBlip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773113"/>
            <a:ext cx="77771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 van de slide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2133600"/>
            <a:ext cx="777716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opmaakprofielen van de modeltekst te bewerken</a:t>
            </a:r>
          </a:p>
          <a:p>
            <a:pPr lvl="1"/>
            <a:r>
              <a:rPr lang="en-US" altLang="nl-NL"/>
              <a:t>  Tweede niveau</a:t>
            </a:r>
          </a:p>
          <a:p>
            <a:pPr lvl="2"/>
            <a:r>
              <a:rPr lang="en-US" altLang="nl-NL"/>
              <a:t>  Derde niveau</a:t>
            </a:r>
          </a:p>
        </p:txBody>
      </p:sp>
      <p:pic>
        <p:nvPicPr>
          <p:cNvPr id="5124" name="Picture 5" descr="HR_Logo_websafe_punt#1015D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803900"/>
            <a:ext cx="865187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OJ-rood_websaf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6381750"/>
            <a:ext cx="1655763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fond_rood_websaf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7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Verdana" pitchFamily="34" charset="0"/>
          <a:ea typeface="MS PGothic" pitchFamily="34" charset="-128"/>
        </a:defRPr>
      </a:lvl9pPr>
    </p:titleStyle>
    <p:bodyStyle>
      <a:lvl1pPr marL="542925" indent="-5429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6"/>
        </a:buBlip>
        <a:defRPr sz="20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922338" indent="-200025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6"/>
        </a:buBlip>
        <a:defRPr>
          <a:solidFill>
            <a:schemeClr val="tx1"/>
          </a:solidFill>
          <a:latin typeface="+mn-lt"/>
          <a:ea typeface="ＭＳ Ｐゴシック" pitchFamily="34" charset="-128"/>
        </a:defRPr>
      </a:lvl2pPr>
      <a:lvl3pPr marL="1330325" indent="-228600" algn="l" rtl="0" eaLnBrk="0" fontAlgn="base" hangingPunct="0">
        <a:spcBef>
          <a:spcPct val="20000"/>
        </a:spcBef>
        <a:spcAft>
          <a:spcPct val="0"/>
        </a:spcAft>
        <a:buClr>
          <a:srgbClr val="CE0044"/>
        </a:buClr>
        <a:buSzPct val="80000"/>
        <a:buFont typeface="Arial" charset="0"/>
        <a:buBlip>
          <a:blip r:embed="rId16"/>
        </a:buBlip>
        <a:defRPr sz="1600">
          <a:solidFill>
            <a:schemeClr val="tx1"/>
          </a:solidFill>
          <a:latin typeface="+mn-lt"/>
          <a:ea typeface="ＭＳ Ｐゴシック" pitchFamily="34" charset="-128"/>
        </a:defRPr>
      </a:lvl3pPr>
      <a:lvl4pPr marL="1738313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4pPr>
      <a:lvl5pPr marL="21463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ＭＳ Ｐゴシック" pitchFamily="34" charset="-128"/>
        </a:defRPr>
      </a:lvl5pPr>
      <a:lvl6pPr marL="26035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6pPr>
      <a:lvl7pPr marL="30607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7pPr>
      <a:lvl8pPr marL="35179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8pPr>
      <a:lvl9pPr marL="39751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samensterkzonderstigma.nl/app/uploads/2021/09/Algemeen-Vertel-ik-het-wel-of-vertel-ik-het-niet-werkboekje.pdf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532D6FD-5011-94F2-A072-2EEBCA06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8175" y="773113"/>
            <a:ext cx="6624638" cy="1143000"/>
          </a:xfrm>
        </p:spPr>
        <p:txBody>
          <a:bodyPr/>
          <a:lstStyle/>
          <a:p>
            <a:r>
              <a:rPr lang="en-US" dirty="0" err="1"/>
              <a:t>Bijeenkomst</a:t>
            </a:r>
            <a:r>
              <a:rPr lang="en-US" dirty="0"/>
              <a:t> 25 </a:t>
            </a:r>
            <a:r>
              <a:rPr lang="en-US" dirty="0" err="1"/>
              <a:t>mei</a:t>
            </a:r>
            <a:r>
              <a:rPr lang="en-US" dirty="0"/>
              <a:t> 2023</a:t>
            </a:r>
          </a:p>
        </p:txBody>
      </p:sp>
      <p:pic>
        <p:nvPicPr>
          <p:cNvPr id="7" name="Afbeelding 6" descr="Afbeelding met Graphics, Lettertype, tekst, logo&#10;&#10;Automatisch gegenereerde beschrijving">
            <a:extLst>
              <a:ext uri="{FF2B5EF4-FFF2-40B4-BE49-F238E27FC236}">
                <a16:creationId xmlns:a16="http://schemas.microsoft.com/office/drawing/2014/main" id="{A881A2D1-4468-373C-A650-3F35B83F5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2320206"/>
            <a:ext cx="3235325" cy="3227237"/>
          </a:xfrm>
          <a:prstGeom prst="rect">
            <a:avLst/>
          </a:prstGeom>
          <a:noFill/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D48598C-29DC-D672-CD5D-7D2EBBC2D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95900" y="2133600"/>
            <a:ext cx="3236913" cy="360045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WELKOM!</a:t>
            </a:r>
          </a:p>
        </p:txBody>
      </p:sp>
    </p:spTree>
    <p:extLst>
      <p:ext uri="{BB962C8B-B14F-4D97-AF65-F5344CB8AC3E}">
        <p14:creationId xmlns:p14="http://schemas.microsoft.com/office/powerpoint/2010/main" val="53133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42925" marR="0" lvl="0" indent="-54292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E0044"/>
              </a:buClr>
              <a:buSzPct val="80000"/>
              <a:buFont typeface="Arial" charset="0"/>
              <a:buBlip>
                <a:blip r:embed="rId2"/>
              </a:buBlip>
              <a:tabLst/>
              <a:defRPr/>
            </a:pPr>
            <a:r>
              <a:rPr lang="nl-NL" dirty="0"/>
              <a:t>Casus </a:t>
            </a:r>
            <a:r>
              <a:rPr kumimoji="0" lang="nl-NL" sz="20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</a:rPr>
              <a:t>Maak groepjes (max 5 personen)</a:t>
            </a:r>
            <a:br>
              <a:rPr kumimoji="0" lang="nl-NL" sz="2000" b="0" i="1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ＭＳ Ｐゴシック" pitchFamily="34" charset="-128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35696" y="1772816"/>
            <a:ext cx="6624638" cy="4968552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Lees de korte casus en beantwoordt de volgende vragen? </a:t>
            </a:r>
          </a:p>
          <a:p>
            <a:pPr marL="0" indent="0">
              <a:buNone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Wat zijn de voor-/nadelen voor deze student om over haar beperkingen te vertellen aan zowel haar stagebegeleider als haar coach van de opleiding?</a:t>
            </a:r>
          </a:p>
          <a:p>
            <a:pPr>
              <a:buFontTx/>
              <a:buChar char="-"/>
            </a:pPr>
            <a:r>
              <a:rPr lang="nl-NL" dirty="0"/>
              <a:t>Wat kunnen de stagebegeleider en studieloopbaancoach doen om drempels te verlagen? </a:t>
            </a:r>
          </a:p>
          <a:p>
            <a:pPr>
              <a:buFontTx/>
              <a:buChar char="-"/>
            </a:pPr>
            <a:r>
              <a:rPr lang="nl-NL" dirty="0"/>
              <a:t>Ken je uit de praktijk goede voorbeelden? Zo ja, welke? 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860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88B5-76FB-A0FC-6C09-21CF80E7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260648"/>
            <a:ext cx="6624638" cy="1143000"/>
          </a:xfrm>
        </p:spPr>
        <p:txBody>
          <a:bodyPr/>
          <a:lstStyle/>
          <a:p>
            <a:r>
              <a:rPr lang="nl-NL" dirty="0"/>
              <a:t>Casus</a:t>
            </a:r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90AE5BCE-C751-E02F-C4D8-A13155902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1196752"/>
            <a:ext cx="5555282" cy="4838574"/>
          </a:xfrm>
        </p:spPr>
      </p:pic>
    </p:spTree>
    <p:extLst>
      <p:ext uri="{BB962C8B-B14F-4D97-AF65-F5344CB8AC3E}">
        <p14:creationId xmlns:p14="http://schemas.microsoft.com/office/powerpoint/2010/main" val="207372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BF8BB-7A12-DFFD-3BB5-A139CB955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B0D079-5A56-9911-AC4A-B780F81B7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zijn de voor-/nadelen voor deze student om over haar beperkingen te vertellen aan zowel haar stagebegeleider als haar coach van de opleiding?</a:t>
            </a:r>
          </a:p>
          <a:p>
            <a:r>
              <a:rPr lang="nl-NL" dirty="0"/>
              <a:t>Wat kunnen de stagebegeleider en studieloopbaancoach doen om drempels te verlagen? </a:t>
            </a:r>
          </a:p>
          <a:p>
            <a:r>
              <a:rPr lang="nl-NL" dirty="0"/>
              <a:t>Ken je uit de praktijk goede voorbeelden? Zo ja, welke?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718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185DC3-D98E-4343-3C21-EF97317E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Bedankt!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48E5F9-C593-BB16-0B54-DC8736064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023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75798D-420B-CA24-5275-041E0EED8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Agenda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5D6616-E435-42FE-313B-33FAF8E99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08176" y="1916113"/>
            <a:ext cx="6624638" cy="3817937"/>
          </a:xfrm>
        </p:spPr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Inleiding (10 min)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Voorstelrondje (kort) (5 min)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Casus (15 min)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Terugkoppeling (10 min)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3590588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Inleiding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8175" y="1908194"/>
            <a:ext cx="6624638" cy="43204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On(</a:t>
            </a:r>
            <a:r>
              <a:rPr lang="en-US" dirty="0" err="1"/>
              <a:t>beperkt</a:t>
            </a:r>
            <a:r>
              <a:rPr lang="en-US" dirty="0"/>
              <a:t>) stage </a:t>
            </a:r>
            <a:r>
              <a:rPr lang="en-US" dirty="0" err="1"/>
              <a:t>gaat</a:t>
            </a:r>
            <a:r>
              <a:rPr lang="en-US" dirty="0"/>
              <a:t> over het </a:t>
            </a:r>
            <a:r>
              <a:rPr lang="en-US" dirty="0" err="1"/>
              <a:t>verkleinen</a:t>
            </a:r>
            <a:r>
              <a:rPr lang="en-US" dirty="0"/>
              <a:t> of </a:t>
            </a:r>
            <a:r>
              <a:rPr lang="en-US" dirty="0" err="1"/>
              <a:t>wegnemen</a:t>
            </a:r>
            <a:r>
              <a:rPr lang="en-US" dirty="0"/>
              <a:t> van </a:t>
            </a:r>
            <a:r>
              <a:rPr lang="en-US" dirty="0" err="1"/>
              <a:t>drempels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tijdens</a:t>
            </a:r>
            <a:r>
              <a:rPr lang="en-US" dirty="0"/>
              <a:t> stage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met </a:t>
            </a:r>
            <a:r>
              <a:rPr lang="en-US" dirty="0" err="1"/>
              <a:t>studenten</a:t>
            </a:r>
            <a:r>
              <a:rPr lang="en-US" dirty="0"/>
              <a:t> van de </a:t>
            </a:r>
            <a:r>
              <a:rPr lang="en-US" dirty="0" err="1"/>
              <a:t>opleiding</a:t>
            </a:r>
            <a:r>
              <a:rPr lang="en-US" dirty="0"/>
              <a:t> Social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Leerwerkgemeenschap</a:t>
            </a:r>
            <a:r>
              <a:rPr lang="en-US" dirty="0"/>
              <a:t>; in </a:t>
            </a:r>
            <a:r>
              <a:rPr lang="en-US" dirty="0" err="1"/>
              <a:t>jaar</a:t>
            </a:r>
            <a:r>
              <a:rPr lang="en-US" dirty="0"/>
              <a:t> 2, 3 </a:t>
            </a:r>
            <a:r>
              <a:rPr lang="en-US" dirty="0" err="1"/>
              <a:t>en</a:t>
            </a:r>
            <a:r>
              <a:rPr lang="en-US" dirty="0"/>
              <a:t> 4 of via </a:t>
            </a:r>
            <a:r>
              <a:rPr lang="en-US" dirty="0" err="1"/>
              <a:t>afstudeeropdracht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kenniscentra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Participatie</a:t>
            </a:r>
            <a:r>
              <a:rPr lang="en-US" dirty="0"/>
              <a:t> </a:t>
            </a:r>
            <a:r>
              <a:rPr lang="en-US" dirty="0" err="1"/>
              <a:t>vergroten</a:t>
            </a:r>
            <a:r>
              <a:rPr lang="en-US" dirty="0"/>
              <a:t>, </a:t>
            </a:r>
            <a:r>
              <a:rPr lang="en-US" dirty="0" err="1"/>
              <a:t>kansen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mogelijkheden</a:t>
            </a:r>
            <a:r>
              <a:rPr lang="en-US" dirty="0"/>
              <a:t> </a:t>
            </a:r>
            <a:r>
              <a:rPr lang="en-US" dirty="0" err="1"/>
              <a:t>vergroten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Ervaringen</a:t>
            </a:r>
            <a:r>
              <a:rPr lang="en-US" dirty="0"/>
              <a:t> van </a:t>
            </a:r>
            <a:r>
              <a:rPr lang="en-US" dirty="0" err="1"/>
              <a:t>studenten</a:t>
            </a:r>
            <a:r>
              <a:rPr lang="en-US" dirty="0"/>
              <a:t> </a:t>
            </a:r>
            <a:r>
              <a:rPr lang="en-US" dirty="0" err="1"/>
              <a:t>centraal</a:t>
            </a:r>
            <a:r>
              <a:rPr lang="en-US" dirty="0"/>
              <a:t>;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ervan</a:t>
            </a:r>
            <a:r>
              <a:rPr lang="en-US" dirty="0"/>
              <a:t> om van </a:t>
            </a:r>
            <a:r>
              <a:rPr lang="en-US" dirty="0" err="1"/>
              <a:t>en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6532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E6DF4-218C-CB42-65D9-AAB95602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Inleiding</a:t>
            </a:r>
            <a:endParaRPr lang="nl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4878-B0B2-4277-8EBD-CFCAE320A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700808"/>
            <a:ext cx="6624638" cy="40332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Dit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 wat van de student, de docent, de </a:t>
            </a:r>
            <a:r>
              <a:rPr lang="en-US" dirty="0" err="1"/>
              <a:t>begeleider</a:t>
            </a:r>
            <a:r>
              <a:rPr lang="en-US" dirty="0"/>
              <a:t>, de school </a:t>
            </a:r>
            <a:r>
              <a:rPr lang="en-US" dirty="0" err="1"/>
              <a:t>en</a:t>
            </a:r>
            <a:r>
              <a:rPr lang="en-US" dirty="0"/>
              <a:t> stage-</a:t>
            </a:r>
            <a:r>
              <a:rPr lang="en-US" dirty="0" err="1"/>
              <a:t>instelling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Het instrument ‘ </a:t>
            </a:r>
            <a:r>
              <a:rPr lang="en-US" dirty="0" err="1"/>
              <a:t>Vertel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het </a:t>
            </a:r>
            <a:r>
              <a:rPr lang="en-US" dirty="0" err="1"/>
              <a:t>wel</a:t>
            </a:r>
            <a:r>
              <a:rPr lang="en-US" dirty="0"/>
              <a:t> of </a:t>
            </a:r>
            <a:r>
              <a:rPr lang="en-US" dirty="0" err="1"/>
              <a:t>vertel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het </a:t>
            </a:r>
            <a:r>
              <a:rPr lang="en-US" dirty="0" err="1"/>
              <a:t>niet</a:t>
            </a:r>
            <a:r>
              <a:rPr lang="en-US" dirty="0"/>
              <a:t>’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het </a:t>
            </a:r>
            <a:r>
              <a:rPr lang="en-US" dirty="0" err="1"/>
              <a:t>gesprek</a:t>
            </a:r>
            <a:r>
              <a:rPr lang="en-US" dirty="0"/>
              <a:t> met </a:t>
            </a:r>
            <a:r>
              <a:rPr lang="en-US" dirty="0" err="1"/>
              <a:t>elkaar</a:t>
            </a:r>
            <a:r>
              <a:rPr lang="en-US" dirty="0"/>
              <a:t> </a:t>
            </a:r>
            <a:r>
              <a:rPr lang="en-US" dirty="0" err="1"/>
              <a:t>hierover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beslistool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Het instrument </a:t>
            </a:r>
            <a:r>
              <a:rPr lang="en-US" dirty="0" err="1"/>
              <a:t>zal</a:t>
            </a:r>
            <a:r>
              <a:rPr lang="en-US" dirty="0"/>
              <a:t> </a:t>
            </a:r>
            <a:r>
              <a:rPr lang="en-US" dirty="0" err="1"/>
              <a:t>verder</a:t>
            </a:r>
            <a:r>
              <a:rPr lang="en-US" dirty="0"/>
              <a:t> </a:t>
            </a:r>
            <a:r>
              <a:rPr lang="en-US" dirty="0" err="1"/>
              <a:t>doorontwikkeld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dialogische</a:t>
            </a:r>
            <a:r>
              <a:rPr lang="en-US" dirty="0"/>
              <a:t> tool, </a:t>
            </a:r>
            <a:r>
              <a:rPr lang="en-US" dirty="0" err="1"/>
              <a:t>waarbij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 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zowel</a:t>
            </a:r>
            <a:r>
              <a:rPr lang="en-US" dirty="0"/>
              <a:t> de </a:t>
            </a:r>
            <a:r>
              <a:rPr lang="en-US" dirty="0" err="1"/>
              <a:t>omgeving</a:t>
            </a:r>
            <a:r>
              <a:rPr lang="en-US" dirty="0"/>
              <a:t> (</a:t>
            </a:r>
            <a:r>
              <a:rPr lang="en-US" dirty="0" err="1"/>
              <a:t>toegankelijkheid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sociaal</a:t>
            </a:r>
            <a:r>
              <a:rPr lang="en-US" dirty="0"/>
              <a:t>) </a:t>
            </a:r>
            <a:r>
              <a:rPr lang="en-US" dirty="0" err="1"/>
              <a:t>als</a:t>
            </a:r>
            <a:r>
              <a:rPr lang="en-US" dirty="0"/>
              <a:t> wat er </a:t>
            </a:r>
            <a:r>
              <a:rPr lang="en-US" dirty="0" err="1"/>
              <a:t>nodig</a:t>
            </a:r>
            <a:r>
              <a:rPr lang="en-US" dirty="0"/>
              <a:t> is </a:t>
            </a:r>
            <a:r>
              <a:rPr lang="en-US" dirty="0" err="1"/>
              <a:t>voor</a:t>
            </a:r>
            <a:r>
              <a:rPr lang="en-US" dirty="0"/>
              <a:t> de student.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271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3F0E4-823D-20EA-828A-9D15A4BF6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Doel </a:t>
            </a:r>
            <a:r>
              <a:rPr lang="en-US" dirty="0" err="1">
                <a:ea typeface="ＭＳ Ｐゴシック"/>
              </a:rPr>
              <a:t>inzet</a:t>
            </a:r>
            <a:r>
              <a:rPr lang="en-US" dirty="0">
                <a:ea typeface="ＭＳ Ｐゴシック"/>
              </a:rPr>
              <a:t> van Vertel </a:t>
            </a:r>
            <a:r>
              <a:rPr lang="en-US" dirty="0" err="1">
                <a:ea typeface="ＭＳ Ｐゴシック"/>
              </a:rPr>
              <a:t>ik</a:t>
            </a:r>
            <a:r>
              <a:rPr lang="en-US" dirty="0">
                <a:ea typeface="ＭＳ Ｐゴシック"/>
              </a:rPr>
              <a:t> het </a:t>
            </a:r>
            <a:r>
              <a:rPr lang="en-US" dirty="0" err="1">
                <a:ea typeface="ＭＳ Ｐゴシック"/>
              </a:rPr>
              <a:t>wel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32D19-5318-C401-1545-95143D00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628407"/>
            <a:ext cx="6624638" cy="4105643"/>
          </a:xfrm>
        </p:spPr>
        <p:txBody>
          <a:bodyPr/>
          <a:lstStyle/>
          <a:p>
            <a:r>
              <a:rPr lang="en-US" dirty="0">
                <a:ea typeface="ＭＳ Ｐゴシック"/>
              </a:rPr>
              <a:t>Het </a:t>
            </a:r>
            <a:r>
              <a:rPr lang="en-US" dirty="0" err="1">
                <a:ea typeface="ＭＳ Ｐゴシック"/>
              </a:rPr>
              <a:t>gesprek</a:t>
            </a:r>
            <a:r>
              <a:rPr lang="en-US" dirty="0">
                <a:ea typeface="ＭＳ Ｐゴシック"/>
              </a:rPr>
              <a:t> over wat </a:t>
            </a:r>
            <a:r>
              <a:rPr lang="en-US" dirty="0" err="1">
                <a:ea typeface="ＭＳ Ｐゴシック"/>
              </a:rPr>
              <a:t>nodig</a:t>
            </a:r>
            <a:r>
              <a:rPr lang="en-US" dirty="0">
                <a:ea typeface="ＭＳ Ｐゴシック"/>
              </a:rPr>
              <a:t> is </a:t>
            </a:r>
            <a:r>
              <a:rPr lang="en-US" dirty="0" err="1">
                <a:ea typeface="ＭＳ Ｐゴシック"/>
              </a:rPr>
              <a:t>voor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een</a:t>
            </a:r>
            <a:r>
              <a:rPr lang="en-US" dirty="0">
                <a:ea typeface="ＭＳ Ｐゴシック"/>
              </a:rPr>
              <a:t> </a:t>
            </a:r>
            <a:r>
              <a:rPr lang="en-US" dirty="0" err="1">
                <a:ea typeface="ＭＳ Ｐゴシック"/>
              </a:rPr>
              <a:t>goede</a:t>
            </a:r>
            <a:r>
              <a:rPr lang="en-US" dirty="0">
                <a:ea typeface="ＭＳ Ｐゴシック"/>
              </a:rPr>
              <a:t> stage, wat </a:t>
            </a:r>
            <a:r>
              <a:rPr lang="en-US" dirty="0" err="1">
                <a:ea typeface="ＭＳ Ｐゴシック"/>
              </a:rPr>
              <a:t>haalbaar</a:t>
            </a:r>
            <a:r>
              <a:rPr lang="en-US" dirty="0">
                <a:ea typeface="ＭＳ Ｐゴシック"/>
              </a:rPr>
              <a:t> is, </a:t>
            </a:r>
            <a:r>
              <a:rPr lang="en-US" dirty="0" err="1">
                <a:ea typeface="ＭＳ Ｐゴシック"/>
              </a:rPr>
              <a:t>en</a:t>
            </a:r>
            <a:r>
              <a:rPr lang="en-US" dirty="0">
                <a:ea typeface="ＭＳ Ｐゴシック"/>
              </a:rPr>
              <a:t> wat </a:t>
            </a:r>
            <a:r>
              <a:rPr lang="en-US" dirty="0" err="1">
                <a:ea typeface="ＭＳ Ｐゴシック"/>
              </a:rPr>
              <a:t>bijdraagt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aan</a:t>
            </a:r>
            <a:r>
              <a:rPr lang="en-US" dirty="0">
                <a:ea typeface="ＭＳ Ｐゴシック"/>
              </a:rPr>
              <a:t> </a:t>
            </a:r>
            <a:r>
              <a:rPr lang="en-US" dirty="0" err="1">
                <a:ea typeface="ＭＳ Ｐゴシック"/>
              </a:rPr>
              <a:t>inclusief</a:t>
            </a:r>
            <a:r>
              <a:rPr lang="en-US" dirty="0">
                <a:ea typeface="ＭＳ Ｐゴシック"/>
              </a:rPr>
              <a:t> </a:t>
            </a:r>
            <a:r>
              <a:rPr lang="en-US" dirty="0" err="1">
                <a:ea typeface="ＭＳ Ｐゴシック"/>
              </a:rPr>
              <a:t>werkgeverschap</a:t>
            </a:r>
            <a:r>
              <a:rPr lang="en-US" dirty="0">
                <a:ea typeface="ＭＳ Ｐゴシック"/>
              </a:rPr>
              <a:t>, </a:t>
            </a:r>
            <a:r>
              <a:rPr lang="en-US" dirty="0" err="1">
                <a:ea typeface="ＭＳ Ｐゴシック"/>
              </a:rPr>
              <a:t>inclusief</a:t>
            </a:r>
            <a:r>
              <a:rPr lang="en-US" dirty="0">
                <a:ea typeface="ＭＳ Ｐゴシック"/>
              </a:rPr>
              <a:t> </a:t>
            </a:r>
            <a:r>
              <a:rPr lang="en-US" dirty="0" err="1">
                <a:ea typeface="ＭＳ Ｐゴシック"/>
              </a:rPr>
              <a:t>verwachtingen</a:t>
            </a:r>
            <a:r>
              <a:rPr lang="en-US" dirty="0">
                <a:ea typeface="ＭＳ Ｐゴシック"/>
              </a:rPr>
              <a:t> van </a:t>
            </a:r>
            <a:r>
              <a:rPr lang="en-US" dirty="0" err="1">
                <a:ea typeface="ＭＳ Ｐゴシック"/>
              </a:rPr>
              <a:t>elkaar</a:t>
            </a:r>
            <a:r>
              <a:rPr lang="en-US" dirty="0">
                <a:ea typeface="ＭＳ Ｐゴシック"/>
              </a:rPr>
              <a:t>.</a:t>
            </a:r>
          </a:p>
          <a:p>
            <a:r>
              <a:rPr lang="en-US" err="1">
                <a:ea typeface="ＭＳ Ｐゴシック"/>
              </a:rPr>
              <a:t>Bespreken</a:t>
            </a:r>
            <a:r>
              <a:rPr lang="en-US" dirty="0">
                <a:ea typeface="ＭＳ Ｐゴシック"/>
              </a:rPr>
              <a:t> van stage </a:t>
            </a:r>
            <a:r>
              <a:rPr lang="en-US" err="1">
                <a:ea typeface="ＭＳ Ｐゴシック"/>
              </a:rPr>
              <a:t>en</a:t>
            </a:r>
            <a:r>
              <a:rPr lang="en-US" dirty="0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werk</a:t>
            </a:r>
            <a:r>
              <a:rPr lang="en-US" dirty="0">
                <a:ea typeface="ＭＳ Ｐゴシック"/>
              </a:rPr>
              <a:t> met </a:t>
            </a:r>
            <a:r>
              <a:rPr lang="en-US" err="1">
                <a:ea typeface="ＭＳ Ｐゴシック"/>
              </a:rPr>
              <a:t>en</a:t>
            </a:r>
            <a:r>
              <a:rPr lang="en-US" dirty="0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voor</a:t>
            </a:r>
            <a:r>
              <a:rPr lang="en-US" dirty="0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mensen</a:t>
            </a:r>
            <a:r>
              <a:rPr lang="en-US" dirty="0">
                <a:ea typeface="ＭＳ Ｐゴシック"/>
              </a:rPr>
              <a:t> met </a:t>
            </a:r>
            <a:r>
              <a:rPr lang="en-US" err="1">
                <a:ea typeface="ＭＳ Ｐゴシック"/>
              </a:rPr>
              <a:t>gezondheids</a:t>
            </a:r>
            <a:r>
              <a:rPr lang="en-US" dirty="0">
                <a:ea typeface="ＭＳ Ｐゴシック"/>
              </a:rPr>
              <a:t>-of </a:t>
            </a:r>
            <a:r>
              <a:rPr lang="en-US" dirty="0" err="1">
                <a:ea typeface="ＭＳ Ｐゴシック"/>
              </a:rPr>
              <a:t>mentale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problematiek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mogelijk</a:t>
            </a:r>
            <a:r>
              <a:rPr lang="en-US">
                <a:ea typeface="ＭＳ Ｐゴシック"/>
              </a:rPr>
              <a:t> maken</a:t>
            </a:r>
            <a:endParaRPr lang="en-US" dirty="0">
              <a:ea typeface="ＭＳ Ｐゴシック"/>
            </a:endParaRPr>
          </a:p>
          <a:p>
            <a:r>
              <a:rPr lang="en-US" err="1">
                <a:ea typeface="ＭＳ Ｐゴシック"/>
              </a:rPr>
              <a:t>Drempels</a:t>
            </a:r>
            <a:r>
              <a:rPr lang="en-US" dirty="0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en</a:t>
            </a:r>
            <a:r>
              <a:rPr lang="en-US" dirty="0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belemmeringen</a:t>
            </a:r>
            <a:r>
              <a:rPr lang="en-US" dirty="0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voorkomen</a:t>
            </a:r>
            <a:r>
              <a:rPr lang="en-US">
                <a:ea typeface="ＭＳ Ｐゴシック"/>
              </a:rPr>
              <a:t> of verminderen</a:t>
            </a:r>
            <a:endParaRPr lang="en-US" dirty="0"/>
          </a:p>
          <a:p>
            <a:r>
              <a:rPr lang="en-US" dirty="0" err="1">
                <a:ea typeface="ＭＳ Ｐゴシック"/>
              </a:rPr>
              <a:t>Kennisontwikkeling</a:t>
            </a:r>
            <a:r>
              <a:rPr lang="en-US" dirty="0">
                <a:ea typeface="ＭＳ Ｐゴシック"/>
              </a:rPr>
              <a:t> ten </a:t>
            </a:r>
            <a:r>
              <a:rPr lang="en-US" dirty="0" err="1">
                <a:ea typeface="ＭＳ Ｐゴシック"/>
              </a:rPr>
              <a:t>aanzien</a:t>
            </a:r>
            <a:r>
              <a:rPr lang="en-US" dirty="0">
                <a:ea typeface="ＭＳ Ｐゴシック"/>
              </a:rPr>
              <a:t> van het instrument </a:t>
            </a:r>
            <a:r>
              <a:rPr lang="en-US" dirty="0" err="1">
                <a:ea typeface="ＭＳ Ｐゴシック"/>
              </a:rPr>
              <a:t>mede</a:t>
            </a:r>
            <a:r>
              <a:rPr lang="en-US" dirty="0">
                <a:ea typeface="ＭＳ Ｐゴシック"/>
              </a:rPr>
              <a:t> door </a:t>
            </a:r>
            <a:r>
              <a:rPr lang="en-US" dirty="0" err="1">
                <a:ea typeface="ＭＳ Ｐゴシック"/>
              </a:rPr>
              <a:t>begeleid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leren</a:t>
            </a:r>
            <a:r>
              <a:rPr lang="en-US" dirty="0">
                <a:ea typeface="ＭＳ Ｐゴシック"/>
              </a:rPr>
              <a:t> (begeleidleren.nl) </a:t>
            </a:r>
            <a:r>
              <a:rPr lang="en-US" dirty="0" err="1">
                <a:ea typeface="ＭＳ Ｐゴシック"/>
              </a:rPr>
              <a:t>en</a:t>
            </a:r>
            <a:r>
              <a:rPr lang="en-US">
                <a:ea typeface="ＭＳ Ｐゴシック"/>
              </a:rPr>
              <a:t> supported employment.</a:t>
            </a:r>
            <a:endParaRPr lang="en-US" dirty="0"/>
          </a:p>
          <a:p>
            <a:endParaRPr lang="en-US" dirty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40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CE6C0-3549-406E-CF60-5607D612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/>
              </a:rPr>
              <a:t>Doorontwikkeling</a:t>
            </a:r>
            <a:r>
              <a:rPr lang="en-US" dirty="0">
                <a:ea typeface="ＭＳ Ｐゴシック"/>
              </a:rPr>
              <a:t> in co-</a:t>
            </a:r>
            <a:r>
              <a:rPr lang="en-US" dirty="0" err="1">
                <a:ea typeface="ＭＳ Ｐゴシック"/>
              </a:rPr>
              <a:t>creatie</a:t>
            </a:r>
            <a:endParaRPr lang="en-US" dirty="0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8259B-FD1A-7E62-BE77-FDC9D1B5D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175" y="1824170"/>
            <a:ext cx="6624638" cy="3909880"/>
          </a:xfrm>
        </p:spPr>
        <p:txBody>
          <a:bodyPr/>
          <a:lstStyle/>
          <a:p>
            <a:pPr>
              <a:buFont typeface="Calibri" charset="0"/>
              <a:buChar char="-"/>
            </a:pPr>
            <a:r>
              <a:rPr lang="en-US" dirty="0">
                <a:ea typeface="Verdana"/>
              </a:rPr>
              <a:t>Wij-</a:t>
            </a:r>
            <a:r>
              <a:rPr lang="en-US" dirty="0" err="1">
                <a:ea typeface="Verdana"/>
              </a:rPr>
              <a:t>zij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denken</a:t>
            </a:r>
            <a:r>
              <a:rPr lang="en-US" dirty="0">
                <a:ea typeface="Verdana"/>
              </a:rPr>
              <a:t> </a:t>
            </a:r>
            <a:r>
              <a:rPr lang="en-US" dirty="0" err="1">
                <a:ea typeface="Verdana"/>
              </a:rPr>
              <a:t>doorbreken</a:t>
            </a:r>
            <a:r>
              <a:rPr lang="en-US" dirty="0">
                <a:ea typeface="Verdana"/>
              </a:rPr>
              <a:t> door het </a:t>
            </a:r>
            <a:r>
              <a:rPr lang="en-US" dirty="0" err="1">
                <a:ea typeface="Verdana"/>
              </a:rPr>
              <a:t>doorontwikkelen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naar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een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dialogische</a:t>
            </a:r>
            <a:r>
              <a:rPr lang="en-US" dirty="0">
                <a:ea typeface="Verdana"/>
              </a:rPr>
              <a:t> tool</a:t>
            </a:r>
          </a:p>
          <a:p>
            <a:pPr>
              <a:buFont typeface="Calibri" charset="0"/>
              <a:buChar char="-"/>
            </a:pPr>
            <a:endParaRPr lang="en-US" dirty="0">
              <a:ea typeface="Verdana"/>
            </a:endParaRPr>
          </a:p>
          <a:p>
            <a:pPr>
              <a:buFont typeface="Calibri" charset="0"/>
              <a:buChar char="-"/>
            </a:pPr>
            <a:r>
              <a:rPr lang="en-US" dirty="0">
                <a:ea typeface="Verdana"/>
              </a:rPr>
              <a:t>Wij-</a:t>
            </a:r>
            <a:r>
              <a:rPr lang="en-US" dirty="0" err="1">
                <a:ea typeface="Verdana"/>
              </a:rPr>
              <a:t>zij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denken</a:t>
            </a:r>
            <a:r>
              <a:rPr lang="en-US" dirty="0">
                <a:ea typeface="Verdana"/>
              </a:rPr>
              <a:t> is </a:t>
            </a:r>
            <a:r>
              <a:rPr lang="en-US" dirty="0" err="1">
                <a:ea typeface="Verdana"/>
              </a:rPr>
              <a:t>een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belangrijke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wortel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als</a:t>
            </a:r>
            <a:r>
              <a:rPr lang="en-US" dirty="0">
                <a:ea typeface="Verdana"/>
              </a:rPr>
              <a:t> het </a:t>
            </a:r>
            <a:r>
              <a:rPr lang="en-US" dirty="0" err="1">
                <a:ea typeface="Verdana"/>
              </a:rPr>
              <a:t>gaat</a:t>
            </a:r>
            <a:r>
              <a:rPr lang="en-US" dirty="0">
                <a:ea typeface="Verdana"/>
              </a:rPr>
              <a:t> over het </a:t>
            </a:r>
            <a:r>
              <a:rPr lang="en-US" dirty="0" err="1">
                <a:ea typeface="Verdana"/>
              </a:rPr>
              <a:t>ontstaan</a:t>
            </a:r>
            <a:r>
              <a:rPr lang="en-US" dirty="0">
                <a:ea typeface="Verdana"/>
              </a:rPr>
              <a:t> van (</a:t>
            </a:r>
            <a:r>
              <a:rPr lang="en-US" dirty="0" err="1">
                <a:ea typeface="Verdana"/>
              </a:rPr>
              <a:t>zelf</a:t>
            </a:r>
            <a:r>
              <a:rPr lang="en-US" dirty="0">
                <a:ea typeface="Verdana"/>
              </a:rPr>
              <a:t>)stigma. </a:t>
            </a:r>
            <a:r>
              <a:rPr lang="en-US" dirty="0" err="1">
                <a:ea typeface="Verdana"/>
              </a:rPr>
              <a:t>Klachten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komen</a:t>
            </a:r>
            <a:r>
              <a:rPr lang="en-US" dirty="0">
                <a:ea typeface="Verdana"/>
              </a:rPr>
              <a:t> op </a:t>
            </a:r>
            <a:r>
              <a:rPr lang="en-US" dirty="0" err="1">
                <a:ea typeface="Verdana"/>
              </a:rPr>
              <a:t>een</a:t>
            </a:r>
            <a:r>
              <a:rPr lang="en-US" dirty="0">
                <a:ea typeface="Verdana"/>
              </a:rPr>
              <a:t> continuum </a:t>
            </a:r>
            <a:r>
              <a:rPr lang="en-US" dirty="0" err="1">
                <a:ea typeface="Verdana"/>
              </a:rPr>
              <a:t>voor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kunnen</a:t>
            </a:r>
            <a:r>
              <a:rPr lang="en-US" dirty="0">
                <a:ea typeface="Verdana"/>
              </a:rPr>
              <a:t> </a:t>
            </a:r>
            <a:r>
              <a:rPr lang="en-US" dirty="0" err="1">
                <a:ea typeface="Verdana"/>
              </a:rPr>
              <a:t>wijzigen</a:t>
            </a:r>
            <a:r>
              <a:rPr lang="en-US" dirty="0">
                <a:ea typeface="Verdana"/>
              </a:rPr>
              <a:t>. Dit </a:t>
            </a:r>
            <a:r>
              <a:rPr lang="en-US" dirty="0" err="1">
                <a:ea typeface="Verdana"/>
              </a:rPr>
              <a:t>structureel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bespreken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uitleggen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geeft</a:t>
            </a:r>
            <a:r>
              <a:rPr lang="en-US" dirty="0">
                <a:ea typeface="Verdana"/>
              </a:rPr>
              <a:t> de </a:t>
            </a:r>
            <a:r>
              <a:rPr lang="en-US" dirty="0" err="1">
                <a:ea typeface="Verdana"/>
              </a:rPr>
              <a:t>mogelijkheid</a:t>
            </a:r>
            <a:r>
              <a:rPr lang="en-US" dirty="0">
                <a:ea typeface="Verdana"/>
              </a:rPr>
              <a:t> om </a:t>
            </a:r>
            <a:r>
              <a:rPr lang="en-US" dirty="0" err="1">
                <a:ea typeface="Verdana"/>
              </a:rPr>
              <a:t>wij-zij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denken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te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doorbreken</a:t>
            </a:r>
            <a:r>
              <a:rPr lang="en-US" dirty="0">
                <a:ea typeface="Verdana"/>
              </a:rPr>
              <a:t>. Brouwers (2020) </a:t>
            </a:r>
            <a:r>
              <a:rPr lang="en-US" dirty="0" err="1">
                <a:ea typeface="Verdana"/>
              </a:rPr>
              <a:t>geeft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aan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dat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sociaal</a:t>
            </a:r>
            <a:r>
              <a:rPr lang="en-US" dirty="0">
                <a:ea typeface="Verdana"/>
              </a:rPr>
              <a:t> stigma </a:t>
            </a:r>
            <a:r>
              <a:rPr lang="en-US" dirty="0" err="1">
                <a:ea typeface="Verdana"/>
              </a:rPr>
              <a:t>een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onderschatte</a:t>
            </a:r>
            <a:r>
              <a:rPr lang="en-US" dirty="0">
                <a:ea typeface="Verdana"/>
              </a:rPr>
              <a:t> factor is </a:t>
            </a:r>
            <a:r>
              <a:rPr lang="en-US" dirty="0" err="1">
                <a:ea typeface="Verdana"/>
              </a:rPr>
              <a:t>als</a:t>
            </a:r>
            <a:r>
              <a:rPr lang="en-US" dirty="0">
                <a:ea typeface="Verdana"/>
              </a:rPr>
              <a:t> het </a:t>
            </a:r>
            <a:r>
              <a:rPr lang="en-US" dirty="0" err="1">
                <a:ea typeface="Verdana"/>
              </a:rPr>
              <a:t>gaat</a:t>
            </a:r>
            <a:r>
              <a:rPr lang="en-US" dirty="0">
                <a:ea typeface="Verdana"/>
              </a:rPr>
              <a:t> om </a:t>
            </a:r>
            <a:r>
              <a:rPr lang="en-US" dirty="0" err="1">
                <a:ea typeface="Verdana"/>
              </a:rPr>
              <a:t>werkloosheid</a:t>
            </a:r>
            <a:r>
              <a:rPr lang="en-US" dirty="0">
                <a:ea typeface="Verdana"/>
              </a:rPr>
              <a:t> van </a:t>
            </a:r>
            <a:r>
              <a:rPr lang="en-US" dirty="0" err="1">
                <a:ea typeface="Verdana"/>
              </a:rPr>
              <a:t>mensen</a:t>
            </a:r>
            <a:r>
              <a:rPr lang="en-US" dirty="0">
                <a:ea typeface="Verdana"/>
              </a:rPr>
              <a:t> met </a:t>
            </a:r>
            <a:r>
              <a:rPr lang="en-US" dirty="0" err="1">
                <a:ea typeface="Verdana"/>
              </a:rPr>
              <a:t>mentale</a:t>
            </a:r>
            <a:r>
              <a:rPr lang="en-US" dirty="0">
                <a:ea typeface="Verdana"/>
              </a:rPr>
              <a:t> </a:t>
            </a:r>
            <a:r>
              <a:rPr lang="en-US" dirty="0" err="1">
                <a:ea typeface="Verdana"/>
              </a:rPr>
              <a:t>gezondheidsproblemen</a:t>
            </a:r>
            <a:r>
              <a:rPr lang="en-US" dirty="0">
                <a:ea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060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Korte voorstelronde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08175" y="1908194"/>
            <a:ext cx="6624638" cy="4320480"/>
          </a:xfrm>
        </p:spPr>
        <p:txBody>
          <a:bodyPr/>
          <a:lstStyle/>
          <a:p>
            <a:r>
              <a:rPr lang="nl-NL" dirty="0"/>
              <a:t>Vanuit welke ‘drive’ en expertise ben je hier?</a:t>
            </a:r>
          </a:p>
        </p:txBody>
      </p:sp>
    </p:spTree>
    <p:extLst>
      <p:ext uri="{BB962C8B-B14F-4D97-AF65-F5344CB8AC3E}">
        <p14:creationId xmlns:p14="http://schemas.microsoft.com/office/powerpoint/2010/main" val="1833314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09852-D2B2-3FD0-527D-4A89520B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/>
              </a:rPr>
              <a:t>Programma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7769B-6901-EBD3-1591-507A3D4CB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>
                <a:ea typeface="ＭＳ Ｐゴシック"/>
              </a:rPr>
              <a:t>Voorstel</a:t>
            </a:r>
            <a:r>
              <a:rPr lang="en-US" dirty="0">
                <a:ea typeface="ＭＳ Ｐゴシック"/>
              </a:rPr>
              <a:t> </a:t>
            </a:r>
            <a:r>
              <a:rPr lang="en-US" err="1">
                <a:ea typeface="ＭＳ Ｐゴシック"/>
              </a:rPr>
              <a:t>rondje</a:t>
            </a:r>
            <a:endParaRPr lang="en-US">
              <a:ea typeface="ＭＳ Ｐゴシック"/>
            </a:endParaRPr>
          </a:p>
          <a:p>
            <a:r>
              <a:rPr lang="en-US" dirty="0" err="1">
                <a:ea typeface="ＭＳ Ｐゴシック"/>
              </a:rPr>
              <a:t>Samenwerken</a:t>
            </a:r>
            <a:r>
              <a:rPr lang="en-US" dirty="0">
                <a:ea typeface="ＭＳ Ｐゴシック"/>
              </a:rPr>
              <a:t>; </a:t>
            </a:r>
            <a:r>
              <a:rPr lang="en-US" dirty="0" err="1">
                <a:ea typeface="ＭＳ Ｐゴシック"/>
              </a:rPr>
              <a:t>structuur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opzet</a:t>
            </a:r>
            <a:endParaRPr lang="en-US" dirty="0" err="1"/>
          </a:p>
          <a:p>
            <a:r>
              <a:rPr lang="en-US" dirty="0">
                <a:ea typeface="ＭＳ Ｐゴシック"/>
              </a:rPr>
              <a:t>Methode</a:t>
            </a:r>
          </a:p>
          <a:p>
            <a:endParaRPr lang="en-US" dirty="0">
              <a:ea typeface="ＭＳ Ｐゴシック"/>
            </a:endParaRPr>
          </a:p>
          <a:p>
            <a:r>
              <a:rPr lang="en-US" dirty="0" err="1">
                <a:ea typeface="ＭＳ Ｐゴシック"/>
              </a:rPr>
              <a:t>Afspraken</a:t>
            </a:r>
            <a:r>
              <a:rPr lang="en-US" dirty="0">
                <a:ea typeface="ＭＳ Ｐゴシック"/>
              </a:rPr>
              <a:t>/</a:t>
            </a:r>
            <a:r>
              <a:rPr lang="en-US" dirty="0" err="1">
                <a:ea typeface="ＭＳ Ｐゴシック"/>
              </a:rPr>
              <a:t>vragen</a:t>
            </a:r>
            <a:r>
              <a:rPr lang="en-US" dirty="0">
                <a:ea typeface="ＭＳ Ｐゴシック"/>
              </a:rPr>
              <a:t> </a:t>
            </a:r>
            <a:r>
              <a:rPr lang="en-US" dirty="0" err="1">
                <a:ea typeface="ＭＳ Ｐゴシック"/>
              </a:rPr>
              <a:t>inventariseren</a:t>
            </a:r>
          </a:p>
        </p:txBody>
      </p:sp>
    </p:spTree>
    <p:extLst>
      <p:ext uri="{BB962C8B-B14F-4D97-AF65-F5344CB8AC3E}">
        <p14:creationId xmlns:p14="http://schemas.microsoft.com/office/powerpoint/2010/main" val="4289404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F43376-D534-8F66-8C4F-60992E9B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Methode ‘Vertel ik het wel of vertel ik het niet?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E8209F-3365-4863-0922-8A406ED0F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Algemeen-Vertel-ik-het-wel-of-vertel-ik-het-niet-werkboekje.pdf (samensterkzonderstigma.nl)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2062630"/>
      </p:ext>
    </p:extLst>
  </p:cSld>
  <p:clrMapOvr>
    <a:masterClrMapping/>
  </p:clrMapOvr>
</p:sld>
</file>

<file path=ppt/theme/theme1.xml><?xml version="1.0" encoding="utf-8"?>
<a:theme xmlns:a="http://schemas.openxmlformats.org/drawingml/2006/main" name="1_Lege presentatie">
  <a:themeElements>
    <a:clrScheme name="1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Lege presentati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1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Lege presentatie">
  <a:themeElements>
    <a:clrScheme name="3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Lege presentati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3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Lege presentatie">
  <a:themeElements>
    <a:clrScheme name="4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Lege presentati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4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Lege presentatie">
  <a:themeElements>
    <a:clrScheme name="2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Lege presentati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2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Lege presentatie">
  <a:themeElements>
    <a:clrScheme name="5_Lege presentati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Lege presentatie">
      <a:majorFont>
        <a:latin typeface="Verdana"/>
        <a:ea typeface="MS PGothic"/>
        <a:cs typeface=""/>
      </a:majorFont>
      <a:minorFont>
        <a:latin typeface="Verdana"/>
        <a:ea typeface="MS PGothic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</a:defRPr>
        </a:defPPr>
      </a:lstStyle>
    </a:lnDef>
  </a:objectDefaults>
  <a:extraClrSchemeLst>
    <a:extraClrScheme>
      <a:clrScheme name="5_Lege presentat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Lege presentati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Lege presentati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E01B5B9C1C4D4FBB32E999FC8178EE" ma:contentTypeVersion="18" ma:contentTypeDescription="Een nieuw document maken." ma:contentTypeScope="" ma:versionID="7d811fc02892b4833012ed2710ec1e20">
  <xsd:schema xmlns:xsd="http://www.w3.org/2001/XMLSchema" xmlns:xs="http://www.w3.org/2001/XMLSchema" xmlns:p="http://schemas.microsoft.com/office/2006/metadata/properties" xmlns:ns2="375dea37-467a-4284-8e7a-88b3c7fc5831" xmlns:ns3="2ae3f139-782d-4a8f-b5d1-9bd31646596b" targetNamespace="http://schemas.microsoft.com/office/2006/metadata/properties" ma:root="true" ma:fieldsID="db7211da883dc5332bfb5baaabf3ad68" ns2:_="" ns3:_="">
    <xsd:import namespace="375dea37-467a-4284-8e7a-88b3c7fc5831"/>
    <xsd:import namespace="2ae3f139-782d-4a8f-b5d1-9bd316465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dea37-467a-4284-8e7a-88b3c7fc58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d5477cde-f098-4d32-ba13-c78038edde3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e3f139-782d-4a8f-b5d1-9bd31646596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354ba8b-01bb-4958-b484-de7a38948363}" ma:internalName="TaxCatchAll" ma:showField="CatchAllData" ma:web="2ae3f139-782d-4a8f-b5d1-9bd3164659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ae3f139-782d-4a8f-b5d1-9bd31646596b" xsi:nil="true"/>
    <lcf76f155ced4ddcb4097134ff3c332f xmlns="375dea37-467a-4284-8e7a-88b3c7fc583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B9195C-99EE-43EF-9A63-7BA5D0B8B0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17D84D-4BFC-4AF3-9957-DA984501C27A}"/>
</file>

<file path=customXml/itemProps3.xml><?xml version="1.0" encoding="utf-8"?>
<ds:datastoreItem xmlns:ds="http://schemas.openxmlformats.org/officeDocument/2006/customXml" ds:itemID="{C5620F38-082D-47D1-9295-FA6A320C69E3}">
  <ds:schemaRefs>
    <ds:schemaRef ds:uri="http://schemas.microsoft.com/office/2006/documentManagement/types"/>
    <ds:schemaRef ds:uri="1cd4cb56-aef9-4957-9f1b-e0aad0b04a84"/>
    <ds:schemaRef ds:uri="http://schemas.microsoft.com/office/2006/metadata/properties"/>
    <ds:schemaRef ds:uri="042ffdab-acfe-4dfd-a2b8-cf42814354bc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503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Verdana</vt:lpstr>
      <vt:lpstr>1_Lege presentatie</vt:lpstr>
      <vt:lpstr>3_Lege presentatie</vt:lpstr>
      <vt:lpstr>4_Lege presentatie</vt:lpstr>
      <vt:lpstr>2_Lege presentatie</vt:lpstr>
      <vt:lpstr>5_Lege presentatie</vt:lpstr>
      <vt:lpstr>Bijeenkomst 25 mei 2023</vt:lpstr>
      <vt:lpstr>Agenda</vt:lpstr>
      <vt:lpstr>Inleiding</vt:lpstr>
      <vt:lpstr>Inleiding</vt:lpstr>
      <vt:lpstr>Doel inzet van Vertel ik het wel</vt:lpstr>
      <vt:lpstr>Doorontwikkeling in co-creatie</vt:lpstr>
      <vt:lpstr>Korte voorstelronde</vt:lpstr>
      <vt:lpstr>Programma</vt:lpstr>
      <vt:lpstr>Methode ‘Vertel ik het wel of vertel ik het niet? </vt:lpstr>
      <vt:lpstr>Casus Maak groepjes (max 5 personen) </vt:lpstr>
      <vt:lpstr>Casus</vt:lpstr>
      <vt:lpstr>Terugkoppeling</vt:lpstr>
      <vt:lpstr>Bedankt!</vt:lpstr>
    </vt:vector>
  </TitlesOfParts>
  <Company>Chiel van de 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Chiel van de Ven</dc:creator>
  <cp:lastModifiedBy>Oudheusden, C.A.W. van (Conny)</cp:lastModifiedBy>
  <cp:revision>345</cp:revision>
  <cp:lastPrinted>2009-05-06T12:19:43Z</cp:lastPrinted>
  <dcterms:created xsi:type="dcterms:W3CDTF">2007-10-29T13:53:54Z</dcterms:created>
  <dcterms:modified xsi:type="dcterms:W3CDTF">2024-09-12T15:34:35Z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0x01010076B689567E9CA34FB4981EE9CD793E97</vt:lpwstr>
  </property>
  <property fmtid="{D5CDD505-2E9C-101B-9397-08002B2CF9AE}" pid="3" name="MediaServiceImageTags">
    <vt:lpwstr/>
  </property>
</Properties>
</file>