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75" r:id="rId4"/>
    <p:sldMasterId id="2147483687" r:id="rId5"/>
  </p:sldMasterIdLst>
  <p:notesMasterIdLst>
    <p:notesMasterId r:id="rId38"/>
  </p:notesMasterIdLst>
  <p:sldIdLst>
    <p:sldId id="257" r:id="rId6"/>
    <p:sldId id="466" r:id="rId7"/>
    <p:sldId id="1116" r:id="rId8"/>
    <p:sldId id="1117" r:id="rId9"/>
    <p:sldId id="453" r:id="rId10"/>
    <p:sldId id="465" r:id="rId11"/>
    <p:sldId id="472" r:id="rId12"/>
    <p:sldId id="473" r:id="rId13"/>
    <p:sldId id="474" r:id="rId14"/>
    <p:sldId id="475" r:id="rId15"/>
    <p:sldId id="476" r:id="rId16"/>
    <p:sldId id="477" r:id="rId17"/>
    <p:sldId id="478" r:id="rId18"/>
    <p:sldId id="479" r:id="rId19"/>
    <p:sldId id="480" r:id="rId20"/>
    <p:sldId id="482" r:id="rId21"/>
    <p:sldId id="481" r:id="rId22"/>
    <p:sldId id="483" r:id="rId23"/>
    <p:sldId id="463" r:id="rId24"/>
    <p:sldId id="471" r:id="rId25"/>
    <p:sldId id="484" r:id="rId26"/>
    <p:sldId id="464" r:id="rId27"/>
    <p:sldId id="485" r:id="rId28"/>
    <p:sldId id="487" r:id="rId29"/>
    <p:sldId id="498" r:id="rId30"/>
    <p:sldId id="502" r:id="rId31"/>
    <p:sldId id="491" r:id="rId32"/>
    <p:sldId id="493" r:id="rId33"/>
    <p:sldId id="497" r:id="rId34"/>
    <p:sldId id="495" r:id="rId35"/>
    <p:sldId id="500" r:id="rId36"/>
    <p:sldId id="499" r:id="rId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9DDA"/>
    <a:srgbClr val="D4104B"/>
    <a:srgbClr val="0B48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8D1897-9A41-46D6-A7F8-073332EB074F}" v="1" dt="2026-07-14T08:41:38.5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22" autoAdjust="0"/>
    <p:restoredTop sz="95845" autoAdjust="0"/>
  </p:normalViewPr>
  <p:slideViewPr>
    <p:cSldViewPr snapToGrid="0" snapToObjects="1">
      <p:cViewPr varScale="1">
        <p:scale>
          <a:sx n="152" d="100"/>
          <a:sy n="152" d="100"/>
        </p:scale>
        <p:origin x="450" y="15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wienen, J.I. van (Judith)" userId="c60d4e66-4e5f-4ffe-84a2-7a232e74454f" providerId="ADAL" clId="{92BF408B-493E-43A9-AED8-0BEACEB69D1C}"/>
    <pc:docChg chg="addSld delSld modSld delMainMaster">
      <pc:chgData name="Zwienen, J.I. van (Judith)" userId="c60d4e66-4e5f-4ffe-84a2-7a232e74454f" providerId="ADAL" clId="{92BF408B-493E-43A9-AED8-0BEACEB69D1C}" dt="2026-07-14T08:41:38.502" v="1"/>
      <pc:docMkLst>
        <pc:docMk/>
      </pc:docMkLst>
      <pc:sldChg chg="add">
        <pc:chgData name="Zwienen, J.I. van (Judith)" userId="c60d4e66-4e5f-4ffe-84a2-7a232e74454f" providerId="ADAL" clId="{92BF408B-493E-43A9-AED8-0BEACEB69D1C}" dt="2026-07-14T08:41:38.502" v="1"/>
        <pc:sldMkLst>
          <pc:docMk/>
          <pc:sldMk cId="1676396262" sldId="257"/>
        </pc:sldMkLst>
      </pc:sldChg>
      <pc:sldChg chg="del">
        <pc:chgData name="Zwienen, J.I. van (Judith)" userId="c60d4e66-4e5f-4ffe-84a2-7a232e74454f" providerId="ADAL" clId="{92BF408B-493E-43A9-AED8-0BEACEB69D1C}" dt="2026-07-14T08:41:34.801" v="0" actId="47"/>
        <pc:sldMkLst>
          <pc:docMk/>
          <pc:sldMk cId="340315381" sldId="1118"/>
        </pc:sldMkLst>
      </pc:sldChg>
      <pc:sldMasterChg chg="del delSldLayout">
        <pc:chgData name="Zwienen, J.I. van (Judith)" userId="c60d4e66-4e5f-4ffe-84a2-7a232e74454f" providerId="ADAL" clId="{92BF408B-493E-43A9-AED8-0BEACEB69D1C}" dt="2026-07-14T08:41:34.801" v="0" actId="47"/>
        <pc:sldMasterMkLst>
          <pc:docMk/>
          <pc:sldMasterMk cId="3360972314" sldId="2147483710"/>
        </pc:sldMasterMkLst>
        <pc:sldLayoutChg chg="del">
          <pc:chgData name="Zwienen, J.I. van (Judith)" userId="c60d4e66-4e5f-4ffe-84a2-7a232e74454f" providerId="ADAL" clId="{92BF408B-493E-43A9-AED8-0BEACEB69D1C}" dt="2026-07-14T08:41:34.801" v="0" actId="47"/>
          <pc:sldLayoutMkLst>
            <pc:docMk/>
            <pc:sldMasterMk cId="3360972314" sldId="2147483710"/>
            <pc:sldLayoutMk cId="1953112550" sldId="2147483711"/>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2566953546" sldId="2147483712"/>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1687051349" sldId="2147483713"/>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3469176122" sldId="2147483714"/>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3854846519" sldId="2147483715"/>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1029246833" sldId="2147483716"/>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687409653" sldId="2147483717"/>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1834446493" sldId="2147483718"/>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3072621148" sldId="2147483719"/>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14839021" sldId="2147483720"/>
          </pc:sldLayoutMkLst>
        </pc:sldLayoutChg>
        <pc:sldLayoutChg chg="del">
          <pc:chgData name="Zwienen, J.I. van (Judith)" userId="c60d4e66-4e5f-4ffe-84a2-7a232e74454f" providerId="ADAL" clId="{92BF408B-493E-43A9-AED8-0BEACEB69D1C}" dt="2026-07-14T08:41:34.801" v="0" actId="47"/>
          <pc:sldLayoutMkLst>
            <pc:docMk/>
            <pc:sldMasterMk cId="3360972314" sldId="2147483710"/>
            <pc:sldLayoutMk cId="3403071319" sldId="214748372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8B82D-5312-4101-B187-E6337CF362F3}" type="datetimeFigureOut">
              <a:rPr lang="nl-NL" smtClean="0"/>
              <a:t>14-7-2026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FB7C02-EC50-4905-8989-E08027BFCA37}" type="slidenum">
              <a:rPr lang="nl-NL" smtClean="0"/>
              <a:t>‹nr.›</a:t>
            </a:fld>
            <a:endParaRPr lang="nl-NL"/>
          </a:p>
        </p:txBody>
      </p:sp>
    </p:spTree>
    <p:extLst>
      <p:ext uri="{BB962C8B-B14F-4D97-AF65-F5344CB8AC3E}">
        <p14:creationId xmlns:p14="http://schemas.microsoft.com/office/powerpoint/2010/main" val="332246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8300D73-5ADD-3647-89FB-03865C1A6E43}"/>
              </a:ext>
            </a:extLst>
          </p:cNvPr>
          <p:cNvSpPr/>
          <p:nvPr userDrawn="1"/>
        </p:nvSpPr>
        <p:spPr bwMode="auto">
          <a:xfrm>
            <a:off x="513445" y="555008"/>
            <a:ext cx="4122349" cy="3896960"/>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828066"/>
            <a:ext cx="3618058" cy="1555369"/>
          </a:xfrm>
        </p:spPr>
        <p:txBody>
          <a:bodyPr anchor="t">
            <a:normAutofit/>
          </a:bodyPr>
          <a:lstStyle>
            <a:lvl1pPr algn="l">
              <a:defRPr sz="3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8" y="2503488"/>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14-7-2026</a:t>
            </a:fld>
            <a:endParaRPr lang="nl-NL" dirty="0"/>
          </a:p>
        </p:txBody>
      </p:sp>
      <p:pic>
        <p:nvPicPr>
          <p:cNvPr id="16" name="Afbeelding 15">
            <a:extLst>
              <a:ext uri="{FF2B5EF4-FFF2-40B4-BE49-F238E27FC236}">
                <a16:creationId xmlns:a16="http://schemas.microsoft.com/office/drawing/2014/main" id="{B10EB3F6-3A41-A947-92A9-D555A744C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21146" y="6241225"/>
            <a:ext cx="3240153" cy="333545"/>
          </a:xfrm>
          <a:prstGeom prst="rect">
            <a:avLst/>
          </a:prstGeom>
        </p:spPr>
      </p:pic>
      <p:pic>
        <p:nvPicPr>
          <p:cNvPr id="10" name="Afbeelding 9">
            <a:extLst>
              <a:ext uri="{FF2B5EF4-FFF2-40B4-BE49-F238E27FC236}">
                <a16:creationId xmlns:a16="http://schemas.microsoft.com/office/drawing/2014/main" id="{CC2629DB-B92B-4F0A-B73C-AE93AD958277}"/>
              </a:ext>
            </a:extLst>
          </p:cNvPr>
          <p:cNvPicPr>
            <a:picLocks noChangeAspect="1"/>
          </p:cNvPicPr>
          <p:nvPr userDrawn="1"/>
        </p:nvPicPr>
        <p:blipFill>
          <a:blip r:embed="rId3"/>
          <a:stretch>
            <a:fillRect/>
          </a:stretch>
        </p:blipFill>
        <p:spPr>
          <a:xfrm>
            <a:off x="4508597" y="-1858466"/>
            <a:ext cx="7746806" cy="11620209"/>
          </a:xfrm>
          <a:prstGeom prst="rect">
            <a:avLst/>
          </a:prstGeom>
        </p:spPr>
      </p:pic>
    </p:spTree>
    <p:extLst>
      <p:ext uri="{BB962C8B-B14F-4D97-AF65-F5344CB8AC3E}">
        <p14:creationId xmlns:p14="http://schemas.microsoft.com/office/powerpoint/2010/main" val="1987749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136" y="0"/>
            <a:ext cx="12286136"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14-7-2026</a:t>
            </a:fld>
            <a:endParaRPr lang="nl-NL" dirty="0"/>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dirty="0"/>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3374812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a:srcRect/>
          <a:stretch/>
        </p:blipFill>
        <p:spPr>
          <a:xfrm>
            <a:off x="-47068" y="0"/>
            <a:ext cx="12192000"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14-7-2026</a:t>
            </a:fld>
            <a:endParaRPr lang="nl-NL" dirty="0"/>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dirty="0"/>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3022400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666702"/>
            <a:ext cx="4544482" cy="1911606"/>
          </a:xfrm>
        </p:spPr>
        <p:txBody>
          <a:bodyPr anchor="t">
            <a:normAutofit/>
          </a:bodyPr>
          <a:lstStyle>
            <a:lvl1pPr algn="l">
              <a:defRPr sz="4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2718186"/>
            <a:ext cx="4544481" cy="229821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14-7-2026</a:t>
            </a:fld>
            <a:endParaRPr lang="nl-NL" dirty="0"/>
          </a:p>
        </p:txBody>
      </p:sp>
      <p:pic>
        <p:nvPicPr>
          <p:cNvPr id="10" name="Afbeelding 9">
            <a:extLst>
              <a:ext uri="{FF2B5EF4-FFF2-40B4-BE49-F238E27FC236}">
                <a16:creationId xmlns:a16="http://schemas.microsoft.com/office/drawing/2014/main" id="{D23D2696-9E2C-CB41-84F5-F0835BC716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21146" y="6241225"/>
            <a:ext cx="3240153" cy="333545"/>
          </a:xfrm>
          <a:prstGeom prst="rect">
            <a:avLst/>
          </a:prstGeom>
        </p:spPr>
      </p:pic>
      <p:pic>
        <p:nvPicPr>
          <p:cNvPr id="7" name="Afbeelding 6">
            <a:extLst>
              <a:ext uri="{FF2B5EF4-FFF2-40B4-BE49-F238E27FC236}">
                <a16:creationId xmlns:a16="http://schemas.microsoft.com/office/drawing/2014/main" id="{630C939D-4E53-4D1C-85E8-D11D03160F89}"/>
              </a:ext>
            </a:extLst>
          </p:cNvPr>
          <p:cNvPicPr>
            <a:picLocks noChangeAspect="1"/>
          </p:cNvPicPr>
          <p:nvPr userDrawn="1"/>
        </p:nvPicPr>
        <p:blipFill rotWithShape="1">
          <a:blip r:embed="rId3"/>
          <a:srcRect l="6119" t="25002" r="9754" b="25401"/>
          <a:stretch/>
        </p:blipFill>
        <p:spPr>
          <a:xfrm>
            <a:off x="5638800" y="666702"/>
            <a:ext cx="6197600" cy="5480484"/>
          </a:xfrm>
          <a:prstGeom prst="rect">
            <a:avLst/>
          </a:prstGeom>
        </p:spPr>
      </p:pic>
    </p:spTree>
    <p:extLst>
      <p:ext uri="{BB962C8B-B14F-4D97-AF65-F5344CB8AC3E}">
        <p14:creationId xmlns:p14="http://schemas.microsoft.com/office/powerpoint/2010/main" val="338242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7" y="666703"/>
            <a:ext cx="10651065" cy="785579"/>
          </a:xfrm>
        </p:spPr>
        <p:txBody>
          <a:bodyPr anchor="t">
            <a:normAutofit/>
          </a:bodyPr>
          <a:lstStyle>
            <a:lvl1pPr algn="l">
              <a:defRPr sz="4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1452282"/>
            <a:ext cx="10651065" cy="78557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14-7-2026</a:t>
            </a:fld>
            <a:endParaRPr lang="nl-NL" dirty="0"/>
          </a:p>
        </p:txBody>
      </p:sp>
      <p:pic>
        <p:nvPicPr>
          <p:cNvPr id="11" name="Afbeelding 10">
            <a:extLst>
              <a:ext uri="{FF2B5EF4-FFF2-40B4-BE49-F238E27FC236}">
                <a16:creationId xmlns:a16="http://schemas.microsoft.com/office/drawing/2014/main" id="{947ADA1F-AF9B-9042-8EAF-8AA6C2368F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21146" y="6241225"/>
            <a:ext cx="3240153" cy="333545"/>
          </a:xfrm>
          <a:prstGeom prst="rect">
            <a:avLst/>
          </a:prstGeom>
        </p:spPr>
      </p:pic>
    </p:spTree>
    <p:extLst>
      <p:ext uri="{BB962C8B-B14F-4D97-AF65-F5344CB8AC3E}">
        <p14:creationId xmlns:p14="http://schemas.microsoft.com/office/powerpoint/2010/main" val="3804768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4" name="Afbeelding 13" descr="Afbeelding met tekst, illustratie&#10;&#10;Automatisch gegenereerde beschrijving">
            <a:extLst>
              <a:ext uri="{FF2B5EF4-FFF2-40B4-BE49-F238E27FC236}">
                <a16:creationId xmlns:a16="http://schemas.microsoft.com/office/drawing/2014/main" id="{1078B472-7B47-EF4D-B387-FB13A7D8E3DE}"/>
              </a:ext>
            </a:extLst>
          </p:cNvPr>
          <p:cNvPicPr>
            <a:picLocks noChangeAspect="1"/>
          </p:cNvPicPr>
          <p:nvPr userDrawn="1"/>
        </p:nvPicPr>
        <p:blipFill>
          <a:blip r:embed="rId2"/>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3635155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8"/>
            <a:ext cx="10515600" cy="448794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AE880CDC-CDD1-064B-8121-E9140DAAF03E}"/>
              </a:ext>
            </a:extLst>
          </p:cNvPr>
          <p:cNvPicPr>
            <a:picLocks noChangeAspect="1"/>
          </p:cNvPicPr>
          <p:nvPr userDrawn="1"/>
        </p:nvPicPr>
        <p:blipFill>
          <a:blip r:embed="rId2"/>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3923647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838200" y="1608058"/>
            <a:ext cx="5181600" cy="478647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172200" y="1608058"/>
            <a:ext cx="5181600" cy="47864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Rechthoek 7">
            <a:extLst>
              <a:ext uri="{FF2B5EF4-FFF2-40B4-BE49-F238E27FC236}">
                <a16:creationId xmlns:a16="http://schemas.microsoft.com/office/drawing/2014/main" id="{C2D782E1-11DA-D749-AC88-3B9F59ACB2D2}"/>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9" name="Titel 1">
            <a:extLst>
              <a:ext uri="{FF2B5EF4-FFF2-40B4-BE49-F238E27FC236}">
                <a16:creationId xmlns:a16="http://schemas.microsoft.com/office/drawing/2014/main" id="{27F0A91D-BC1E-6742-B7C5-58326DA2617E}"/>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0" name="Afbeelding 9" descr="Afbeelding met tekst, illustratie&#10;&#10;Automatisch gegenereerde beschrijving">
            <a:extLst>
              <a:ext uri="{FF2B5EF4-FFF2-40B4-BE49-F238E27FC236}">
                <a16:creationId xmlns:a16="http://schemas.microsoft.com/office/drawing/2014/main" id="{845C24AA-8C47-F24E-8DE4-1EF3FF901798}"/>
              </a:ext>
            </a:extLst>
          </p:cNvPr>
          <p:cNvPicPr>
            <a:picLocks noChangeAspect="1"/>
          </p:cNvPicPr>
          <p:nvPr userDrawn="1"/>
        </p:nvPicPr>
        <p:blipFill>
          <a:blip r:embed="rId2"/>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1729697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839788" y="1639968"/>
            <a:ext cx="5157787"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839788" y="2505075"/>
            <a:ext cx="5157787" cy="368458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172200" y="1639968"/>
            <a:ext cx="5183188"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Rechthoek 9">
            <a:extLst>
              <a:ext uri="{FF2B5EF4-FFF2-40B4-BE49-F238E27FC236}">
                <a16:creationId xmlns:a16="http://schemas.microsoft.com/office/drawing/2014/main" id="{7495EF8E-E894-554C-BBDF-A5C3500A507B}"/>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Titel 1">
            <a:extLst>
              <a:ext uri="{FF2B5EF4-FFF2-40B4-BE49-F238E27FC236}">
                <a16:creationId xmlns:a16="http://schemas.microsoft.com/office/drawing/2014/main" id="{2EEF915C-EE12-3546-8889-A440B5211475}"/>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2" name="Afbeelding 11" descr="Afbeelding met tekst, illustratie&#10;&#10;Automatisch gegenereerde beschrijving">
            <a:extLst>
              <a:ext uri="{FF2B5EF4-FFF2-40B4-BE49-F238E27FC236}">
                <a16:creationId xmlns:a16="http://schemas.microsoft.com/office/drawing/2014/main" id="{E38265E3-17EC-B043-905F-75CC43A732E2}"/>
              </a:ext>
            </a:extLst>
          </p:cNvPr>
          <p:cNvPicPr>
            <a:picLocks noChangeAspect="1"/>
          </p:cNvPicPr>
          <p:nvPr userDrawn="1"/>
        </p:nvPicPr>
        <p:blipFill>
          <a:blip r:embed="rId2"/>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1944184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solidFill>
                  <a:schemeClr val="bg1"/>
                </a:solidFill>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1992617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7237031"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6806838" cy="4439816"/>
          </a:xfrm>
        </p:spPr>
        <p:txBody>
          <a:bodyPr/>
          <a:lstStyle>
            <a:lvl1pPr marL="0" indent="0">
              <a:buFontTx/>
              <a:buNone/>
              <a:defRPr>
                <a:solidFill>
                  <a:schemeClr val="bg1"/>
                </a:solidFill>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27754" y="6241225"/>
            <a:ext cx="333545" cy="333545"/>
          </a:xfrm>
          <a:prstGeom prst="rect">
            <a:avLst/>
          </a:prstGeom>
        </p:spPr>
      </p:pic>
      <p:pic>
        <p:nvPicPr>
          <p:cNvPr id="4" name="Afbeelding 3">
            <a:extLst>
              <a:ext uri="{FF2B5EF4-FFF2-40B4-BE49-F238E27FC236}">
                <a16:creationId xmlns:a16="http://schemas.microsoft.com/office/drawing/2014/main" id="{1A235D95-6F9C-0D48-808D-488ACBC86CC9}"/>
              </a:ext>
            </a:extLst>
          </p:cNvPr>
          <p:cNvPicPr>
            <a:picLocks noChangeAspect="1"/>
          </p:cNvPicPr>
          <p:nvPr userDrawn="1"/>
        </p:nvPicPr>
        <p:blipFill>
          <a:blip r:embed="rId3"/>
          <a:srcRect/>
          <a:stretch/>
        </p:blipFill>
        <p:spPr>
          <a:xfrm>
            <a:off x="7988349" y="542340"/>
            <a:ext cx="3672904" cy="5501714"/>
          </a:xfrm>
          <a:prstGeom prst="rect">
            <a:avLst/>
          </a:prstGeom>
        </p:spPr>
      </p:pic>
    </p:spTree>
    <p:extLst>
      <p:ext uri="{BB962C8B-B14F-4D97-AF65-F5344CB8AC3E}">
        <p14:creationId xmlns:p14="http://schemas.microsoft.com/office/powerpoint/2010/main" val="586429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a:srcRect/>
          <a:stretch/>
        </p:blipFill>
        <p:spPr>
          <a:xfrm>
            <a:off x="0" y="-38896"/>
            <a:ext cx="12261148"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7754" y="6241225"/>
            <a:ext cx="333545" cy="333545"/>
          </a:xfrm>
          <a:prstGeom prst="rect">
            <a:avLst/>
          </a:prstGeom>
        </p:spPr>
      </p:pic>
      <p:sp>
        <p:nvSpPr>
          <p:cNvPr id="9" name="Rechthoek 8">
            <a:extLst>
              <a:ext uri="{FF2B5EF4-FFF2-40B4-BE49-F238E27FC236}">
                <a16:creationId xmlns:a16="http://schemas.microsoft.com/office/drawing/2014/main" id="{E6E60ECC-2E38-BD40-9146-9B85A8E7AB5D}"/>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Ondertitel 2">
            <a:extLst>
              <a:ext uri="{FF2B5EF4-FFF2-40B4-BE49-F238E27FC236}">
                <a16:creationId xmlns:a16="http://schemas.microsoft.com/office/drawing/2014/main" id="{309FE8A5-6C8D-7047-A17D-0E32D1E90FA7}"/>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1906295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a:srcRect/>
          <a:stretch/>
        </p:blipFill>
        <p:spPr>
          <a:xfrm>
            <a:off x="1" y="-38896"/>
            <a:ext cx="12261146"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7754" y="6241225"/>
            <a:ext cx="333545" cy="333545"/>
          </a:xfrm>
          <a:prstGeom prst="rect">
            <a:avLst/>
          </a:prstGeom>
        </p:spPr>
      </p:pic>
      <p:sp>
        <p:nvSpPr>
          <p:cNvPr id="11" name="Rechthoek 10">
            <a:extLst>
              <a:ext uri="{FF2B5EF4-FFF2-40B4-BE49-F238E27FC236}">
                <a16:creationId xmlns:a16="http://schemas.microsoft.com/office/drawing/2014/main" id="{A2776CD1-1785-4340-A09C-23280865CB1A}"/>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2" name="Ondertitel 2">
            <a:extLst>
              <a:ext uri="{FF2B5EF4-FFF2-40B4-BE49-F238E27FC236}">
                <a16:creationId xmlns:a16="http://schemas.microsoft.com/office/drawing/2014/main" id="{77A721F4-79CD-644C-B2B2-2CEA10B412F9}"/>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3243523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6" name="Afbeelding 5" descr="Afbeelding met tekst, illustratie&#10;&#10;Automatisch gegenereerde beschrijving">
            <a:extLst>
              <a:ext uri="{FF2B5EF4-FFF2-40B4-BE49-F238E27FC236}">
                <a16:creationId xmlns:a16="http://schemas.microsoft.com/office/drawing/2014/main" id="{10E029A4-A6C7-2E46-8408-60022659597A}"/>
              </a:ext>
            </a:extLst>
          </p:cNvPr>
          <p:cNvPicPr>
            <a:picLocks noChangeAspect="1"/>
          </p:cNvPicPr>
          <p:nvPr userDrawn="1"/>
        </p:nvPicPr>
        <p:blipFill>
          <a:blip r:embed="rId2"/>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542682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el en object">
    <p:bg>
      <p:bgPr>
        <a:solidFill>
          <a:srgbClr val="D4104B"/>
        </a:solidFill>
        <a:effectLst/>
      </p:bgPr>
    </p:bg>
    <p:spTree>
      <p:nvGrpSpPr>
        <p:cNvPr id="1" name=""/>
        <p:cNvGrpSpPr/>
        <p:nvPr/>
      </p:nvGrpSpPr>
      <p:grpSpPr>
        <a:xfrm>
          <a:off x="0" y="0"/>
          <a:ext cx="0" cy="0"/>
          <a:chOff x="0" y="0"/>
          <a:chExt cx="0" cy="0"/>
        </a:xfrm>
      </p:grpSpPr>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2129918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104B"/>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F3B684-A087-4D4C-BC3B-3E76AF6A0C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22329" y="2594266"/>
            <a:ext cx="8347339" cy="834734"/>
          </a:xfrm>
          <a:prstGeom prst="rect">
            <a:avLst/>
          </a:prstGeom>
        </p:spPr>
      </p:pic>
      <p:pic>
        <p:nvPicPr>
          <p:cNvPr id="4" name="Afbeelding 3" descr="Afbeelding met tekst, illustratie&#10;&#10;Automatisch gegenereerde beschrijving">
            <a:extLst>
              <a:ext uri="{FF2B5EF4-FFF2-40B4-BE49-F238E27FC236}">
                <a16:creationId xmlns:a16="http://schemas.microsoft.com/office/drawing/2014/main" id="{0AD023EA-CB5E-D545-BA4C-22765183DE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0712" y="4437854"/>
            <a:ext cx="2710574" cy="385504"/>
          </a:xfrm>
          <a:prstGeom prst="rect">
            <a:avLst/>
          </a:prstGeom>
        </p:spPr>
      </p:pic>
    </p:spTree>
    <p:extLst>
      <p:ext uri="{BB962C8B-B14F-4D97-AF65-F5344CB8AC3E}">
        <p14:creationId xmlns:p14="http://schemas.microsoft.com/office/powerpoint/2010/main" val="456262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14-7-2026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991299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14-7-2026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484634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0EAF72-FAA1-452F-B6E6-25526576805F}" type="datetimeFigureOut">
              <a:rPr lang="nl-NL" smtClean="0"/>
              <a:t>14-7-2026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290329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60EAF72-FAA1-452F-B6E6-25526576805F}" type="datetimeFigureOut">
              <a:rPr lang="nl-NL" smtClean="0"/>
              <a:t>14-7-2026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482382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60EAF72-FAA1-452F-B6E6-25526576805F}" type="datetimeFigureOut">
              <a:rPr lang="nl-NL" smtClean="0"/>
              <a:t>14-7-2026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482078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60EAF72-FAA1-452F-B6E6-25526576805F}" type="datetimeFigureOut">
              <a:rPr lang="nl-NL" smtClean="0"/>
              <a:t>14-7-2026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175725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EAF72-FAA1-452F-B6E6-25526576805F}" type="datetimeFigureOut">
              <a:rPr lang="nl-NL" smtClean="0"/>
              <a:t>14-7-2026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42514441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14-7-2026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563602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14-7-2026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427178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14-7-2026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1206285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14-7-2026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1484216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870B09D1-5865-49C6-B8E9-1665DBEC8372}"/>
              </a:ext>
            </a:extLst>
          </p:cNvPr>
          <p:cNvSpPr txBox="1">
            <a:spLocks noChangeArrowheads="1"/>
          </p:cNvSpPr>
          <p:nvPr userDrawn="1"/>
        </p:nvSpPr>
        <p:spPr bwMode="auto">
          <a:xfrm>
            <a:off x="10839451" y="6002338"/>
            <a:ext cx="184731" cy="461665"/>
          </a:xfrm>
          <a:prstGeom prst="rect">
            <a:avLst/>
          </a:prstGeom>
          <a:noFill/>
          <a:ln>
            <a:noFill/>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defRPr/>
            </a:pPr>
            <a:endParaRPr lang="nl-NL" sz="2400"/>
          </a:p>
        </p:txBody>
      </p:sp>
      <p:sp>
        <p:nvSpPr>
          <p:cNvPr id="2" name="Titel 1"/>
          <p:cNvSpPr>
            <a:spLocks noGrp="1"/>
          </p:cNvSpPr>
          <p:nvPr>
            <p:ph type="title"/>
          </p:nvPr>
        </p:nvSpPr>
        <p:spPr>
          <a:xfrm>
            <a:off x="719668" y="0"/>
            <a:ext cx="10657417" cy="1143000"/>
          </a:xfrm>
          <a:prstGeom prst="rect">
            <a:avLst/>
          </a:prstGeom>
        </p:spPr>
        <p:txBody>
          <a:bodyPr/>
          <a:lstStyle>
            <a:lvl1pPr>
              <a:defRPr>
                <a:solidFill>
                  <a:srgbClr val="CC0033"/>
                </a:solidFill>
              </a:defRPr>
            </a:lvl1pPr>
          </a:lstStyle>
          <a:p>
            <a:r>
              <a:rPr lang="nl-NL" dirty="0"/>
              <a:t>Klik om de stijl te bewerken</a:t>
            </a:r>
          </a:p>
        </p:txBody>
      </p:sp>
      <p:sp>
        <p:nvSpPr>
          <p:cNvPr id="4" name="Rectangle 3"/>
          <p:cNvSpPr>
            <a:spLocks noGrp="1" noChangeArrowheads="1"/>
          </p:cNvSpPr>
          <p:nvPr>
            <p:ph idx="1"/>
          </p:nvPr>
        </p:nvSpPr>
        <p:spPr bwMode="auto">
          <a:xfrm>
            <a:off x="719667" y="1471613"/>
            <a:ext cx="10687051" cy="3973611"/>
          </a:xfrm>
          <a:prstGeom prst="rect">
            <a:avLst/>
          </a:prstGeom>
          <a:noFill/>
          <a:ln>
            <a:noFill/>
          </a:ln>
          <a:effectLst/>
        </p:spPr>
        <p:txBody>
          <a:bodyPr/>
          <a:lstStyle>
            <a:lvl1pPr>
              <a:defRPr>
                <a:latin typeface="Arial"/>
              </a:defRPr>
            </a:lvl1pPr>
          </a:lstStyle>
          <a:p>
            <a:pPr lvl="0"/>
            <a:endParaRPr lang="en-US" noProof="0" dirty="0"/>
          </a:p>
        </p:txBody>
      </p:sp>
    </p:spTree>
    <p:extLst>
      <p:ext uri="{BB962C8B-B14F-4D97-AF65-F5344CB8AC3E}">
        <p14:creationId xmlns:p14="http://schemas.microsoft.com/office/powerpoint/2010/main" val="37647544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1295467" y="1700808"/>
            <a:ext cx="9697077" cy="3024336"/>
          </a:xfrm>
          <a:prstGeom prst="rect">
            <a:avLst/>
          </a:prstGeom>
        </p:spPr>
        <p:txBody>
          <a:bodyPr>
            <a:normAutofit/>
          </a:bodyPr>
          <a:lstStyle>
            <a:lvl1pPr marL="0" indent="0">
              <a:buNone/>
              <a:defRPr sz="2600" b="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
        <p:nvSpPr>
          <p:cNvPr id="8" name="Tijdelijke aanduiding voor tekst 3"/>
          <p:cNvSpPr>
            <a:spLocks noGrp="1"/>
          </p:cNvSpPr>
          <p:nvPr>
            <p:ph type="body" sz="half" idx="13"/>
          </p:nvPr>
        </p:nvSpPr>
        <p:spPr>
          <a:xfrm>
            <a:off x="1295467" y="4941168"/>
            <a:ext cx="9697077" cy="446190"/>
          </a:xfrm>
          <a:prstGeom prst="rect">
            <a:avLst/>
          </a:prstGeom>
        </p:spPr>
        <p:txBody>
          <a:bodyPr>
            <a:normAutofit/>
          </a:bodyPr>
          <a:lstStyle>
            <a:lvl1pPr marL="0" indent="0">
              <a:buNone/>
              <a:defRPr sz="1400" b="0" baseline="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Tree>
    <p:extLst>
      <p:ext uri="{BB962C8B-B14F-4D97-AF65-F5344CB8AC3E}">
        <p14:creationId xmlns:p14="http://schemas.microsoft.com/office/powerpoint/2010/main" val="3598476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Leeg">
    <p:spTree>
      <p:nvGrpSpPr>
        <p:cNvPr id="1" name=""/>
        <p:cNvGrpSpPr/>
        <p:nvPr/>
      </p:nvGrpSpPr>
      <p:grpSpPr>
        <a:xfrm>
          <a:off x="0" y="0"/>
          <a:ext cx="0" cy="0"/>
          <a:chOff x="0" y="0"/>
          <a:chExt cx="0" cy="0"/>
        </a:xfrm>
      </p:grpSpPr>
      <p:pic>
        <p:nvPicPr>
          <p:cNvPr id="3" name="Afbeelding 5" descr="HR_LOGO_rechtsonder_CMYK_wit.eps">
            <a:extLst>
              <a:ext uri="{FF2B5EF4-FFF2-40B4-BE49-F238E27FC236}">
                <a16:creationId xmlns:a16="http://schemas.microsoft.com/office/drawing/2014/main" id="{62947D5C-57CF-4075-8A54-C33AFDDE49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94767" y="3213101"/>
            <a:ext cx="2897717"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6" descr="HR_OJ_CMYK_wit.eps">
            <a:extLst>
              <a:ext uri="{FF2B5EF4-FFF2-40B4-BE49-F238E27FC236}">
                <a16:creationId xmlns:a16="http://schemas.microsoft.com/office/drawing/2014/main" id="{4114753D-ACF9-408B-A2BF-6D7557C74D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70718" y="1557339"/>
            <a:ext cx="6707716"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afbeelding 2"/>
          <p:cNvSpPr>
            <a:spLocks noGrp="1"/>
          </p:cNvSpPr>
          <p:nvPr>
            <p:ph type="pic" idx="1"/>
          </p:nvPr>
        </p:nvSpPr>
        <p:spPr>
          <a:xfrm>
            <a:off x="0" y="0"/>
            <a:ext cx="12192000" cy="6858000"/>
          </a:xfrm>
          <a:prstGeom prst="rect">
            <a:avLst/>
          </a:prstGeom>
          <a:solidFill>
            <a:srgbClr val="CC0033"/>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dirty="0"/>
          </a:p>
        </p:txBody>
      </p:sp>
    </p:spTree>
    <p:extLst>
      <p:ext uri="{BB962C8B-B14F-4D97-AF65-F5344CB8AC3E}">
        <p14:creationId xmlns:p14="http://schemas.microsoft.com/office/powerpoint/2010/main" val="3252086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4" name="Picture 7" descr="Logo Stichting Wetenschap Balans.jpg">
            <a:extLst>
              <a:ext uri="{FF2B5EF4-FFF2-40B4-BE49-F238E27FC236}">
                <a16:creationId xmlns:a16="http://schemas.microsoft.com/office/drawing/2014/main" id="{F5AA2EDA-1ED3-4FDC-BC59-4C98C9F057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34" y="6172200"/>
            <a:ext cx="315595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1">
            <a:extLst>
              <a:ext uri="{FF2B5EF4-FFF2-40B4-BE49-F238E27FC236}">
                <a16:creationId xmlns:a16="http://schemas.microsoft.com/office/drawing/2014/main" id="{DBF1687B-D1A8-4639-94DE-0C73D94373F6}"/>
              </a:ext>
            </a:extLst>
          </p:cNvPr>
          <p:cNvPicPr>
            <a:picLocks noChangeAspect="1"/>
          </p:cNvPicPr>
          <p:nvPr userDrawn="1"/>
        </p:nvPicPr>
        <p:blipFill>
          <a:blip r:embed="rId3">
            <a:extLst>
              <a:ext uri="{28A0092B-C50C-407E-A947-70E740481C1C}">
                <a14:useLocalDpi xmlns:a14="http://schemas.microsoft.com/office/drawing/2010/main" val="0"/>
              </a:ext>
            </a:extLst>
          </a:blip>
          <a:srcRect r="33543"/>
          <a:stretch>
            <a:fillRect/>
          </a:stretch>
        </p:blipFill>
        <p:spPr bwMode="auto">
          <a:xfrm>
            <a:off x="9463618" y="0"/>
            <a:ext cx="272838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1379" y="144390"/>
            <a:ext cx="9331316" cy="1201521"/>
          </a:xfrm>
        </p:spPr>
        <p:txBody>
          <a:bodyPr anchor="b">
            <a:normAutofit/>
          </a:bodyPr>
          <a:lstStyle>
            <a:lvl1pPr algn="l">
              <a:defRPr sz="2600" b="0">
                <a:latin typeface="Khmer UI"/>
                <a:cs typeface="Khmer UI"/>
              </a:defRPr>
            </a:lvl1pPr>
          </a:lstStyle>
          <a:p>
            <a:r>
              <a:rPr lang="en-US" dirty="0"/>
              <a:t>Click to edit Master title style</a:t>
            </a:r>
          </a:p>
        </p:txBody>
      </p:sp>
      <p:sp>
        <p:nvSpPr>
          <p:cNvPr id="3" name="Content Placeholder 2"/>
          <p:cNvSpPr>
            <a:spLocks noGrp="1"/>
          </p:cNvSpPr>
          <p:nvPr>
            <p:ph idx="1"/>
          </p:nvPr>
        </p:nvSpPr>
        <p:spPr>
          <a:xfrm>
            <a:off x="131379" y="1345913"/>
            <a:ext cx="9331316" cy="4912417"/>
          </a:xfrm>
          <a:prstGeom prst="rect">
            <a:avLst/>
          </a:prstGeom>
        </p:spPr>
        <p:txBody>
          <a:bodyPr/>
          <a:lstStyle>
            <a:lvl1pPr>
              <a:defRPr sz="2200">
                <a:solidFill>
                  <a:schemeClr val="tx1">
                    <a:lumMod val="75000"/>
                    <a:lumOff val="25000"/>
                  </a:schemeClr>
                </a:solidFill>
                <a:latin typeface="Khmer UI"/>
                <a:cs typeface="Khmer UI"/>
              </a:defRPr>
            </a:lvl1pPr>
            <a:lvl2pPr>
              <a:defRPr sz="2000">
                <a:solidFill>
                  <a:schemeClr val="tx1">
                    <a:lumMod val="75000"/>
                    <a:lumOff val="25000"/>
                  </a:schemeClr>
                </a:solidFill>
                <a:latin typeface="Khmer UI"/>
                <a:cs typeface="Khmer UI"/>
              </a:defRPr>
            </a:lvl2pPr>
            <a:lvl3pPr>
              <a:defRPr sz="2000">
                <a:solidFill>
                  <a:schemeClr val="tx1">
                    <a:lumMod val="75000"/>
                    <a:lumOff val="25000"/>
                  </a:schemeClr>
                </a:solidFill>
                <a:latin typeface="Khmer UI"/>
                <a:cs typeface="Khmer UI"/>
              </a:defRPr>
            </a:lvl3pPr>
            <a:lvl4pPr>
              <a:defRPr sz="2000">
                <a:solidFill>
                  <a:schemeClr val="tx1">
                    <a:lumMod val="75000"/>
                    <a:lumOff val="25000"/>
                  </a:schemeClr>
                </a:solidFill>
                <a:latin typeface="Khmer UI"/>
                <a:cs typeface="Khmer UI"/>
              </a:defRPr>
            </a:lvl4pPr>
            <a:lvl5pPr>
              <a:defRPr sz="2000">
                <a:solidFill>
                  <a:schemeClr val="tx1">
                    <a:lumMod val="75000"/>
                    <a:lumOff val="25000"/>
                  </a:schemeClr>
                </a:solidFill>
                <a:latin typeface="Khmer UI"/>
                <a:cs typeface="Khmer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a:extLst>
              <a:ext uri="{FF2B5EF4-FFF2-40B4-BE49-F238E27FC236}">
                <a16:creationId xmlns:a16="http://schemas.microsoft.com/office/drawing/2014/main" id="{3193A76F-0D81-4657-91A6-21ED422047F6}"/>
              </a:ext>
            </a:extLst>
          </p:cNvPr>
          <p:cNvSpPr>
            <a:spLocks noGrp="1"/>
          </p:cNvSpPr>
          <p:nvPr>
            <p:ph type="ftr" sz="quarter" idx="10"/>
          </p:nvPr>
        </p:nvSpPr>
        <p:spPr>
          <a:xfrm>
            <a:off x="4165600" y="6356351"/>
            <a:ext cx="3860800" cy="365125"/>
          </a:xfrm>
          <a:prstGeom prst="rect">
            <a:avLst/>
          </a:prstGeo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790CAEB-4E33-493F-8210-0FA6ED78F3E2}"/>
              </a:ext>
            </a:extLst>
          </p:cNvPr>
          <p:cNvSpPr>
            <a:spLocks noGrp="1"/>
          </p:cNvSpPr>
          <p:nvPr>
            <p:ph type="sldNum" sz="quarter" idx="11"/>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E3F26D4-22DD-4572-8B09-712395910894}" type="slidenum">
              <a:rPr lang="en-US" altLang="nl-NL"/>
              <a:pPr/>
              <a:t>‹nr.›</a:t>
            </a:fld>
            <a:endParaRPr lang="en-US" altLang="nl-NL"/>
          </a:p>
        </p:txBody>
      </p:sp>
    </p:spTree>
    <p:extLst>
      <p:ext uri="{BB962C8B-B14F-4D97-AF65-F5344CB8AC3E}">
        <p14:creationId xmlns:p14="http://schemas.microsoft.com/office/powerpoint/2010/main" val="863830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Line 2056">
            <a:extLst>
              <a:ext uri="{FF2B5EF4-FFF2-40B4-BE49-F238E27FC236}">
                <a16:creationId xmlns:a16="http://schemas.microsoft.com/office/drawing/2014/main" id="{436E1F63-617A-406B-92C5-EEC2D83381DB}"/>
              </a:ext>
            </a:extLst>
          </p:cNvPr>
          <p:cNvSpPr>
            <a:spLocks noChangeShapeType="1"/>
          </p:cNvSpPr>
          <p:nvPr userDrawn="1"/>
        </p:nvSpPr>
        <p:spPr bwMode="auto">
          <a:xfrm>
            <a:off x="0" y="838200"/>
            <a:ext cx="12192000" cy="0"/>
          </a:xfrm>
          <a:prstGeom prst="line">
            <a:avLst/>
          </a:prstGeom>
          <a:noFill/>
          <a:ln w="57150" cmpd="thickThin">
            <a:solidFill>
              <a:srgbClr val="F8E030"/>
            </a:solidFill>
            <a:round/>
            <a:headEnd/>
            <a:tailEnd/>
          </a:ln>
          <a:extLst>
            <a:ext uri="{909E8E84-426E-40DD-AFC4-6F175D3DCCD1}">
              <a14:hiddenFill xmlns:a14="http://schemas.microsoft.com/office/drawing/2010/main">
                <a:noFill/>
              </a14:hiddenFill>
            </a:ext>
          </a:extLst>
        </p:spPr>
        <p:txBody>
          <a:bodyPr/>
          <a:lstStyle/>
          <a:p>
            <a:endParaRPr lang="nl-NL" sz="1800"/>
          </a:p>
        </p:txBody>
      </p:sp>
      <p:sp>
        <p:nvSpPr>
          <p:cNvPr id="3" name="Tekstvak 2">
            <a:extLst>
              <a:ext uri="{FF2B5EF4-FFF2-40B4-BE49-F238E27FC236}">
                <a16:creationId xmlns:a16="http://schemas.microsoft.com/office/drawing/2014/main" id="{01AE4AC7-D3DE-4BBF-9702-E0DFA52B1844}"/>
              </a:ext>
            </a:extLst>
          </p:cNvPr>
          <p:cNvSpPr txBox="1">
            <a:spLocks noChangeArrowheads="1"/>
          </p:cNvSpPr>
          <p:nvPr userDrawn="1"/>
        </p:nvSpPr>
        <p:spPr bwMode="auto">
          <a:xfrm>
            <a:off x="11402485" y="6546850"/>
            <a:ext cx="789516" cy="230188"/>
          </a:xfrm>
          <a:prstGeom prst="rect">
            <a:avLst/>
          </a:prstGeom>
          <a:noFill/>
          <a:ln>
            <a:noFill/>
          </a:ln>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1" hangingPunct="1"/>
            <a:fld id="{2324E862-28A5-42FC-A1CA-F451A96F0E75}" type="slidenum">
              <a:rPr lang="nl-NL" altLang="nl-NL" sz="900">
                <a:solidFill>
                  <a:schemeClr val="bg1"/>
                </a:solidFill>
                <a:cs typeface="Arial" panose="020B0604020202020204" pitchFamily="34" charset="0"/>
              </a:rPr>
              <a:pPr eaLnBrk="1" hangingPunct="1"/>
              <a:t>‹nr.›</a:t>
            </a:fld>
            <a:endParaRPr lang="nl-NL" altLang="nl-NL" sz="900">
              <a:solidFill>
                <a:schemeClr val="bg1"/>
              </a:solidFill>
              <a:cs typeface="Arial" panose="020B0604020202020204" pitchFamily="34" charset="0"/>
            </a:endParaRPr>
          </a:p>
        </p:txBody>
      </p:sp>
    </p:spTree>
    <p:extLst>
      <p:ext uri="{BB962C8B-B14F-4D97-AF65-F5344CB8AC3E}">
        <p14:creationId xmlns:p14="http://schemas.microsoft.com/office/powerpoint/2010/main" val="4009506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slideLayout" Target="../slideLayouts/slideLayout30.xml"/><Relationship Id="rId7" Type="http://schemas.openxmlformats.org/officeDocument/2006/relationships/image" Target="../media/image12.jpe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3.xml"/><Relationship Id="rId5" Type="http://schemas.openxmlformats.org/officeDocument/2006/relationships/slideLayout" Target="../slideLayouts/slideLayout32.xml"/><Relationship Id="rId10" Type="http://schemas.openxmlformats.org/officeDocument/2006/relationships/image" Target="../media/image15.jpeg"/><Relationship Id="rId4" Type="http://schemas.openxmlformats.org/officeDocument/2006/relationships/slideLayout" Target="../slideLayouts/slideLayout31.xml"/><Relationship Id="rId9"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a:t>
            </a:r>
            <a:r>
              <a:rPr lang="nl-NL" dirty="0" err="1"/>
              <a:t>tekststjil</a:t>
            </a:r>
            <a:r>
              <a:rPr lang="nl-NL" dirty="0"/>
              <a:t>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71030098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73" r:id="rId3"/>
    <p:sldLayoutId id="2147483660" r:id="rId4"/>
    <p:sldLayoutId id="2147483662" r:id="rId5"/>
    <p:sldLayoutId id="2147483650" r:id="rId6"/>
    <p:sldLayoutId id="2147483663" r:id="rId7"/>
    <p:sldLayoutId id="2147483652" r:id="rId8"/>
    <p:sldLayoutId id="2147483653" r:id="rId9"/>
    <p:sldLayoutId id="2147483664" r:id="rId10"/>
    <p:sldLayoutId id="2147483665" r:id="rId11"/>
    <p:sldLayoutId id="2147483666" r:id="rId12"/>
    <p:sldLayoutId id="2147483669" r:id="rId13"/>
    <p:sldLayoutId id="2147483654" r:id="rId14"/>
    <p:sldLayoutId id="2147483671" r:id="rId15"/>
    <p:sldLayoutId id="2147483672" r:id="rId16"/>
  </p:sldLayoutIdLst>
  <p:txStyles>
    <p:titleStyle>
      <a:lvl1pPr algn="l" defTabSz="914400" rtl="0" eaLnBrk="1" latinLnBrk="0" hangingPunct="1">
        <a:lnSpc>
          <a:spcPct val="90000"/>
        </a:lnSpc>
        <a:spcBef>
          <a:spcPct val="0"/>
        </a:spcBef>
        <a:buNone/>
        <a:defRPr sz="4200" kern="1200">
          <a:solidFill>
            <a:srgbClr val="0B485F"/>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B485F"/>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B485F"/>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B485F"/>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EAF72-FAA1-452F-B6E6-25526576805F}" type="datetimeFigureOut">
              <a:rPr lang="nl-NL" smtClean="0"/>
              <a:t>14-7-2026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DE5A9-5320-4686-A75A-FA6B6904F7E3}" type="slidenum">
              <a:rPr lang="nl-NL" smtClean="0"/>
              <a:t>‹nr.›</a:t>
            </a:fld>
            <a:endParaRPr lang="nl-NL"/>
          </a:p>
        </p:txBody>
      </p:sp>
    </p:spTree>
    <p:extLst>
      <p:ext uri="{BB962C8B-B14F-4D97-AF65-F5344CB8AC3E}">
        <p14:creationId xmlns:p14="http://schemas.microsoft.com/office/powerpoint/2010/main" val="506553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4D5AAD09-850A-4A82-8FBC-513EA47EBEF3}"/>
              </a:ext>
            </a:extLst>
          </p:cNvPr>
          <p:cNvSpPr>
            <a:spLocks noGrp="1"/>
          </p:cNvSpPr>
          <p:nvPr>
            <p:ph type="title"/>
          </p:nvPr>
        </p:nvSpPr>
        <p:spPr bwMode="auto">
          <a:xfrm>
            <a:off x="787400" y="0"/>
            <a:ext cx="109728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Titelstijl van model bewerken</a:t>
            </a:r>
          </a:p>
        </p:txBody>
      </p:sp>
      <p:pic>
        <p:nvPicPr>
          <p:cNvPr id="1027" name="Afbeelding 2">
            <a:extLst>
              <a:ext uri="{FF2B5EF4-FFF2-40B4-BE49-F238E27FC236}">
                <a16:creationId xmlns:a16="http://schemas.microsoft.com/office/drawing/2014/main" id="{E37B5085-64BC-4416-A26E-2D6993B7496B}"/>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 y="-747713"/>
            <a:ext cx="13872633" cy="475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Afbeelding 1">
            <a:extLst>
              <a:ext uri="{FF2B5EF4-FFF2-40B4-BE49-F238E27FC236}">
                <a16:creationId xmlns:a16="http://schemas.microsoft.com/office/drawing/2014/main" id="{AB592691-699C-445C-848B-F421100299C7}"/>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7951" y="-246063"/>
            <a:ext cx="12407901"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Afbeelding 6">
            <a:extLst>
              <a:ext uri="{FF2B5EF4-FFF2-40B4-BE49-F238E27FC236}">
                <a16:creationId xmlns:a16="http://schemas.microsoft.com/office/drawing/2014/main" id="{BDDFF584-542D-45CE-B2C8-1FBF1CE268D3}"/>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0568518" y="5703889"/>
            <a:ext cx="109643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66483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Lst>
  <p:txStyles>
    <p:titleStyle>
      <a:lvl1pPr algn="l" rtl="0" eaLnBrk="0" fontAlgn="base" hangingPunct="0">
        <a:spcBef>
          <a:spcPct val="0"/>
        </a:spcBef>
        <a:spcAft>
          <a:spcPct val="0"/>
        </a:spcAft>
        <a:defRPr sz="2600">
          <a:solidFill>
            <a:schemeClr val="bg1"/>
          </a:solidFill>
          <a:latin typeface="Arial"/>
          <a:ea typeface="ＭＳ Ｐゴシック" pitchFamily="34" charset="-128"/>
          <a:cs typeface="ＭＳ Ｐゴシック" charset="0"/>
        </a:defRPr>
      </a:lvl1pPr>
      <a:lvl2pPr algn="l" rtl="0" eaLnBrk="0" fontAlgn="base" hangingPunct="0">
        <a:spcBef>
          <a:spcPct val="0"/>
        </a:spcBef>
        <a:spcAft>
          <a:spcPct val="0"/>
        </a:spcAft>
        <a:defRPr sz="2600">
          <a:solidFill>
            <a:schemeClr val="bg1"/>
          </a:solidFill>
          <a:latin typeface="Arial" charset="0"/>
          <a:ea typeface="ＭＳ Ｐゴシック" pitchFamily="34" charset="-128"/>
          <a:cs typeface="ＭＳ Ｐゴシック" charset="0"/>
        </a:defRPr>
      </a:lvl2pPr>
      <a:lvl3pPr algn="l" rtl="0" eaLnBrk="0" fontAlgn="base" hangingPunct="0">
        <a:spcBef>
          <a:spcPct val="0"/>
        </a:spcBef>
        <a:spcAft>
          <a:spcPct val="0"/>
        </a:spcAft>
        <a:defRPr sz="2600">
          <a:solidFill>
            <a:schemeClr val="bg1"/>
          </a:solidFill>
          <a:latin typeface="Arial" charset="0"/>
          <a:ea typeface="ＭＳ Ｐゴシック" pitchFamily="34" charset="-128"/>
          <a:cs typeface="ＭＳ Ｐゴシック" charset="0"/>
        </a:defRPr>
      </a:lvl3pPr>
      <a:lvl4pPr algn="l" rtl="0" eaLnBrk="0" fontAlgn="base" hangingPunct="0">
        <a:spcBef>
          <a:spcPct val="0"/>
        </a:spcBef>
        <a:spcAft>
          <a:spcPct val="0"/>
        </a:spcAft>
        <a:defRPr sz="2600">
          <a:solidFill>
            <a:schemeClr val="bg1"/>
          </a:solidFill>
          <a:latin typeface="Arial" charset="0"/>
          <a:ea typeface="ＭＳ Ｐゴシック" pitchFamily="34" charset="-128"/>
          <a:cs typeface="ＭＳ Ｐゴシック" charset="0"/>
        </a:defRPr>
      </a:lvl4pPr>
      <a:lvl5pPr algn="l" rtl="0" eaLnBrk="0" fontAlgn="base" hangingPunct="0">
        <a:spcBef>
          <a:spcPct val="0"/>
        </a:spcBef>
        <a:spcAft>
          <a:spcPct val="0"/>
        </a:spcAft>
        <a:defRPr sz="2600">
          <a:solidFill>
            <a:schemeClr val="bg1"/>
          </a:solidFill>
          <a:latin typeface="Arial" charset="0"/>
          <a:ea typeface="ＭＳ Ｐゴシック" pitchFamily="34" charset="-128"/>
          <a:cs typeface="ＭＳ Ｐゴシック" charset="0"/>
        </a:defRPr>
      </a:lvl5pPr>
      <a:lvl6pPr marL="457200" algn="l" rtl="0" fontAlgn="base">
        <a:spcBef>
          <a:spcPct val="0"/>
        </a:spcBef>
        <a:spcAft>
          <a:spcPct val="0"/>
        </a:spcAft>
        <a:defRPr sz="2600" b="1">
          <a:solidFill>
            <a:schemeClr val="tx2"/>
          </a:solidFill>
          <a:latin typeface="Verdana" pitchFamily="34" charset="0"/>
          <a:ea typeface="ＭＳ Ｐゴシック" pitchFamily="-48" charset="-128"/>
        </a:defRPr>
      </a:lvl6pPr>
      <a:lvl7pPr marL="914400" algn="l" rtl="0" fontAlgn="base">
        <a:spcBef>
          <a:spcPct val="0"/>
        </a:spcBef>
        <a:spcAft>
          <a:spcPct val="0"/>
        </a:spcAft>
        <a:defRPr sz="2600" b="1">
          <a:solidFill>
            <a:schemeClr val="tx2"/>
          </a:solidFill>
          <a:latin typeface="Verdana" pitchFamily="34" charset="0"/>
          <a:ea typeface="ＭＳ Ｐゴシック" pitchFamily="-48" charset="-128"/>
        </a:defRPr>
      </a:lvl7pPr>
      <a:lvl8pPr marL="1371600" algn="l" rtl="0" fontAlgn="base">
        <a:spcBef>
          <a:spcPct val="0"/>
        </a:spcBef>
        <a:spcAft>
          <a:spcPct val="0"/>
        </a:spcAft>
        <a:defRPr sz="2600" b="1">
          <a:solidFill>
            <a:schemeClr val="tx2"/>
          </a:solidFill>
          <a:latin typeface="Verdana" pitchFamily="34" charset="0"/>
          <a:ea typeface="ＭＳ Ｐゴシック" pitchFamily="-48" charset="-128"/>
        </a:defRPr>
      </a:lvl8pPr>
      <a:lvl9pPr marL="1828800" algn="l" rtl="0" fontAlgn="base">
        <a:spcBef>
          <a:spcPct val="0"/>
        </a:spcBef>
        <a:spcAft>
          <a:spcPct val="0"/>
        </a:spcAft>
        <a:defRPr sz="2600" b="1">
          <a:solidFill>
            <a:schemeClr val="tx2"/>
          </a:solidFill>
          <a:latin typeface="Verdana" pitchFamily="34" charset="0"/>
          <a:ea typeface="ＭＳ Ｐゴシック" pitchFamily="-48" charset="-128"/>
        </a:defRPr>
      </a:lvl9pPr>
    </p:titleStyle>
    <p:bodyStyle>
      <a:lvl1pPr marL="342900" indent="-342900" algn="l" rtl="0" eaLnBrk="0" fontAlgn="base" hangingPunct="0">
        <a:spcBef>
          <a:spcPct val="20000"/>
        </a:spcBef>
        <a:spcAft>
          <a:spcPct val="0"/>
        </a:spcAft>
        <a:buClr>
          <a:srgbClr val="CE0044"/>
        </a:buClr>
        <a:buSzPct val="120000"/>
        <a:buFont typeface="Arial" panose="020B0604020202020204" pitchFamily="34" charset="0"/>
        <a:defRPr sz="2800">
          <a:solidFill>
            <a:schemeClr val="tx1"/>
          </a:solidFill>
          <a:latin typeface="+mn-lt"/>
          <a:ea typeface="ＭＳ Ｐゴシック" pitchFamily="34" charset="-128"/>
          <a:cs typeface="ＭＳ Ｐゴシック" charset="0"/>
        </a:defRPr>
      </a:lvl1pPr>
      <a:lvl2pPr marL="922338" indent="-200025" algn="l" rtl="0" eaLnBrk="0" fontAlgn="base" hangingPunct="0">
        <a:spcBef>
          <a:spcPct val="20000"/>
        </a:spcBef>
        <a:spcAft>
          <a:spcPct val="0"/>
        </a:spcAft>
        <a:buClr>
          <a:srgbClr val="CE0044"/>
        </a:buClr>
        <a:buSzPct val="120000"/>
        <a:buFont typeface="Arial" panose="020B0604020202020204" pitchFamily="34" charset="0"/>
        <a:buBlip>
          <a:blip r:embed="rId10"/>
        </a:buBlip>
        <a:defRPr>
          <a:solidFill>
            <a:schemeClr val="tx1"/>
          </a:solidFill>
          <a:latin typeface="+mn-lt"/>
          <a:ea typeface="ＭＳ Ｐゴシック" pitchFamily="34" charset="-128"/>
          <a:cs typeface="ＭＳ Ｐゴシック" charset="0"/>
        </a:defRPr>
      </a:lvl2pPr>
      <a:lvl3pPr marL="1330325" indent="-228600" algn="l" rtl="0" eaLnBrk="0" fontAlgn="base" hangingPunct="0">
        <a:spcBef>
          <a:spcPct val="20000"/>
        </a:spcBef>
        <a:spcAft>
          <a:spcPct val="0"/>
        </a:spcAft>
        <a:buClr>
          <a:srgbClr val="CE0044"/>
        </a:buClr>
        <a:buSzPct val="120000"/>
        <a:buFont typeface="Arial" panose="020B0604020202020204" pitchFamily="34" charset="0"/>
        <a:buBlip>
          <a:blip r:embed="rId10"/>
        </a:buBlip>
        <a:defRPr sz="1600">
          <a:solidFill>
            <a:schemeClr val="tx1"/>
          </a:solidFill>
          <a:latin typeface="+mn-lt"/>
          <a:ea typeface="ＭＳ Ｐゴシック" pitchFamily="34" charset="-128"/>
          <a:cs typeface="ＭＳ Ｐゴシック" charset="0"/>
        </a:defRPr>
      </a:lvl3pPr>
      <a:lvl4pPr marL="1738313" indent="-228600" algn="l" rtl="0" eaLnBrk="0" fontAlgn="base" hangingPunct="0">
        <a:spcBef>
          <a:spcPct val="20000"/>
        </a:spcBef>
        <a:spcAft>
          <a:spcPct val="0"/>
        </a:spcAft>
        <a:buChar char="–"/>
        <a:defRPr sz="1600">
          <a:solidFill>
            <a:schemeClr val="tx1"/>
          </a:solidFill>
          <a:latin typeface="Arial" charset="0"/>
          <a:ea typeface="ＭＳ Ｐゴシック" pitchFamily="34" charset="-128"/>
          <a:cs typeface="ＭＳ Ｐゴシック" charset="0"/>
        </a:defRPr>
      </a:lvl4pPr>
      <a:lvl5pPr marL="2146300" indent="-228600" algn="l" rtl="0" eaLnBrk="0" fontAlgn="base" hangingPunct="0">
        <a:spcBef>
          <a:spcPct val="20000"/>
        </a:spcBef>
        <a:spcAft>
          <a:spcPct val="0"/>
        </a:spcAft>
        <a:buChar char="»"/>
        <a:defRPr sz="1600">
          <a:solidFill>
            <a:schemeClr val="tx1"/>
          </a:solidFill>
          <a:latin typeface="Arial" charset="0"/>
          <a:ea typeface="ＭＳ Ｐゴシック" pitchFamily="34" charset="-128"/>
          <a:cs typeface="ＭＳ Ｐゴシック" charset="0"/>
        </a:defRPr>
      </a:lvl5pPr>
      <a:lvl6pPr marL="2603500" indent="-228600" algn="l" rtl="0" fontAlgn="base">
        <a:spcBef>
          <a:spcPct val="20000"/>
        </a:spcBef>
        <a:spcAft>
          <a:spcPct val="0"/>
        </a:spcAft>
        <a:buChar char="»"/>
        <a:defRPr sz="1600">
          <a:solidFill>
            <a:schemeClr val="tx1"/>
          </a:solidFill>
          <a:latin typeface="Arial" charset="0"/>
          <a:ea typeface="+mn-ea"/>
        </a:defRPr>
      </a:lvl6pPr>
      <a:lvl7pPr marL="3060700" indent="-228600" algn="l" rtl="0" fontAlgn="base">
        <a:spcBef>
          <a:spcPct val="20000"/>
        </a:spcBef>
        <a:spcAft>
          <a:spcPct val="0"/>
        </a:spcAft>
        <a:buChar char="»"/>
        <a:defRPr sz="1600">
          <a:solidFill>
            <a:schemeClr val="tx1"/>
          </a:solidFill>
          <a:latin typeface="Arial" charset="0"/>
          <a:ea typeface="+mn-ea"/>
        </a:defRPr>
      </a:lvl7pPr>
      <a:lvl8pPr marL="3517900" indent="-228600" algn="l" rtl="0" fontAlgn="base">
        <a:spcBef>
          <a:spcPct val="20000"/>
        </a:spcBef>
        <a:spcAft>
          <a:spcPct val="0"/>
        </a:spcAft>
        <a:buChar char="»"/>
        <a:defRPr sz="1600">
          <a:solidFill>
            <a:schemeClr val="tx1"/>
          </a:solidFill>
          <a:latin typeface="Arial" charset="0"/>
          <a:ea typeface="+mn-ea"/>
        </a:defRPr>
      </a:lvl8pPr>
      <a:lvl9pPr marL="3975100" indent="-228600" algn="l" rtl="0" fontAlgn="base">
        <a:spcBef>
          <a:spcPct val="20000"/>
        </a:spcBef>
        <a:spcAft>
          <a:spcPct val="0"/>
        </a:spcAft>
        <a:buChar char="»"/>
        <a:defRPr sz="1600">
          <a:solidFill>
            <a:schemeClr val="tx1"/>
          </a:solidFill>
          <a:latin typeface="Arial" charset="0"/>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gezond010.nl/het-akkoord/" TargetMode="External"/><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6.xml"/><Relationship Id="rId1" Type="http://schemas.openxmlformats.org/officeDocument/2006/relationships/video" Target="https://www.youtube.com/embed/qTJlqO3ZpZ0?feature=oembed"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hyperlink" Target="https://www.vektis.nl/intelligence/publicaties/factsheet-kwetsbare-ouderen"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pure.uvt.nl/ws/portalfiles/portal/8527058/Gobbens_Frail_26_05_2010.pdf"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www.verpleegkunde.net/Theoretisch-kader/Verpleegkundige-theorie/TFI-instrument/"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AE1FC5-355C-4D51-ADA8-688880319819}"/>
              </a:ext>
            </a:extLst>
          </p:cNvPr>
          <p:cNvSpPr>
            <a:spLocks noGrp="1"/>
          </p:cNvSpPr>
          <p:nvPr>
            <p:ph type="ctrTitle"/>
          </p:nvPr>
        </p:nvSpPr>
        <p:spPr/>
        <p:txBody>
          <a:bodyPr/>
          <a:lstStyle/>
          <a:p>
            <a:r>
              <a:rPr lang="nl-NL" dirty="0"/>
              <a:t>Preventieambassadeur, Voeding voor Vitalis</a:t>
            </a:r>
          </a:p>
        </p:txBody>
      </p:sp>
      <p:sp>
        <p:nvSpPr>
          <p:cNvPr id="3" name="Ondertitel 2">
            <a:extLst>
              <a:ext uri="{FF2B5EF4-FFF2-40B4-BE49-F238E27FC236}">
                <a16:creationId xmlns:a16="http://schemas.microsoft.com/office/drawing/2014/main" id="{750AD9F7-AD6D-4376-9F34-993EC5122FBC}"/>
              </a:ext>
            </a:extLst>
          </p:cNvPr>
          <p:cNvSpPr>
            <a:spLocks noGrp="1"/>
          </p:cNvSpPr>
          <p:nvPr>
            <p:ph type="subTitle" idx="1"/>
          </p:nvPr>
        </p:nvSpPr>
        <p:spPr>
          <a:xfrm>
            <a:off x="1281545" y="3617091"/>
            <a:ext cx="10065327" cy="2549380"/>
          </a:xfrm>
        </p:spPr>
        <p:txBody>
          <a:bodyPr>
            <a:normAutofit fontScale="92500"/>
          </a:bodyPr>
          <a:lstStyle/>
          <a:p>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a:t>
            </a:r>
            <a:r>
              <a:rPr lang="nl-NL" sz="3200" dirty="0">
                <a:latin typeface="Open Sans" panose="020B0606030504020204" pitchFamily="34" charset="0"/>
                <a:ea typeface="Open Sans" panose="020B0606030504020204" pitchFamily="34" charset="0"/>
                <a:cs typeface="Open Sans" panose="020B0606030504020204" pitchFamily="34" charset="0"/>
              </a:rPr>
              <a:t>oeding voor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a:t>
            </a:r>
            <a:r>
              <a:rPr lang="nl-NL" sz="3200" dirty="0">
                <a:latin typeface="Open Sans" panose="020B0606030504020204" pitchFamily="34" charset="0"/>
                <a:ea typeface="Open Sans" panose="020B0606030504020204" pitchFamily="34" charset="0"/>
                <a:cs typeface="Open Sans" panose="020B0606030504020204" pitchFamily="34" charset="0"/>
              </a:rPr>
              <a:t>nitiatief: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a:t>
            </a:r>
            <a:r>
              <a:rPr lang="nl-NL" sz="3200" dirty="0">
                <a:latin typeface="Open Sans" panose="020B0606030504020204" pitchFamily="34" charset="0"/>
                <a:ea typeface="Open Sans" panose="020B0606030504020204" pitchFamily="34" charset="0"/>
                <a:cs typeface="Open Sans" panose="020B0606030504020204" pitchFamily="34" charset="0"/>
              </a:rPr>
              <a:t>ransdisciplinair onderwijs voor een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a:t>
            </a:r>
            <a:r>
              <a:rPr lang="nl-NL" sz="3200" dirty="0">
                <a:latin typeface="Open Sans" panose="020B0606030504020204" pitchFamily="34" charset="0"/>
                <a:ea typeface="Open Sans" panose="020B0606030504020204" pitchFamily="34" charset="0"/>
                <a:cs typeface="Open Sans" panose="020B0606030504020204" pitchFamily="34" charset="0"/>
              </a:rPr>
              <a:t>dequate preventieve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t>
            </a:r>
            <a:r>
              <a:rPr lang="nl-NL" sz="3200" dirty="0">
                <a:latin typeface="Open Sans" panose="020B0606030504020204" pitchFamily="34" charset="0"/>
                <a:ea typeface="Open Sans" panose="020B0606030504020204" pitchFamily="34" charset="0"/>
                <a:cs typeface="Open Sans" panose="020B0606030504020204" pitchFamily="34" charset="0"/>
              </a:rPr>
              <a:t>eefstijl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a:t>
            </a:r>
            <a:r>
              <a:rPr lang="nl-NL" sz="3200" dirty="0">
                <a:latin typeface="Open Sans" panose="020B0606030504020204" pitchFamily="34" charset="0"/>
                <a:ea typeface="Open Sans" panose="020B0606030504020204" pitchFamily="34" charset="0"/>
                <a:cs typeface="Open Sans" panose="020B0606030504020204" pitchFamily="34" charset="0"/>
              </a:rPr>
              <a:t>n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a:t>
            </a:r>
            <a:r>
              <a:rPr lang="nl-NL" sz="3200" dirty="0">
                <a:latin typeface="Open Sans" panose="020B0606030504020204" pitchFamily="34" charset="0"/>
                <a:ea typeface="Open Sans" panose="020B0606030504020204" pitchFamily="34" charset="0"/>
                <a:cs typeface="Open Sans" panose="020B0606030504020204" pitchFamily="34" charset="0"/>
              </a:rPr>
              <a:t>enioriteit</a:t>
            </a:r>
          </a:p>
          <a:p>
            <a:endParaRPr lang="nl-NL" dirty="0">
              <a:latin typeface="Open Sans" panose="020B0606030504020204" pitchFamily="34" charset="0"/>
              <a:ea typeface="Open Sans" panose="020B0606030504020204" pitchFamily="34" charset="0"/>
              <a:cs typeface="Open Sans" panose="020B0606030504020204" pitchFamily="34" charset="0"/>
            </a:endParaRPr>
          </a:p>
          <a:p>
            <a:r>
              <a:rPr lang="nl-NL" dirty="0">
                <a:latin typeface="Open Sans" panose="020B0606030504020204" pitchFamily="34" charset="0"/>
                <a:ea typeface="Open Sans" panose="020B0606030504020204" pitchFamily="34" charset="0"/>
                <a:cs typeface="Open Sans" panose="020B0606030504020204" pitchFamily="34" charset="0"/>
              </a:rPr>
              <a:t>Onderwijsmateriaal ontwikkeld met co-subsidie van ZonMw, projectnummer </a:t>
            </a:r>
            <a:r>
              <a:rPr lang="nl-NL" dirty="0"/>
              <a:t>10690462410009</a:t>
            </a:r>
          </a:p>
          <a:p>
            <a:r>
              <a:rPr lang="nl-NL" dirty="0">
                <a:latin typeface="Open Sans" panose="020B0606030504020204" pitchFamily="34" charset="0"/>
                <a:ea typeface="Open Sans" panose="020B0606030504020204" pitchFamily="34" charset="0"/>
                <a:cs typeface="Open Sans" panose="020B0606030504020204" pitchFamily="34" charset="0"/>
              </a:rPr>
              <a:t>CC licentie</a:t>
            </a:r>
            <a:endParaRPr lang="nl-NL"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Afbeelding 3">
            <a:extLst>
              <a:ext uri="{FF2B5EF4-FFF2-40B4-BE49-F238E27FC236}">
                <a16:creationId xmlns:a16="http://schemas.microsoft.com/office/drawing/2014/main" id="{E52901FE-14D8-4393-BE3A-72FC84B735DE}"/>
              </a:ext>
            </a:extLst>
          </p:cNvPr>
          <p:cNvPicPr>
            <a:picLocks noChangeAspect="1"/>
          </p:cNvPicPr>
          <p:nvPr/>
        </p:nvPicPr>
        <p:blipFill>
          <a:blip r:embed="rId2"/>
          <a:stretch>
            <a:fillRect/>
          </a:stretch>
        </p:blipFill>
        <p:spPr>
          <a:xfrm>
            <a:off x="57318" y="69602"/>
            <a:ext cx="4172248" cy="1243853"/>
          </a:xfrm>
          <a:prstGeom prst="rect">
            <a:avLst/>
          </a:prstGeom>
        </p:spPr>
      </p:pic>
      <p:pic>
        <p:nvPicPr>
          <p:cNvPr id="1028" name="Picture 4" descr="ZonMw | Een nieuwe generatie ouderen, Langer Thuis">
            <a:extLst>
              <a:ext uri="{FF2B5EF4-FFF2-40B4-BE49-F238E27FC236}">
                <a16:creationId xmlns:a16="http://schemas.microsoft.com/office/drawing/2014/main" id="{0725F27B-1357-F998-2482-3C8D86D1E0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473" b="36862"/>
          <a:stretch/>
        </p:blipFill>
        <p:spPr bwMode="auto">
          <a:xfrm>
            <a:off x="9829800" y="6127541"/>
            <a:ext cx="2227446" cy="616235"/>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a:extLst>
              <a:ext uri="{FF2B5EF4-FFF2-40B4-BE49-F238E27FC236}">
                <a16:creationId xmlns:a16="http://schemas.microsoft.com/office/drawing/2014/main" id="{1BB12F4B-E7D1-9C97-78EE-19BE2F2C2A94}"/>
              </a:ext>
            </a:extLst>
          </p:cNvPr>
          <p:cNvPicPr>
            <a:picLocks noChangeAspect="1"/>
          </p:cNvPicPr>
          <p:nvPr/>
        </p:nvPicPr>
        <p:blipFill>
          <a:blip r:embed="rId4"/>
          <a:stretch>
            <a:fillRect/>
          </a:stretch>
        </p:blipFill>
        <p:spPr>
          <a:xfrm>
            <a:off x="6717422" y="6030711"/>
            <a:ext cx="1381125" cy="485775"/>
          </a:xfrm>
          <a:prstGeom prst="rect">
            <a:avLst/>
          </a:prstGeom>
        </p:spPr>
      </p:pic>
    </p:spTree>
    <p:extLst>
      <p:ext uri="{BB962C8B-B14F-4D97-AF65-F5344CB8AC3E}">
        <p14:creationId xmlns:p14="http://schemas.microsoft.com/office/powerpoint/2010/main" val="167639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DDBFBBA4-12FB-4C92-B28E-32BE7868091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73" t="2842" r="273" b="1708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356F308-AE60-4465-BEA6-C957216AC36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De </a:t>
            </a:r>
            <a:r>
              <a:rPr lang="en-US" sz="36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ouder</a:t>
            </a:r>
            <a:r>
              <a:rPr lang="en-US" sz="3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wordende</a:t>
            </a:r>
            <a:r>
              <a:rPr lang="en-US" sz="3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mens</a:t>
            </a:r>
            <a:r>
              <a:rPr lang="en-US" sz="3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 Over de </a:t>
            </a:r>
            <a:r>
              <a:rPr lang="en-US" sz="3600"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streep</a:t>
            </a:r>
            <a:r>
              <a:rPr lang="en-US" sz="3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2200"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39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DC48E-39FD-419B-9328-8DAE67E05129}"/>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55F1C23-17DF-4782-A804-1F3DDA0A1A1F}"/>
              </a:ext>
            </a:extLst>
          </p:cNvPr>
          <p:cNvSpPr>
            <a:spLocks noGrp="1"/>
          </p:cNvSpPr>
          <p:nvPr>
            <p:ph idx="1"/>
          </p:nvPr>
        </p:nvSpPr>
        <p:spPr/>
        <p:txBody>
          <a:bodyPr/>
          <a:lstStyle/>
          <a:p>
            <a:endParaRPr lang="nl-NL"/>
          </a:p>
        </p:txBody>
      </p:sp>
      <p:pic>
        <p:nvPicPr>
          <p:cNvPr id="4" name="Picture 2">
            <a:extLst>
              <a:ext uri="{FF2B5EF4-FFF2-40B4-BE49-F238E27FC236}">
                <a16:creationId xmlns:a16="http://schemas.microsoft.com/office/drawing/2014/main" id="{96EF17EC-6BC3-4993-897F-C6F73E7270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 t="2949" r="12" b="16995"/>
          <a:stretch/>
        </p:blipFill>
        <p:spPr bwMode="auto">
          <a:xfrm>
            <a:off x="20" y="-23453"/>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77021" y="567077"/>
            <a:ext cx="4439358" cy="672298"/>
          </a:xfrm>
          <a:prstGeom prst="rect">
            <a:avLst/>
          </a:prstGeom>
          <a:solidFill>
            <a:srgbClr val="D9D9D9">
              <a:alpha val="56863"/>
            </a:srgbClr>
          </a:solidFill>
        </p:spPr>
        <p:txBody>
          <a:bodyPr vert="horz" lIns="91440" tIns="45720" rIns="91440" bIns="45720" rtlCol="0" anchor="ctr">
            <a:normAutofit/>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Levensloop ~ 1850…</a:t>
            </a:r>
          </a:p>
        </p:txBody>
      </p:sp>
    </p:spTree>
    <p:extLst>
      <p:ext uri="{BB962C8B-B14F-4D97-AF65-F5344CB8AC3E}">
        <p14:creationId xmlns:p14="http://schemas.microsoft.com/office/powerpoint/2010/main" val="172784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41D3FF4-BAD9-42F2-9980-5A2C0CE4A40F}"/>
              </a:ext>
            </a:extLst>
          </p:cNvPr>
          <p:cNvPicPr>
            <a:picLocks noChangeAspect="1"/>
          </p:cNvPicPr>
          <p:nvPr/>
        </p:nvPicPr>
        <p:blipFill>
          <a:blip r:embed="rId2"/>
          <a:stretch>
            <a:fillRect/>
          </a:stretch>
        </p:blipFill>
        <p:spPr>
          <a:xfrm>
            <a:off x="-68752" y="381000"/>
            <a:ext cx="12192000" cy="3756453"/>
          </a:xfrm>
          <a:prstGeom prst="rect">
            <a:avLst/>
          </a:prstGeom>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00820" y="44851"/>
            <a:ext cx="8723047" cy="672298"/>
          </a:xfrm>
          <a:prstGeom prst="rect">
            <a:avLst/>
          </a:prstGeom>
          <a:noFill/>
        </p:spPr>
        <p:txBody>
          <a:bodyPr vert="horz" lIns="91440" tIns="45720" rIns="91440" bIns="45720" rtlCol="0" anchor="ctr">
            <a:normAutofit fontScale="85000" lnSpcReduction="100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Hedendaagse levensloop: vitaler oud worden</a:t>
            </a:r>
          </a:p>
        </p:txBody>
      </p:sp>
      <p:pic>
        <p:nvPicPr>
          <p:cNvPr id="9" name="Afbeelding 8">
            <a:extLst>
              <a:ext uri="{FF2B5EF4-FFF2-40B4-BE49-F238E27FC236}">
                <a16:creationId xmlns:a16="http://schemas.microsoft.com/office/drawing/2014/main" id="{E35F75E5-B7F6-47E4-A877-4D603CE15E7D}"/>
              </a:ext>
            </a:extLst>
          </p:cNvPr>
          <p:cNvPicPr>
            <a:picLocks noChangeAspect="1"/>
          </p:cNvPicPr>
          <p:nvPr/>
        </p:nvPicPr>
        <p:blipFill>
          <a:blip r:embed="rId3"/>
          <a:stretch>
            <a:fillRect/>
          </a:stretch>
        </p:blipFill>
        <p:spPr>
          <a:xfrm>
            <a:off x="342390" y="3324851"/>
            <a:ext cx="11507219" cy="3668616"/>
          </a:xfrm>
          <a:prstGeom prst="rect">
            <a:avLst/>
          </a:prstGeom>
        </p:spPr>
      </p:pic>
    </p:spTree>
    <p:extLst>
      <p:ext uri="{BB962C8B-B14F-4D97-AF65-F5344CB8AC3E}">
        <p14:creationId xmlns:p14="http://schemas.microsoft.com/office/powerpoint/2010/main" val="640999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9C7BA"/>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A7DC935-ED21-40A3-81E4-F6D120454C32}"/>
              </a:ext>
            </a:extLst>
          </p:cNvPr>
          <p:cNvPicPr>
            <a:picLocks noChangeAspect="1"/>
          </p:cNvPicPr>
          <p:nvPr/>
        </p:nvPicPr>
        <p:blipFill>
          <a:blip r:embed="rId2"/>
          <a:stretch>
            <a:fillRect/>
          </a:stretch>
        </p:blipFill>
        <p:spPr>
          <a:xfrm>
            <a:off x="0" y="1162843"/>
            <a:ext cx="12192000" cy="3823855"/>
          </a:xfrm>
          <a:prstGeom prst="rect">
            <a:avLst/>
          </a:prstGeom>
        </p:spPr>
      </p:pic>
      <p:sp>
        <p:nvSpPr>
          <p:cNvPr id="2" name="Titel 1">
            <a:extLst>
              <a:ext uri="{FF2B5EF4-FFF2-40B4-BE49-F238E27FC236}">
                <a16:creationId xmlns:a16="http://schemas.microsoft.com/office/drawing/2014/main" id="{82804B99-EE16-4243-AD6D-C95DF2D632B3}"/>
              </a:ext>
            </a:extLst>
          </p:cNvPr>
          <p:cNvSpPr>
            <a:spLocks noGrp="1"/>
          </p:cNvSpPr>
          <p:nvPr>
            <p:ph type="title"/>
          </p:nvPr>
        </p:nvSpPr>
        <p:spPr>
          <a:xfrm>
            <a:off x="677517" y="1162843"/>
            <a:ext cx="11238712" cy="1325563"/>
          </a:xfrm>
        </p:spPr>
        <p:txBody>
          <a:bodyPr>
            <a:normAutofit/>
          </a:bodyPr>
          <a:lstStyle/>
          <a:p>
            <a:pPr algn="ctr"/>
            <a:r>
              <a:rPr lang="nl-NL" sz="3600" dirty="0">
                <a:latin typeface="Open Sans" panose="020B0606030504020204" pitchFamily="34" charset="0"/>
                <a:ea typeface="Open Sans" panose="020B0606030504020204" pitchFamily="34" charset="0"/>
                <a:cs typeface="Open Sans" panose="020B0606030504020204" pitchFamily="34" charset="0"/>
              </a:rPr>
              <a:t>Maar we kunnen nóg verder terugkijken,</a:t>
            </a:r>
            <a:br>
              <a:rPr lang="nl-NL" sz="3600" dirty="0">
                <a:latin typeface="Open Sans" panose="020B0606030504020204" pitchFamily="34" charset="0"/>
                <a:ea typeface="Open Sans" panose="020B0606030504020204" pitchFamily="34" charset="0"/>
                <a:cs typeface="Open Sans" panose="020B0606030504020204" pitchFamily="34" charset="0"/>
              </a:rPr>
            </a:br>
            <a:r>
              <a:rPr lang="nl-NL" sz="3600" dirty="0">
                <a:latin typeface="Open Sans" panose="020B0606030504020204" pitchFamily="34" charset="0"/>
                <a:ea typeface="Open Sans" panose="020B0606030504020204" pitchFamily="34" charset="0"/>
                <a:cs typeface="Open Sans" panose="020B0606030504020204" pitchFamily="34" charset="0"/>
              </a:rPr>
              <a:t>van de buik van de moeder…</a:t>
            </a:r>
          </a:p>
        </p:txBody>
      </p:sp>
      <p:sp>
        <p:nvSpPr>
          <p:cNvPr id="3" name="Tijdelijke aanduiding voor inhoud 2">
            <a:extLst>
              <a:ext uri="{FF2B5EF4-FFF2-40B4-BE49-F238E27FC236}">
                <a16:creationId xmlns:a16="http://schemas.microsoft.com/office/drawing/2014/main" id="{F6955DB1-2DCE-4FA8-A3DC-386B02ECBA4F}"/>
              </a:ext>
            </a:extLst>
          </p:cNvPr>
          <p:cNvSpPr>
            <a:spLocks noGrp="1"/>
          </p:cNvSpPr>
          <p:nvPr>
            <p:ph idx="1"/>
          </p:nvPr>
        </p:nvSpPr>
        <p:spPr>
          <a:xfrm>
            <a:off x="0" y="5352265"/>
            <a:ext cx="12192000" cy="932421"/>
          </a:xfrm>
        </p:spPr>
        <p:txBody>
          <a:bodyPr>
            <a:noAutofit/>
          </a:bodyPr>
          <a:lstStyle/>
          <a:p>
            <a:pPr marL="0" indent="0" algn="ctr">
              <a:buNone/>
            </a:pPr>
            <a:r>
              <a:rPr lang="nl-NL" sz="3600" dirty="0">
                <a:latin typeface="Open Sans" panose="020B0606030504020204" pitchFamily="34" charset="0"/>
                <a:ea typeface="Open Sans" panose="020B0606030504020204" pitchFamily="34" charset="0"/>
                <a:cs typeface="Open Sans" panose="020B0606030504020204" pitchFamily="34" charset="0"/>
              </a:rPr>
              <a:t>… tot zelfs </a:t>
            </a:r>
            <a:r>
              <a:rPr lang="nl-NL" sz="3600" dirty="0" err="1">
                <a:latin typeface="Open Sans" panose="020B0606030504020204" pitchFamily="34" charset="0"/>
                <a:ea typeface="Open Sans" panose="020B0606030504020204" pitchFamily="34" charset="0"/>
                <a:cs typeface="Open Sans" panose="020B0606030504020204" pitchFamily="34" charset="0"/>
              </a:rPr>
              <a:t>pre-conceptie</a:t>
            </a:r>
            <a:r>
              <a:rPr lang="nl-NL" sz="3600" dirty="0">
                <a:latin typeface="Open Sans" panose="020B0606030504020204" pitchFamily="34" charset="0"/>
                <a:ea typeface="Open Sans" panose="020B0606030504020204" pitchFamily="34" charset="0"/>
                <a:cs typeface="Open Sans" panose="020B0606030504020204" pitchFamily="34" charset="0"/>
              </a:rPr>
              <a:t> (geslachtscellen van je ouders!)</a:t>
            </a:r>
            <a:endParaRPr lang="nl-NL" sz="3600" dirty="0"/>
          </a:p>
        </p:txBody>
      </p:sp>
    </p:spTree>
    <p:extLst>
      <p:ext uri="{BB962C8B-B14F-4D97-AF65-F5344CB8AC3E}">
        <p14:creationId xmlns:p14="http://schemas.microsoft.com/office/powerpoint/2010/main" val="317071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2516777" y="2333897"/>
            <a:ext cx="7158446" cy="861774"/>
          </a:xfrm>
          <a:prstGeom prst="rect">
            <a:avLst/>
          </a:prstGeom>
          <a:noFill/>
        </p:spPr>
        <p:txBody>
          <a:bodyPr wrap="square" rtlCol="0">
            <a:spAutoFit/>
          </a:bodyPr>
          <a:lstStyle/>
          <a:p>
            <a:pPr algn="ctr"/>
            <a:r>
              <a:rPr lang="nl-NL" sz="5000" b="1" dirty="0">
                <a:latin typeface="Elephant" panose="02020904090505020303" pitchFamily="18" charset="0"/>
              </a:rPr>
              <a:t>OVER DE STREEP</a:t>
            </a:r>
          </a:p>
        </p:txBody>
      </p:sp>
    </p:spTree>
    <p:extLst>
      <p:ext uri="{BB962C8B-B14F-4D97-AF65-F5344CB8AC3E}">
        <p14:creationId xmlns:p14="http://schemas.microsoft.com/office/powerpoint/2010/main" val="3134999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een oma/opa hebt die ouder is dan 65.</a:t>
            </a:r>
          </a:p>
        </p:txBody>
      </p:sp>
    </p:spTree>
    <p:extLst>
      <p:ext uri="{BB962C8B-B14F-4D97-AF65-F5344CB8AC3E}">
        <p14:creationId xmlns:p14="http://schemas.microsoft.com/office/powerpoint/2010/main" val="156563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een moeder/vader hebt die ouder is dan 65.</a:t>
            </a:r>
          </a:p>
        </p:txBody>
      </p:sp>
    </p:spTree>
    <p:extLst>
      <p:ext uri="{BB962C8B-B14F-4D97-AF65-F5344CB8AC3E}">
        <p14:creationId xmlns:p14="http://schemas.microsoft.com/office/powerpoint/2010/main" val="457121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20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42774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30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725932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40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96265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50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237374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60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83425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je oud bent op je 70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63621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 als je vindt dat </a:t>
            </a:r>
            <a:r>
              <a:rPr lang="nl-NL" sz="5000" b="1" i="1" dirty="0">
                <a:latin typeface="Open Sans" panose="020B0606030504020204" pitchFamily="34" charset="0"/>
                <a:ea typeface="Open Sans" panose="020B0606030504020204" pitchFamily="34" charset="0"/>
                <a:cs typeface="Open Sans" panose="020B0606030504020204" pitchFamily="34" charset="0"/>
              </a:rPr>
              <a:t>‘</a:t>
            </a:r>
            <a:r>
              <a:rPr lang="nl-NL" sz="5000" b="1" i="1" dirty="0" err="1">
                <a:latin typeface="Open Sans" panose="020B0606030504020204" pitchFamily="34" charset="0"/>
                <a:ea typeface="Open Sans" panose="020B0606030504020204" pitchFamily="34" charset="0"/>
                <a:cs typeface="Open Sans" panose="020B0606030504020204" pitchFamily="34" charset="0"/>
              </a:rPr>
              <a:t>age</a:t>
            </a:r>
            <a:r>
              <a:rPr lang="nl-NL" sz="5000" b="1" i="1" dirty="0">
                <a:latin typeface="Open Sans" panose="020B0606030504020204" pitchFamily="34" charset="0"/>
                <a:ea typeface="Open Sans" panose="020B0606030504020204" pitchFamily="34" charset="0"/>
                <a:cs typeface="Open Sans" panose="020B0606030504020204" pitchFamily="34" charset="0"/>
              </a:rPr>
              <a:t> </a:t>
            </a:r>
            <a:r>
              <a:rPr lang="nl-NL" sz="5000" b="1" i="1" dirty="0" err="1">
                <a:latin typeface="Open Sans" panose="020B0606030504020204" pitchFamily="34" charset="0"/>
                <a:ea typeface="Open Sans" panose="020B0606030504020204" pitchFamily="34" charset="0"/>
                <a:cs typeface="Open Sans" panose="020B0606030504020204" pitchFamily="34" charset="0"/>
              </a:rPr>
              <a:t>ain’t</a:t>
            </a:r>
            <a:r>
              <a:rPr lang="nl-NL" sz="5000" b="1" i="1" dirty="0">
                <a:latin typeface="Open Sans" panose="020B0606030504020204" pitchFamily="34" charset="0"/>
                <a:ea typeface="Open Sans" panose="020B0606030504020204" pitchFamily="34" charset="0"/>
                <a:cs typeface="Open Sans" panose="020B0606030504020204" pitchFamily="34" charset="0"/>
              </a:rPr>
              <a:t> </a:t>
            </a:r>
            <a:r>
              <a:rPr lang="nl-NL" sz="5000" b="1" i="1" dirty="0" err="1">
                <a:latin typeface="Open Sans" panose="020B0606030504020204" pitchFamily="34" charset="0"/>
                <a:ea typeface="Open Sans" panose="020B0606030504020204" pitchFamily="34" charset="0"/>
                <a:cs typeface="Open Sans" panose="020B0606030504020204" pitchFamily="34" charset="0"/>
              </a:rPr>
              <a:t>nothing</a:t>
            </a:r>
            <a:r>
              <a:rPr lang="nl-NL" sz="5000" b="1" i="1" dirty="0">
                <a:latin typeface="Open Sans" panose="020B0606030504020204" pitchFamily="34" charset="0"/>
                <a:ea typeface="Open Sans" panose="020B0606030504020204" pitchFamily="34" charset="0"/>
                <a:cs typeface="Open Sans" panose="020B0606030504020204" pitchFamily="34" charset="0"/>
              </a:rPr>
              <a:t> but a </a:t>
            </a:r>
            <a:r>
              <a:rPr lang="nl-NL" sz="5000" b="1" i="1" dirty="0" err="1">
                <a:latin typeface="Open Sans" panose="020B0606030504020204" pitchFamily="34" charset="0"/>
                <a:ea typeface="Open Sans" panose="020B0606030504020204" pitchFamily="34" charset="0"/>
                <a:cs typeface="Open Sans" panose="020B0606030504020204" pitchFamily="34" charset="0"/>
              </a:rPr>
              <a:t>number</a:t>
            </a:r>
            <a:r>
              <a:rPr lang="nl-NL" sz="5000" b="1" i="1"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291950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Geheugenverlies hoort bij ouder worden.</a:t>
            </a:r>
            <a:endParaRPr lang="nl-NL" sz="50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Explosie: 8 punten 2">
            <a:extLst>
              <a:ext uri="{FF2B5EF4-FFF2-40B4-BE49-F238E27FC236}">
                <a16:creationId xmlns:a16="http://schemas.microsoft.com/office/drawing/2014/main" id="{34E4698E-9BEE-4C9C-A48E-F7DEBC8807E5}"/>
              </a:ext>
            </a:extLst>
          </p:cNvPr>
          <p:cNvSpPr/>
          <p:nvPr/>
        </p:nvSpPr>
        <p:spPr>
          <a:xfrm rot="20566369">
            <a:off x="529391" y="99711"/>
            <a:ext cx="4360245" cy="185826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WAAR?</a:t>
            </a:r>
          </a:p>
        </p:txBody>
      </p:sp>
    </p:spTree>
    <p:extLst>
      <p:ext uri="{BB962C8B-B14F-4D97-AF65-F5344CB8AC3E}">
        <p14:creationId xmlns:p14="http://schemas.microsoft.com/office/powerpoint/2010/main" val="271915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Vanaf je 30</a:t>
            </a:r>
            <a:r>
              <a:rPr lang="nl-NL" sz="5000" b="1" baseline="30000" dirty="0">
                <a:latin typeface="Open Sans" panose="020B0606030504020204" pitchFamily="34" charset="0"/>
                <a:ea typeface="Open Sans" panose="020B0606030504020204" pitchFamily="34" charset="0"/>
                <a:cs typeface="Open Sans" panose="020B0606030504020204" pitchFamily="34" charset="0"/>
              </a:rPr>
              <a:t>e</a:t>
            </a:r>
            <a:r>
              <a:rPr lang="nl-NL" sz="5000" b="1" dirty="0">
                <a:latin typeface="Open Sans" panose="020B0606030504020204" pitchFamily="34" charset="0"/>
                <a:ea typeface="Open Sans" panose="020B0606030504020204" pitchFamily="34" charset="0"/>
                <a:cs typeface="Open Sans" panose="020B0606030504020204" pitchFamily="34" charset="0"/>
              </a:rPr>
              <a:t> wordt het moeilijker om spieren aan te maken.</a:t>
            </a:r>
            <a:endParaRPr lang="nl-NL" sz="50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Explosie: 8 punten 2">
            <a:extLst>
              <a:ext uri="{FF2B5EF4-FFF2-40B4-BE49-F238E27FC236}">
                <a16:creationId xmlns:a16="http://schemas.microsoft.com/office/drawing/2014/main" id="{34E4698E-9BEE-4C9C-A48E-F7DEBC8807E5}"/>
              </a:ext>
            </a:extLst>
          </p:cNvPr>
          <p:cNvSpPr/>
          <p:nvPr/>
        </p:nvSpPr>
        <p:spPr>
          <a:xfrm rot="20566369">
            <a:off x="529391" y="99711"/>
            <a:ext cx="4360245" cy="185826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WAAR?</a:t>
            </a:r>
          </a:p>
        </p:txBody>
      </p:sp>
    </p:spTree>
    <p:extLst>
      <p:ext uri="{BB962C8B-B14F-4D97-AF65-F5344CB8AC3E}">
        <p14:creationId xmlns:p14="http://schemas.microsoft.com/office/powerpoint/2010/main" val="1251919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3D7D1D35-6EE1-4E68-BC10-288F1791F49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5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24281195-34F5-441C-9591-187E2C7C55F2}"/>
              </a:ext>
            </a:extLst>
          </p:cNvPr>
          <p:cNvSpPr txBox="1"/>
          <p:nvPr/>
        </p:nvSpPr>
        <p:spPr>
          <a:xfrm>
            <a:off x="2151017" y="2333897"/>
            <a:ext cx="10763794" cy="879566"/>
          </a:xfrm>
          <a:prstGeom prst="rect">
            <a:avLst/>
          </a:prstGeom>
          <a:noFill/>
        </p:spPr>
        <p:txBody>
          <a:bodyPr wrap="square" rtlCol="0">
            <a:spAutoFit/>
          </a:bodyPr>
          <a:lstStyle/>
          <a:p>
            <a:endParaRPr lang="nl-NL" dirty="0"/>
          </a:p>
        </p:txBody>
      </p:sp>
      <p:sp>
        <p:nvSpPr>
          <p:cNvPr id="6" name="Tekstvak 5">
            <a:extLst>
              <a:ext uri="{FF2B5EF4-FFF2-40B4-BE49-F238E27FC236}">
                <a16:creationId xmlns:a16="http://schemas.microsoft.com/office/drawing/2014/main" id="{1C2D84CF-FA46-453A-94FF-D848E1F8EDE4}"/>
              </a:ext>
            </a:extLst>
          </p:cNvPr>
          <p:cNvSpPr txBox="1"/>
          <p:nvPr/>
        </p:nvSpPr>
        <p:spPr>
          <a:xfrm>
            <a:off x="1524" y="2056406"/>
            <a:ext cx="12190476" cy="1631216"/>
          </a:xfrm>
          <a:prstGeom prst="rect">
            <a:avLst/>
          </a:prstGeom>
          <a:noFill/>
        </p:spPr>
        <p:txBody>
          <a:bodyPr wrap="square" rtlCol="0">
            <a:spAutoFit/>
          </a:bodyP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Iemand die geboren is in 2000, mag in 2070 met pensioen.</a:t>
            </a:r>
            <a:endParaRPr lang="nl-NL" sz="50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Explosie: 8 punten 2">
            <a:extLst>
              <a:ext uri="{FF2B5EF4-FFF2-40B4-BE49-F238E27FC236}">
                <a16:creationId xmlns:a16="http://schemas.microsoft.com/office/drawing/2014/main" id="{34E4698E-9BEE-4C9C-A48E-F7DEBC8807E5}"/>
              </a:ext>
            </a:extLst>
          </p:cNvPr>
          <p:cNvSpPr/>
          <p:nvPr/>
        </p:nvSpPr>
        <p:spPr>
          <a:xfrm rot="20566369">
            <a:off x="529391" y="99711"/>
            <a:ext cx="4360245" cy="185826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5000" b="1" dirty="0">
                <a:latin typeface="Open Sans" panose="020B0606030504020204" pitchFamily="34" charset="0"/>
                <a:ea typeface="Open Sans" panose="020B0606030504020204" pitchFamily="34" charset="0"/>
                <a:cs typeface="Open Sans" panose="020B0606030504020204" pitchFamily="34" charset="0"/>
              </a:rPr>
              <a:t>WAAR?</a:t>
            </a:r>
          </a:p>
        </p:txBody>
      </p:sp>
    </p:spTree>
    <p:extLst>
      <p:ext uri="{BB962C8B-B14F-4D97-AF65-F5344CB8AC3E}">
        <p14:creationId xmlns:p14="http://schemas.microsoft.com/office/powerpoint/2010/main" val="263376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646BC8E-F409-43E0-9235-2C03D4291425}"/>
              </a:ext>
            </a:extLst>
          </p:cNvPr>
          <p:cNvSpPr>
            <a:spLocks noGrp="1"/>
          </p:cNvSpPr>
          <p:nvPr>
            <p:ph type="title"/>
          </p:nvPr>
        </p:nvSpPr>
        <p:spPr/>
        <p:txBody>
          <a:bodyPr/>
          <a:lstStyle/>
          <a:p>
            <a:r>
              <a:rPr lang="nl-NL" dirty="0"/>
              <a:t>Wanneer ben je oud en hoe word je ouder?</a:t>
            </a:r>
          </a:p>
        </p:txBody>
      </p:sp>
      <p:sp>
        <p:nvSpPr>
          <p:cNvPr id="5" name="Tijdelijke aanduiding voor inhoud 4">
            <a:extLst>
              <a:ext uri="{FF2B5EF4-FFF2-40B4-BE49-F238E27FC236}">
                <a16:creationId xmlns:a16="http://schemas.microsoft.com/office/drawing/2014/main" id="{284EA57D-97B8-7340-6E55-EDFE45E4799C}"/>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555105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Tijdelijke aanduiding voor inhoud 4">
            <a:extLst>
              <a:ext uri="{FF2B5EF4-FFF2-40B4-BE49-F238E27FC236}">
                <a16:creationId xmlns:a16="http://schemas.microsoft.com/office/drawing/2014/main" id="{28F1EB67-AD88-4EC2-88B6-923E221FDD10}"/>
              </a:ext>
            </a:extLst>
          </p:cNvPr>
          <p:cNvPicPr>
            <a:picLocks noChangeAspect="1"/>
          </p:cNvPicPr>
          <p:nvPr/>
        </p:nvPicPr>
        <p:blipFill>
          <a:blip r:embed="rId2"/>
          <a:stretch>
            <a:fillRect/>
          </a:stretch>
        </p:blipFill>
        <p:spPr>
          <a:xfrm>
            <a:off x="4249635" y="181673"/>
            <a:ext cx="6992888" cy="6433456"/>
          </a:xfrm>
          <a:prstGeom prst="rect">
            <a:avLst/>
          </a:prstGeom>
        </p:spPr>
      </p:pic>
      <p:sp>
        <p:nvSpPr>
          <p:cNvPr id="6" name="Tekstvak 5">
            <a:extLst>
              <a:ext uri="{FF2B5EF4-FFF2-40B4-BE49-F238E27FC236}">
                <a16:creationId xmlns:a16="http://schemas.microsoft.com/office/drawing/2014/main" id="{72926823-DB44-41BC-AE77-72B00D67D424}"/>
              </a:ext>
            </a:extLst>
          </p:cNvPr>
          <p:cNvSpPr txBox="1"/>
          <p:nvPr/>
        </p:nvSpPr>
        <p:spPr>
          <a:xfrm>
            <a:off x="296333" y="1306605"/>
            <a:ext cx="4318000" cy="4524315"/>
          </a:xfrm>
          <a:prstGeom prst="rect">
            <a:avLst/>
          </a:prstGeom>
          <a:noFill/>
        </p:spPr>
        <p:txBody>
          <a:bodyPr wrap="square">
            <a:spAutoFit/>
          </a:bodyPr>
          <a:lstStyle/>
          <a:p>
            <a:r>
              <a:rPr lang="nl-NL" i="1" dirty="0">
                <a:latin typeface="Open Sans" panose="020B0606030504020204" pitchFamily="34" charset="0"/>
                <a:ea typeface="Open Sans" panose="020B0606030504020204" pitchFamily="34" charset="0"/>
                <a:cs typeface="Open Sans" panose="020B0606030504020204" pitchFamily="34" charset="0"/>
              </a:rPr>
              <a:t>“De levensverwachting in Nederland stijgt. Een lang en gezond leven is echter geen vanzelfsprekendheid in Rotterdam. Rotterdammers zijn ongezonder 1 vergeleken met de rest van Nederland. Binnen onze stad bestaan daarnaast grote gezondheidsverschillen tussen  Rotterdammers. De belangrijkste oorzaken van deze verschillen zijn: opleiding, inkomen en werk (verschil ca. 3 jaar), ongezond gedrag (roken alleen al ca. 1,2 jaar verschil), luchtverontreiniging (ca. 0,5 jaar verschil) en minder groen in de omgeving (ca. 0,3 tot 0,6 jaar).“</a:t>
            </a:r>
          </a:p>
          <a:p>
            <a:endParaRPr lang="nl-NL" i="1" dirty="0">
              <a:latin typeface="Open Sans" panose="020B0606030504020204" pitchFamily="34" charset="0"/>
              <a:ea typeface="Open Sans" panose="020B0606030504020204" pitchFamily="34" charset="0"/>
              <a:cs typeface="Open Sans" panose="020B0606030504020204" pitchFamily="34" charset="0"/>
            </a:endParaRPr>
          </a:p>
          <a:p>
            <a:r>
              <a:rPr lang="nl-NL" i="1" dirty="0">
                <a:latin typeface="Open Sans" panose="020B0606030504020204" pitchFamily="34" charset="0"/>
                <a:ea typeface="Open Sans" panose="020B0606030504020204" pitchFamily="34" charset="0"/>
                <a:cs typeface="Open Sans" panose="020B0606030504020204" pitchFamily="34" charset="0"/>
                <a:hlinkClick r:id="rId3"/>
              </a:rPr>
              <a:t>Uit: Rotterdams Preventieakkoord (2019)</a:t>
            </a:r>
            <a:endParaRPr lang="nl-NL"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17155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2DE8ACA-49E0-46FA-A835-B6912D4511E9}"/>
              </a:ext>
            </a:extLst>
          </p:cNvPr>
          <p:cNvSpPr>
            <a:spLocks noGrp="1"/>
          </p:cNvSpPr>
          <p:nvPr>
            <p:ph idx="1"/>
          </p:nvPr>
        </p:nvSpPr>
        <p:spPr>
          <a:xfrm>
            <a:off x="838200" y="1608059"/>
            <a:ext cx="9953116" cy="4439816"/>
          </a:xfrm>
        </p:spPr>
        <p:txBody>
          <a:bodyPr>
            <a:normAutofit/>
          </a:bodyPr>
          <a:lstStyle/>
          <a:p>
            <a:r>
              <a:rPr lang="nl-NL" dirty="0">
                <a:latin typeface="Open Sans" panose="020B0606030504020204" pitchFamily="34" charset="0"/>
                <a:ea typeface="Open Sans" panose="020B0606030504020204" pitchFamily="34" charset="0"/>
                <a:cs typeface="Open Sans" panose="020B0606030504020204" pitchFamily="34" charset="0"/>
              </a:rPr>
              <a:t>We worden steeds ouder, maar er ontstaan grote(re) verschillen in </a:t>
            </a:r>
            <a:r>
              <a:rPr lang="nl-NL" i="1" dirty="0">
                <a:latin typeface="Open Sans" panose="020B0606030504020204" pitchFamily="34" charset="0"/>
                <a:ea typeface="Open Sans" panose="020B0606030504020204" pitchFamily="34" charset="0"/>
                <a:cs typeface="Open Sans" panose="020B0606030504020204" pitchFamily="34" charset="0"/>
              </a:rPr>
              <a:t>hoe</a:t>
            </a:r>
            <a:r>
              <a:rPr lang="nl-NL" dirty="0">
                <a:latin typeface="Open Sans" panose="020B0606030504020204" pitchFamily="34" charset="0"/>
                <a:ea typeface="Open Sans" panose="020B0606030504020204" pitchFamily="34" charset="0"/>
                <a:cs typeface="Open Sans" panose="020B0606030504020204" pitchFamily="34" charset="0"/>
              </a:rPr>
              <a:t> we ouder worden.</a:t>
            </a:r>
          </a:p>
          <a:p>
            <a:endParaRPr lang="nl-NL" dirty="0">
              <a:latin typeface="Open Sans" panose="020B0606030504020204" pitchFamily="34" charset="0"/>
              <a:ea typeface="Open Sans" panose="020B0606030504020204" pitchFamily="34" charset="0"/>
              <a:cs typeface="Open Sans" panose="020B0606030504020204" pitchFamily="34" charset="0"/>
            </a:endParaRPr>
          </a:p>
          <a:p>
            <a:r>
              <a:rPr lang="nl-NL" dirty="0">
                <a:latin typeface="Open Sans" panose="020B0606030504020204" pitchFamily="34" charset="0"/>
                <a:ea typeface="Open Sans" panose="020B0606030504020204" pitchFamily="34" charset="0"/>
                <a:cs typeface="Open Sans" panose="020B0606030504020204" pitchFamily="34" charset="0"/>
              </a:rPr>
              <a:t>Paradoxaal: preventie wordt als belangrijk gezien in zorgkostenvermindering, maar: juist de rokende, te zware, lage SES persoon wordt niet heel oud, en ‘gezondere’ persoon wel. Hoe langer je leeft, hoe hoger de zorgkosten, bijv. door ontstaan van dementie.</a:t>
            </a:r>
          </a:p>
        </p:txBody>
      </p:sp>
      <p:sp>
        <p:nvSpPr>
          <p:cNvPr id="3" name="Titel 2">
            <a:extLst>
              <a:ext uri="{FF2B5EF4-FFF2-40B4-BE49-F238E27FC236}">
                <a16:creationId xmlns:a16="http://schemas.microsoft.com/office/drawing/2014/main" id="{6646BC8E-F409-43E0-9235-2C03D4291425}"/>
              </a:ext>
            </a:extLst>
          </p:cNvPr>
          <p:cNvSpPr>
            <a:spLocks noGrp="1"/>
          </p:cNvSpPr>
          <p:nvPr>
            <p:ph type="title"/>
          </p:nvPr>
        </p:nvSpPr>
        <p:spPr/>
        <p:txBody>
          <a:bodyPr>
            <a:normAutofit fontScale="90000"/>
          </a:bodyPr>
          <a:lstStyle/>
          <a:p>
            <a:r>
              <a:rPr lang="nl-NL" dirty="0"/>
              <a:t>Medische ontwikkeling vs. maatschappelijke ontwikkeling</a:t>
            </a:r>
          </a:p>
        </p:txBody>
      </p:sp>
    </p:spTree>
    <p:extLst>
      <p:ext uri="{BB962C8B-B14F-4D97-AF65-F5344CB8AC3E}">
        <p14:creationId xmlns:p14="http://schemas.microsoft.com/office/powerpoint/2010/main" val="294068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F03B248-1A52-4F10-B977-340F5443FEFE}"/>
              </a:ext>
            </a:extLst>
          </p:cNvPr>
          <p:cNvSpPr>
            <a:spLocks noGrp="1"/>
          </p:cNvSpPr>
          <p:nvPr>
            <p:ph idx="1"/>
          </p:nvPr>
        </p:nvSpPr>
        <p:spPr>
          <a:xfrm>
            <a:off x="838199" y="1608059"/>
            <a:ext cx="9354879" cy="4439816"/>
          </a:xfrm>
        </p:spPr>
        <p:txBody>
          <a:bodyPr/>
          <a:lstStyle/>
          <a:p>
            <a:r>
              <a:rPr lang="nl-NL" dirty="0"/>
              <a:t>Welke verschillen zijn er tussen jou en ouderen?</a:t>
            </a:r>
          </a:p>
          <a:p>
            <a:endParaRPr lang="nl-NL" dirty="0"/>
          </a:p>
          <a:p>
            <a:r>
              <a:rPr lang="nl-NL" dirty="0"/>
              <a:t>Hoe ben jij veranderd tijdens het ouder worden?</a:t>
            </a:r>
          </a:p>
          <a:p>
            <a:endParaRPr lang="nl-NL" dirty="0"/>
          </a:p>
          <a:p>
            <a:r>
              <a:rPr lang="nl-NL" dirty="0"/>
              <a:t>Hoe oud denk je te worden? En op welke manier?</a:t>
            </a:r>
          </a:p>
        </p:txBody>
      </p:sp>
      <p:sp>
        <p:nvSpPr>
          <p:cNvPr id="3" name="Titel 2">
            <a:extLst>
              <a:ext uri="{FF2B5EF4-FFF2-40B4-BE49-F238E27FC236}">
                <a16:creationId xmlns:a16="http://schemas.microsoft.com/office/drawing/2014/main" id="{183D7B47-D46E-4AFA-91DA-93701334A8E7}"/>
              </a:ext>
            </a:extLst>
          </p:cNvPr>
          <p:cNvSpPr>
            <a:spLocks noGrp="1"/>
          </p:cNvSpPr>
          <p:nvPr>
            <p:ph type="title"/>
          </p:nvPr>
        </p:nvSpPr>
        <p:spPr/>
        <p:txBody>
          <a:bodyPr/>
          <a:lstStyle/>
          <a:p>
            <a:r>
              <a:rPr lang="nl-NL" dirty="0"/>
              <a:t>Bespreek in groepjes</a:t>
            </a:r>
          </a:p>
        </p:txBody>
      </p:sp>
    </p:spTree>
    <p:extLst>
      <p:ext uri="{BB962C8B-B14F-4D97-AF65-F5344CB8AC3E}">
        <p14:creationId xmlns:p14="http://schemas.microsoft.com/office/powerpoint/2010/main" val="3210293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title="The Blessings of Aging">
            <a:hlinkClick r:id="" action="ppaction://media"/>
            <a:extLst>
              <a:ext uri="{FF2B5EF4-FFF2-40B4-BE49-F238E27FC236}">
                <a16:creationId xmlns:a16="http://schemas.microsoft.com/office/drawing/2014/main" id="{DCCAC2B2-1108-43BB-ACCF-39D51FB5A6CF}"/>
              </a:ext>
            </a:extLst>
          </p:cNvPr>
          <p:cNvPicPr>
            <a:picLocks noGrp="1" noRot="1" noChangeAspect="1"/>
          </p:cNvPicPr>
          <p:nvPr>
            <p:ph idx="1"/>
            <a:videoFile r:link="rId1"/>
          </p:nvPr>
        </p:nvPicPr>
        <p:blipFill>
          <a:blip r:embed="rId3"/>
          <a:stretch>
            <a:fillRect/>
          </a:stretch>
        </p:blipFill>
        <p:spPr>
          <a:xfrm>
            <a:off x="-72870" y="0"/>
            <a:ext cx="12337739" cy="6971446"/>
          </a:xfrm>
          <a:prstGeom prst="rect">
            <a:avLst/>
          </a:prstGeom>
        </p:spPr>
      </p:pic>
    </p:spTree>
    <p:extLst>
      <p:ext uri="{BB962C8B-B14F-4D97-AF65-F5344CB8AC3E}">
        <p14:creationId xmlns:p14="http://schemas.microsoft.com/office/powerpoint/2010/main" val="163245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899B017E-D996-4C57-9545-7096FB132D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860"/>
          <a:stretch/>
        </p:blipFill>
        <p:spPr bwMode="auto">
          <a:xfrm>
            <a:off x="5592916" y="1281112"/>
            <a:ext cx="5605463" cy="5496025"/>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inhoud 1">
            <a:extLst>
              <a:ext uri="{FF2B5EF4-FFF2-40B4-BE49-F238E27FC236}">
                <a16:creationId xmlns:a16="http://schemas.microsoft.com/office/drawing/2014/main" id="{B2CD4F3F-E305-4C21-A2B5-F1C02C4412D0}"/>
              </a:ext>
            </a:extLst>
          </p:cNvPr>
          <p:cNvSpPr>
            <a:spLocks noGrp="1"/>
          </p:cNvSpPr>
          <p:nvPr>
            <p:ph idx="1"/>
          </p:nvPr>
        </p:nvSpPr>
        <p:spPr>
          <a:xfrm>
            <a:off x="838200" y="1608059"/>
            <a:ext cx="4523072" cy="4439816"/>
          </a:xfrm>
        </p:spPr>
        <p:txBody>
          <a:bodyPr/>
          <a:lstStyle/>
          <a:p>
            <a:r>
              <a:rPr lang="nl-NL" dirty="0"/>
              <a:t>Waar zouden wel verschillen kunnen ontstaan bij het ouder worden?</a:t>
            </a:r>
          </a:p>
        </p:txBody>
      </p:sp>
      <p:sp>
        <p:nvSpPr>
          <p:cNvPr id="3" name="Titel 2">
            <a:extLst>
              <a:ext uri="{FF2B5EF4-FFF2-40B4-BE49-F238E27FC236}">
                <a16:creationId xmlns:a16="http://schemas.microsoft.com/office/drawing/2014/main" id="{FB231C36-19D5-4407-978A-37D27DA63139}"/>
              </a:ext>
            </a:extLst>
          </p:cNvPr>
          <p:cNvSpPr>
            <a:spLocks noGrp="1"/>
          </p:cNvSpPr>
          <p:nvPr>
            <p:ph type="title"/>
          </p:nvPr>
        </p:nvSpPr>
        <p:spPr/>
        <p:txBody>
          <a:bodyPr/>
          <a:lstStyle/>
          <a:p>
            <a:r>
              <a:rPr lang="nl-NL" dirty="0"/>
              <a:t>Elk onderdeel net zo belangrijk als bij ‘jongeren’</a:t>
            </a:r>
          </a:p>
        </p:txBody>
      </p:sp>
    </p:spTree>
    <p:extLst>
      <p:ext uri="{BB962C8B-B14F-4D97-AF65-F5344CB8AC3E}">
        <p14:creationId xmlns:p14="http://schemas.microsoft.com/office/powerpoint/2010/main" val="2569049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7B399E8-1971-45E1-93B5-C8DA18A6EBF7}"/>
              </a:ext>
            </a:extLst>
          </p:cNvPr>
          <p:cNvSpPr>
            <a:spLocks noGrp="1"/>
          </p:cNvSpPr>
          <p:nvPr>
            <p:ph idx="1"/>
          </p:nvPr>
        </p:nvSpPr>
        <p:spPr>
          <a:xfrm>
            <a:off x="802342" y="5273269"/>
            <a:ext cx="10515600" cy="1331496"/>
          </a:xfrm>
        </p:spPr>
        <p:txBody>
          <a:bodyPr/>
          <a:lstStyle/>
          <a:p>
            <a:pPr algn="l" rtl="0" eaLnBrk="1" fontAlgn="base" hangingPunct="1">
              <a:spcBef>
                <a:spcPts val="0"/>
              </a:spcBef>
              <a:spcAft>
                <a:spcPts val="0"/>
              </a:spcAft>
            </a:pPr>
            <a:r>
              <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Biologisch: Groeien vs. Verouderen</a:t>
            </a:r>
            <a:endParaRPr lang="nl-NL" dirty="0">
              <a:effectLst/>
              <a:latin typeface="Open Sans" panose="020B0606030504020204" pitchFamily="34" charset="0"/>
              <a:ea typeface="Open Sans" panose="020B0606030504020204" pitchFamily="34" charset="0"/>
              <a:cs typeface="Open Sans" panose="020B0606030504020204" pitchFamily="34" charset="0"/>
            </a:endParaRPr>
          </a:p>
          <a:p>
            <a:pPr algn="l" rtl="0" eaLnBrk="1" fontAlgn="base" hangingPunct="1">
              <a:spcBef>
                <a:spcPts val="0"/>
              </a:spcBef>
              <a:spcAft>
                <a:spcPts val="0"/>
              </a:spcAft>
            </a:pPr>
            <a:r>
              <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Psychologisch: Rijpen vs. Uitrijpen</a:t>
            </a:r>
            <a:endParaRPr lang="nl-NL" dirty="0">
              <a:effectLst/>
              <a:latin typeface="Open Sans" panose="020B0606030504020204" pitchFamily="34" charset="0"/>
              <a:ea typeface="Open Sans" panose="020B0606030504020204" pitchFamily="34" charset="0"/>
              <a:cs typeface="Open Sans" panose="020B0606030504020204" pitchFamily="34" charset="0"/>
            </a:endParaRPr>
          </a:p>
          <a:p>
            <a:pPr algn="l" rtl="0" eaLnBrk="1" fontAlgn="base" hangingPunct="1">
              <a:spcBef>
                <a:spcPts val="0"/>
              </a:spcBef>
              <a:spcAft>
                <a:spcPts val="0"/>
              </a:spcAft>
            </a:pPr>
            <a:r>
              <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Sociaal:</a:t>
            </a:r>
            <a:r>
              <a:rPr lang="nl-NL" sz="18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Volwassen worden vs. Op leeftijd komen</a:t>
            </a:r>
            <a:endParaRPr lang="nl-NL" dirty="0">
              <a:effectLst/>
              <a:latin typeface="Open Sans" panose="020B0606030504020204" pitchFamily="34" charset="0"/>
              <a:ea typeface="Open Sans" panose="020B0606030504020204" pitchFamily="34" charset="0"/>
              <a:cs typeface="Open Sans" panose="020B0606030504020204" pitchFamily="34" charset="0"/>
            </a:endParaRPr>
          </a:p>
          <a:p>
            <a:pPr algn="l" rtl="0" eaLnBrk="1" fontAlgn="base" hangingPunct="1">
              <a:spcBef>
                <a:spcPts val="0"/>
              </a:spcBef>
              <a:spcAft>
                <a:spcPts val="0"/>
              </a:spcAft>
            </a:pPr>
            <a:endPar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rtl="0" eaLnBrk="1" fontAlgn="base" hangingPunct="1">
              <a:spcBef>
                <a:spcPts val="0"/>
              </a:spcBef>
              <a:spcAft>
                <a:spcPts val="0"/>
              </a:spcAft>
            </a:pPr>
            <a:r>
              <a:rPr lang="nl-NL" sz="180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Omslagpunt: Risico op mix van functieproblemen en mogelijkheden</a:t>
            </a:r>
            <a:endParaRPr lang="nl-NL"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Titel 2">
            <a:extLst>
              <a:ext uri="{FF2B5EF4-FFF2-40B4-BE49-F238E27FC236}">
                <a16:creationId xmlns:a16="http://schemas.microsoft.com/office/drawing/2014/main" id="{87F13698-971F-408A-9C97-FA88D01833D3}"/>
              </a:ext>
            </a:extLst>
          </p:cNvPr>
          <p:cNvSpPr>
            <a:spLocks noGrp="1"/>
          </p:cNvSpPr>
          <p:nvPr>
            <p:ph type="title"/>
          </p:nvPr>
        </p:nvSpPr>
        <p:spPr/>
        <p:txBody>
          <a:bodyPr/>
          <a:lstStyle/>
          <a:p>
            <a:r>
              <a:rPr lang="nl-NL" dirty="0" err="1"/>
              <a:t>Gerodynamisch</a:t>
            </a:r>
            <a:r>
              <a:rPr lang="nl-NL" dirty="0"/>
              <a:t> model</a:t>
            </a:r>
          </a:p>
        </p:txBody>
      </p:sp>
      <p:pic>
        <p:nvPicPr>
          <p:cNvPr id="8" name="Afbeelding 7">
            <a:extLst>
              <a:ext uri="{FF2B5EF4-FFF2-40B4-BE49-F238E27FC236}">
                <a16:creationId xmlns:a16="http://schemas.microsoft.com/office/drawing/2014/main" id="{F4BF270E-9685-4B9B-B790-A3F8C8FEDDE6}"/>
              </a:ext>
            </a:extLst>
          </p:cNvPr>
          <p:cNvPicPr>
            <a:picLocks noChangeAspect="1"/>
          </p:cNvPicPr>
          <p:nvPr/>
        </p:nvPicPr>
        <p:blipFill>
          <a:blip r:embed="rId2"/>
          <a:stretch>
            <a:fillRect/>
          </a:stretch>
        </p:blipFill>
        <p:spPr>
          <a:xfrm>
            <a:off x="1800332" y="1345281"/>
            <a:ext cx="8220075" cy="3686175"/>
          </a:xfrm>
          <a:prstGeom prst="rect">
            <a:avLst/>
          </a:prstGeom>
        </p:spPr>
      </p:pic>
    </p:spTree>
    <p:extLst>
      <p:ext uri="{BB962C8B-B14F-4D97-AF65-F5344CB8AC3E}">
        <p14:creationId xmlns:p14="http://schemas.microsoft.com/office/powerpoint/2010/main" val="49522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E4073F0-BDD0-452C-A52D-A6DD5349E497}"/>
              </a:ext>
            </a:extLst>
          </p:cNvPr>
          <p:cNvSpPr>
            <a:spLocks noGrp="1"/>
          </p:cNvSpPr>
          <p:nvPr>
            <p:ph idx="1"/>
          </p:nvPr>
        </p:nvSpPr>
        <p:spPr/>
        <p:txBody>
          <a:bodyPr/>
          <a:lstStyle/>
          <a:p>
            <a:endParaRPr lang="nl-NL"/>
          </a:p>
        </p:txBody>
      </p:sp>
      <p:sp>
        <p:nvSpPr>
          <p:cNvPr id="3" name="Titel 2">
            <a:extLst>
              <a:ext uri="{FF2B5EF4-FFF2-40B4-BE49-F238E27FC236}">
                <a16:creationId xmlns:a16="http://schemas.microsoft.com/office/drawing/2014/main" id="{B80838A7-2C0F-4B7A-B1D4-662019E150AD}"/>
              </a:ext>
            </a:extLst>
          </p:cNvPr>
          <p:cNvSpPr>
            <a:spLocks noGrp="1"/>
          </p:cNvSpPr>
          <p:nvPr>
            <p:ph type="title"/>
          </p:nvPr>
        </p:nvSpPr>
        <p:spPr/>
        <p:txBody>
          <a:bodyPr>
            <a:normAutofit fontScale="90000"/>
          </a:bodyPr>
          <a:lstStyle/>
          <a:p>
            <a:r>
              <a:rPr lang="nl-NL" dirty="0"/>
              <a:t>Zorguitgaven nemen toe met leeftijd en kwetsbaarheid</a:t>
            </a:r>
          </a:p>
        </p:txBody>
      </p:sp>
      <p:pic>
        <p:nvPicPr>
          <p:cNvPr id="4098" name="Picture 2" descr="17% van alle thuiswonende 65-plussers is kwetsbaar">
            <a:extLst>
              <a:ext uri="{FF2B5EF4-FFF2-40B4-BE49-F238E27FC236}">
                <a16:creationId xmlns:a16="http://schemas.microsoft.com/office/drawing/2014/main" id="{02C5D410-371D-4DB8-8F39-8F805225A7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647" y="2309032"/>
            <a:ext cx="4825508" cy="4143905"/>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3AB94D3B-1941-4279-91E1-3DB55F9D28F9}"/>
              </a:ext>
            </a:extLst>
          </p:cNvPr>
          <p:cNvPicPr>
            <a:picLocks noChangeAspect="1"/>
          </p:cNvPicPr>
          <p:nvPr/>
        </p:nvPicPr>
        <p:blipFill rotWithShape="1">
          <a:blip r:embed="rId3"/>
          <a:srcRect r="44584"/>
          <a:stretch/>
        </p:blipFill>
        <p:spPr>
          <a:xfrm>
            <a:off x="5036567" y="1318232"/>
            <a:ext cx="6756400" cy="5539768"/>
          </a:xfrm>
          <a:prstGeom prst="rect">
            <a:avLst/>
          </a:prstGeom>
        </p:spPr>
      </p:pic>
      <p:sp>
        <p:nvSpPr>
          <p:cNvPr id="6" name="Tekstvak 5">
            <a:extLst>
              <a:ext uri="{FF2B5EF4-FFF2-40B4-BE49-F238E27FC236}">
                <a16:creationId xmlns:a16="http://schemas.microsoft.com/office/drawing/2014/main" id="{7566D998-5D4A-62BA-79EE-DCC1FE29F1E9}"/>
              </a:ext>
            </a:extLst>
          </p:cNvPr>
          <p:cNvSpPr txBox="1"/>
          <p:nvPr/>
        </p:nvSpPr>
        <p:spPr>
          <a:xfrm>
            <a:off x="451965" y="6190156"/>
            <a:ext cx="6097162" cy="369332"/>
          </a:xfrm>
          <a:prstGeom prst="rect">
            <a:avLst/>
          </a:prstGeom>
          <a:noFill/>
        </p:spPr>
        <p:txBody>
          <a:bodyPr wrap="square">
            <a:spAutoFit/>
          </a:bodyPr>
          <a:lstStyle/>
          <a:p>
            <a:r>
              <a:rPr lang="nl-NL" dirty="0">
                <a:hlinkClick r:id="rId4"/>
              </a:rPr>
              <a:t>Link</a:t>
            </a:r>
            <a:endParaRPr lang="nl-NL" dirty="0"/>
          </a:p>
        </p:txBody>
      </p:sp>
    </p:spTree>
    <p:extLst>
      <p:ext uri="{BB962C8B-B14F-4D97-AF65-F5344CB8AC3E}">
        <p14:creationId xmlns:p14="http://schemas.microsoft.com/office/powerpoint/2010/main" val="3091594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7A55F94-4D4A-452F-B482-7FC826D74350}"/>
              </a:ext>
            </a:extLst>
          </p:cNvPr>
          <p:cNvSpPr>
            <a:spLocks noGrp="1"/>
          </p:cNvSpPr>
          <p:nvPr>
            <p:ph idx="1"/>
          </p:nvPr>
        </p:nvSpPr>
        <p:spPr/>
        <p:txBody>
          <a:bodyPr/>
          <a:lstStyle/>
          <a:p>
            <a:r>
              <a:rPr lang="nl-NL" dirty="0">
                <a:effectLst/>
                <a:latin typeface="Poppins" panose="00000500000000000000" pitchFamily="2" charset="0"/>
                <a:ea typeface="Calibri" panose="020F0502020204030204" pitchFamily="34" charset="0"/>
                <a:cs typeface="Poppins" panose="00000500000000000000" pitchFamily="2" charset="0"/>
              </a:rPr>
              <a:t>“Kwetsbaarheid is een dynamische toestand waarin een individu verkeert die tekorten heeft in één of meerdere domeinen van het menselijk functioneren (lichamelijk, psychisch, sociaal), die onder invloed van een diversiteit aan variabelen wordt veroorzaakt en die de kans op het optreden van ongewenste uitkomsten vergroot.”</a:t>
            </a:r>
          </a:p>
          <a:p>
            <a:endParaRPr lang="nl-NL" sz="1800" dirty="0">
              <a:latin typeface="Poppins" panose="00000500000000000000" pitchFamily="2" charset="0"/>
              <a:ea typeface="Calibri" panose="020F0502020204030204" pitchFamily="34" charset="0"/>
              <a:cs typeface="Poppins" panose="00000500000000000000" pitchFamily="2" charset="0"/>
            </a:endParaRPr>
          </a:p>
          <a:p>
            <a:endParaRPr lang="nl-NL" sz="1400" dirty="0">
              <a:effectLst/>
              <a:latin typeface="Poppins" panose="00000500000000000000" pitchFamily="2" charset="0"/>
              <a:ea typeface="Calibri" panose="020F0502020204030204" pitchFamily="34" charset="0"/>
              <a:cs typeface="Poppins" panose="00000500000000000000" pitchFamily="2" charset="0"/>
            </a:endParaRPr>
          </a:p>
          <a:p>
            <a:endParaRPr lang="nl-NL" sz="1400" dirty="0">
              <a:latin typeface="Poppins" panose="00000500000000000000" pitchFamily="2" charset="0"/>
              <a:ea typeface="Calibri" panose="020F0502020204030204" pitchFamily="34" charset="0"/>
              <a:cs typeface="Poppins" panose="00000500000000000000" pitchFamily="2" charset="0"/>
            </a:endParaRPr>
          </a:p>
          <a:p>
            <a:endParaRPr lang="nl-NL" sz="1400" dirty="0">
              <a:effectLst/>
              <a:latin typeface="Poppins" panose="00000500000000000000" pitchFamily="2" charset="0"/>
              <a:ea typeface="Calibri" panose="020F0502020204030204" pitchFamily="34" charset="0"/>
              <a:cs typeface="Poppins" panose="00000500000000000000" pitchFamily="2" charset="0"/>
            </a:endParaRPr>
          </a:p>
          <a:p>
            <a:endParaRPr lang="nl-NL" sz="1400" dirty="0">
              <a:latin typeface="Poppins" panose="00000500000000000000" pitchFamily="2" charset="0"/>
              <a:ea typeface="Calibri" panose="020F0502020204030204" pitchFamily="34" charset="0"/>
              <a:cs typeface="Poppins" panose="00000500000000000000" pitchFamily="2" charset="0"/>
            </a:endParaRPr>
          </a:p>
          <a:p>
            <a:endParaRPr lang="nl-NL" sz="1400" dirty="0">
              <a:effectLst/>
              <a:latin typeface="Poppins" panose="00000500000000000000" pitchFamily="2" charset="0"/>
              <a:ea typeface="Calibri" panose="020F0502020204030204" pitchFamily="34" charset="0"/>
              <a:cs typeface="Poppins" panose="00000500000000000000" pitchFamily="2" charset="0"/>
            </a:endParaRPr>
          </a:p>
          <a:p>
            <a:endParaRPr lang="nl-NL" sz="1400" dirty="0">
              <a:latin typeface="Poppins" panose="00000500000000000000" pitchFamily="2" charset="0"/>
              <a:ea typeface="Calibri" panose="020F0502020204030204" pitchFamily="34" charset="0"/>
              <a:cs typeface="Poppins" panose="00000500000000000000" pitchFamily="2" charset="0"/>
            </a:endParaRPr>
          </a:p>
          <a:p>
            <a:r>
              <a:rPr lang="nl-NL" sz="1400" dirty="0">
                <a:effectLst/>
                <a:latin typeface="Poppins" panose="00000500000000000000" pitchFamily="2" charset="0"/>
                <a:ea typeface="Calibri" panose="020F0502020204030204" pitchFamily="34" charset="0"/>
                <a:cs typeface="Poppins" panose="00000500000000000000" pitchFamily="2" charset="0"/>
              </a:rPr>
              <a:t>Proefschrift Robbert Gob</a:t>
            </a:r>
            <a:r>
              <a:rPr lang="nl-NL" sz="1400" dirty="0">
                <a:latin typeface="Poppins" panose="00000500000000000000" pitchFamily="2" charset="0"/>
                <a:ea typeface="Calibri" panose="020F0502020204030204" pitchFamily="34" charset="0"/>
                <a:cs typeface="Poppins" panose="00000500000000000000" pitchFamily="2" charset="0"/>
              </a:rPr>
              <a:t>bens: </a:t>
            </a:r>
            <a:r>
              <a:rPr lang="nl-NL" sz="1400" dirty="0">
                <a:latin typeface="Poppins" panose="00000500000000000000" pitchFamily="2" charset="0"/>
                <a:ea typeface="Calibri" panose="020F0502020204030204" pitchFamily="34" charset="0"/>
                <a:cs typeface="Poppins" panose="00000500000000000000" pitchFamily="2" charset="0"/>
                <a:hlinkClick r:id="rId2"/>
              </a:rPr>
              <a:t>https://pure.uvt.nl/ws/portalfiles/portal/8527058/Gobbens_Frail_26_05_2010.pdf</a:t>
            </a:r>
            <a:r>
              <a:rPr lang="nl-NL" sz="1400" dirty="0">
                <a:latin typeface="Poppins" panose="00000500000000000000" pitchFamily="2" charset="0"/>
                <a:ea typeface="Calibri" panose="020F0502020204030204" pitchFamily="34" charset="0"/>
                <a:cs typeface="Poppins" panose="00000500000000000000" pitchFamily="2" charset="0"/>
              </a:rPr>
              <a:t> </a:t>
            </a:r>
            <a:endParaRPr lang="nl-NL" sz="1400" dirty="0">
              <a:effectLst/>
              <a:latin typeface="Poppins" panose="00000500000000000000" pitchFamily="2" charset="0"/>
              <a:ea typeface="Calibri" panose="020F0502020204030204" pitchFamily="34" charset="0"/>
              <a:cs typeface="Poppins" panose="00000500000000000000" pitchFamily="2" charset="0"/>
            </a:endParaRPr>
          </a:p>
          <a:p>
            <a:endParaRPr lang="nl-NL" dirty="0">
              <a:latin typeface="Poppins" panose="00000500000000000000" pitchFamily="2" charset="0"/>
              <a:cs typeface="Poppins" panose="00000500000000000000" pitchFamily="2" charset="0"/>
            </a:endParaRPr>
          </a:p>
        </p:txBody>
      </p:sp>
      <p:sp>
        <p:nvSpPr>
          <p:cNvPr id="3" name="Titel 2">
            <a:extLst>
              <a:ext uri="{FF2B5EF4-FFF2-40B4-BE49-F238E27FC236}">
                <a16:creationId xmlns:a16="http://schemas.microsoft.com/office/drawing/2014/main" id="{97C24531-2275-4A02-8223-0E91F3703336}"/>
              </a:ext>
            </a:extLst>
          </p:cNvPr>
          <p:cNvSpPr>
            <a:spLocks noGrp="1"/>
          </p:cNvSpPr>
          <p:nvPr>
            <p:ph type="title"/>
          </p:nvPr>
        </p:nvSpPr>
        <p:spPr/>
        <p:txBody>
          <a:bodyPr/>
          <a:lstStyle/>
          <a:p>
            <a:r>
              <a:rPr lang="nl-NL" dirty="0"/>
              <a:t>Kwetsbaarheid bij ouderen</a:t>
            </a:r>
          </a:p>
        </p:txBody>
      </p:sp>
    </p:spTree>
    <p:extLst>
      <p:ext uri="{BB962C8B-B14F-4D97-AF65-F5344CB8AC3E}">
        <p14:creationId xmlns:p14="http://schemas.microsoft.com/office/powerpoint/2010/main" val="3476782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2E31B68-1481-438E-81D9-AE9690A16779}"/>
              </a:ext>
            </a:extLst>
          </p:cNvPr>
          <p:cNvSpPr>
            <a:spLocks noGrp="1"/>
          </p:cNvSpPr>
          <p:nvPr>
            <p:ph idx="1"/>
          </p:nvPr>
        </p:nvSpPr>
        <p:spPr>
          <a:xfrm>
            <a:off x="838199" y="1608059"/>
            <a:ext cx="3691467" cy="4439816"/>
          </a:xfrm>
        </p:spPr>
        <p:txBody>
          <a:bodyPr>
            <a:normAutofit/>
          </a:bodyPr>
          <a:lstStyle/>
          <a:p>
            <a:pPr algn="l"/>
            <a:endPar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d</a:t>
            </a: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eterminanten 	</a:t>
            </a: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p>
          <a:p>
            <a:endPar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285750" indent="-285750">
              <a:buFontTx/>
              <a:buChar char="-"/>
            </a:pP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leeftijd </a:t>
            </a:r>
          </a:p>
          <a:p>
            <a:pPr marL="285750" indent="-285750">
              <a:buFontTx/>
              <a:buChar char="-"/>
            </a:pP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geslacht </a:t>
            </a:r>
          </a:p>
          <a:p>
            <a:pPr marL="285750" indent="-285750">
              <a:buFontTx/>
              <a:buChar char="-"/>
            </a:pP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ziekte(n)</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l</a:t>
            </a: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eefstijl </a:t>
            </a:r>
          </a:p>
          <a:p>
            <a:pPr marL="285750" indent="-285750">
              <a:buFontTx/>
              <a:buChar char="-"/>
            </a:pPr>
            <a:r>
              <a:rPr lang="nl-NL" b="0" i="0" u="none" strike="noStrike"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SES</a:t>
            </a:r>
            <a:endPar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el 2">
            <a:extLst>
              <a:ext uri="{FF2B5EF4-FFF2-40B4-BE49-F238E27FC236}">
                <a16:creationId xmlns:a16="http://schemas.microsoft.com/office/drawing/2014/main" id="{D76C89CD-F9D2-4EB5-A304-03688A66D182}"/>
              </a:ext>
            </a:extLst>
          </p:cNvPr>
          <p:cNvSpPr>
            <a:spLocks noGrp="1"/>
          </p:cNvSpPr>
          <p:nvPr>
            <p:ph type="title"/>
          </p:nvPr>
        </p:nvSpPr>
        <p:spPr/>
        <p:txBody>
          <a:bodyPr/>
          <a:lstStyle/>
          <a:p>
            <a:r>
              <a:rPr lang="nl-NL" dirty="0"/>
              <a:t>Kwetsbaarheid – versimpeld samengevat</a:t>
            </a:r>
          </a:p>
        </p:txBody>
      </p:sp>
      <p:sp>
        <p:nvSpPr>
          <p:cNvPr id="4" name="Tijdelijke aanduiding voor inhoud 1">
            <a:extLst>
              <a:ext uri="{FF2B5EF4-FFF2-40B4-BE49-F238E27FC236}">
                <a16:creationId xmlns:a16="http://schemas.microsoft.com/office/drawing/2014/main" id="{D45C337F-9AEC-4FAC-8515-213E2A3B9F60}"/>
              </a:ext>
            </a:extLst>
          </p:cNvPr>
          <p:cNvSpPr txBox="1">
            <a:spLocks/>
          </p:cNvSpPr>
          <p:nvPr/>
        </p:nvSpPr>
        <p:spPr>
          <a:xfrm>
            <a:off x="4802205" y="1608059"/>
            <a:ext cx="3310288" cy="44398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D4104B"/>
              </a:buClr>
              <a:buFontTx/>
              <a:buNone/>
              <a:defRPr sz="2400" kern="1200">
                <a:solidFill>
                  <a:srgbClr val="0B485F"/>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B485F"/>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B485F"/>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kwetsbaarheid 	</a:t>
            </a: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lichamelijk</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psychisch </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sociaal</a:t>
            </a:r>
          </a:p>
        </p:txBody>
      </p:sp>
      <p:sp>
        <p:nvSpPr>
          <p:cNvPr id="5" name="Tijdelijke aanduiding voor inhoud 1">
            <a:extLst>
              <a:ext uri="{FF2B5EF4-FFF2-40B4-BE49-F238E27FC236}">
                <a16:creationId xmlns:a16="http://schemas.microsoft.com/office/drawing/2014/main" id="{C3BEA598-D8BA-4460-AA77-1350276549CD}"/>
              </a:ext>
            </a:extLst>
          </p:cNvPr>
          <p:cNvSpPr txBox="1">
            <a:spLocks/>
          </p:cNvSpPr>
          <p:nvPr/>
        </p:nvSpPr>
        <p:spPr>
          <a:xfrm>
            <a:off x="8469429" y="1608059"/>
            <a:ext cx="3310288" cy="44398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D4104B"/>
              </a:buClr>
              <a:buFontTx/>
              <a:buNone/>
              <a:defRPr sz="2400" kern="1200">
                <a:solidFill>
                  <a:srgbClr val="0B485F"/>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B485F"/>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B485F"/>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sz="1800" dirty="0">
              <a:solidFill>
                <a:srgbClr val="000000"/>
              </a:solidFill>
              <a:latin typeface="Century Schoolbook" panose="02040604050505020304" pitchFamily="18" charset="0"/>
            </a:endParaRPr>
          </a:p>
          <a:p>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ongewenste uitkomsten </a:t>
            </a:r>
          </a:p>
          <a:p>
            <a:endPar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beperkingen</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opname </a:t>
            </a:r>
          </a:p>
          <a:p>
            <a:pPr marL="285750" indent="-285750">
              <a:buFontTx/>
              <a:buChar char="-"/>
            </a:pPr>
            <a:r>
              <a:rPr lang="nl-NL" dirty="0">
                <a:solidFill>
                  <a:schemeClr val="tx1"/>
                </a:solidFill>
                <a:latin typeface="Open Sans" panose="020B0606030504020204" pitchFamily="34" charset="0"/>
                <a:ea typeface="Open Sans" panose="020B0606030504020204" pitchFamily="34" charset="0"/>
                <a:cs typeface="Open Sans" panose="020B0606030504020204" pitchFamily="34" charset="0"/>
              </a:rPr>
              <a:t>sterfte</a:t>
            </a:r>
          </a:p>
        </p:txBody>
      </p:sp>
    </p:spTree>
    <p:extLst>
      <p:ext uri="{BB962C8B-B14F-4D97-AF65-F5344CB8AC3E}">
        <p14:creationId xmlns:p14="http://schemas.microsoft.com/office/powerpoint/2010/main" val="1765460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76C89CD-F9D2-4EB5-A304-03688A66D182}"/>
              </a:ext>
            </a:extLst>
          </p:cNvPr>
          <p:cNvSpPr>
            <a:spLocks noGrp="1"/>
          </p:cNvSpPr>
          <p:nvPr>
            <p:ph type="title" idx="4294967295"/>
          </p:nvPr>
        </p:nvSpPr>
        <p:spPr>
          <a:xfrm>
            <a:off x="203199" y="646339"/>
            <a:ext cx="4011949" cy="1468438"/>
          </a:xfrm>
        </p:spPr>
        <p:txBody>
          <a:bodyPr>
            <a:normAutofit fontScale="90000"/>
          </a:bodyPr>
          <a:lstStyle/>
          <a:p>
            <a:r>
              <a:rPr lang="nl-NL" dirty="0">
                <a:solidFill>
                  <a:schemeClr val="tx1"/>
                </a:solidFill>
              </a:rPr>
              <a:t>Maar kwetsbaarheid bij ouderen is complexer…</a:t>
            </a:r>
          </a:p>
        </p:txBody>
      </p:sp>
      <p:pic>
        <p:nvPicPr>
          <p:cNvPr id="8" name="Afbeelding 7">
            <a:extLst>
              <a:ext uri="{FF2B5EF4-FFF2-40B4-BE49-F238E27FC236}">
                <a16:creationId xmlns:a16="http://schemas.microsoft.com/office/drawing/2014/main" id="{F44EC0FF-E61A-4D9C-8171-5F371DE14318}"/>
              </a:ext>
            </a:extLst>
          </p:cNvPr>
          <p:cNvPicPr>
            <a:picLocks noChangeAspect="1"/>
          </p:cNvPicPr>
          <p:nvPr/>
        </p:nvPicPr>
        <p:blipFill rotWithShape="1">
          <a:blip r:embed="rId2"/>
          <a:srcRect l="2456" r="2790" b="8232"/>
          <a:stretch/>
        </p:blipFill>
        <p:spPr>
          <a:xfrm>
            <a:off x="4015617" y="431800"/>
            <a:ext cx="7158446" cy="6293427"/>
          </a:xfrm>
          <a:prstGeom prst="rect">
            <a:avLst/>
          </a:prstGeom>
        </p:spPr>
      </p:pic>
      <p:sp>
        <p:nvSpPr>
          <p:cNvPr id="10" name="Tekstvak 9">
            <a:extLst>
              <a:ext uri="{FF2B5EF4-FFF2-40B4-BE49-F238E27FC236}">
                <a16:creationId xmlns:a16="http://schemas.microsoft.com/office/drawing/2014/main" id="{50CC369E-EFB0-45CA-ACA8-71F624DB3C5D}"/>
              </a:ext>
            </a:extLst>
          </p:cNvPr>
          <p:cNvSpPr txBox="1"/>
          <p:nvPr/>
        </p:nvSpPr>
        <p:spPr>
          <a:xfrm>
            <a:off x="402728" y="4485269"/>
            <a:ext cx="3612889" cy="830997"/>
          </a:xfrm>
          <a:prstGeom prst="rect">
            <a:avLst/>
          </a:prstGeom>
          <a:noFill/>
        </p:spPr>
        <p:txBody>
          <a:bodyPr wrap="square">
            <a:spAutoFit/>
          </a:bodyPr>
          <a:lstStyle/>
          <a:p>
            <a:r>
              <a:rPr lang="nl-NL" sz="1600" b="0" i="0" u="none" strike="noStrike" baseline="0" dirty="0">
                <a:latin typeface="Open Sans" panose="020B0606030504020204" pitchFamily="34" charset="0"/>
                <a:ea typeface="Open Sans" panose="020B0606030504020204" pitchFamily="34" charset="0"/>
                <a:cs typeface="Open Sans" panose="020B0606030504020204" pitchFamily="34" charset="0"/>
              </a:rPr>
              <a:t>Conceptueel model van kwetsbaarheid volgens Gobbens et al. 2010</a:t>
            </a:r>
            <a:endParaRPr lang="nl-NL"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15897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167133C-3630-4379-9263-8F9BC7355249}"/>
              </a:ext>
            </a:extLst>
          </p:cNvPr>
          <p:cNvPicPr>
            <a:picLocks noChangeAspect="1"/>
          </p:cNvPicPr>
          <p:nvPr/>
        </p:nvPicPr>
        <p:blipFill rotWithShape="1">
          <a:blip r:embed="rId2"/>
          <a:srcRect t="4947"/>
          <a:stretch/>
        </p:blipFill>
        <p:spPr bwMode="auto">
          <a:xfrm>
            <a:off x="3285067" y="1281112"/>
            <a:ext cx="8701742" cy="3469726"/>
          </a:xfrm>
          <a:prstGeom prst="rect">
            <a:avLst/>
          </a:prstGeom>
          <a:ln>
            <a:noFill/>
          </a:ln>
          <a:extLst>
            <a:ext uri="{53640926-AAD7-44D8-BBD7-CCE9431645EC}">
              <a14:shadowObscured xmlns:a14="http://schemas.microsoft.com/office/drawing/2010/main"/>
            </a:ext>
          </a:extLst>
        </p:spPr>
      </p:pic>
      <p:sp>
        <p:nvSpPr>
          <p:cNvPr id="2" name="Tijdelijke aanduiding voor inhoud 1">
            <a:extLst>
              <a:ext uri="{FF2B5EF4-FFF2-40B4-BE49-F238E27FC236}">
                <a16:creationId xmlns:a16="http://schemas.microsoft.com/office/drawing/2014/main" id="{FE9E06CB-CC83-4B5C-894F-04801EB1635F}"/>
              </a:ext>
            </a:extLst>
          </p:cNvPr>
          <p:cNvSpPr>
            <a:spLocks noGrp="1"/>
          </p:cNvSpPr>
          <p:nvPr>
            <p:ph idx="1"/>
          </p:nvPr>
        </p:nvSpPr>
        <p:spPr>
          <a:xfrm>
            <a:off x="380999" y="4645525"/>
            <a:ext cx="11006667" cy="2212475"/>
          </a:xfrm>
        </p:spPr>
        <p:txBody>
          <a:bodyPr>
            <a:normAutofit/>
          </a:bodyPr>
          <a:lstStyle/>
          <a:p>
            <a:pPr marL="342900" lvl="0" indent="-342900">
              <a:lnSpc>
                <a:spcPct val="100000"/>
              </a:lnSpc>
              <a:spcBef>
                <a:spcPts val="0"/>
              </a:spcBef>
              <a:buFont typeface="+mj-lt"/>
              <a:buAutoNum type="alphaUcPeriod"/>
            </a:pPr>
            <a:r>
              <a:rPr lang="nl-NL" sz="1800" dirty="0">
                <a:solidFill>
                  <a:schemeClr val="tx1"/>
                </a:solidFill>
                <a:effectLst/>
                <a:latin typeface="Open Sans" panose="020B0606030504020204" pitchFamily="34" charset="0"/>
                <a:ea typeface="Calibri" panose="020F0502020204030204" pitchFamily="34" charset="0"/>
                <a:cs typeface="Arial" panose="020B0604020202020204" pitchFamily="34" charset="0"/>
              </a:rPr>
              <a:t>(&lt;25j) Leefstijlinterventie bij jongeren (&gt;16j) met ‘lage SES’-ouders</a:t>
            </a:r>
            <a:endParaRPr lang="nl-NL"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0000"/>
              </a:lnSpc>
              <a:spcBef>
                <a:spcPts val="0"/>
              </a:spcBef>
              <a:buFont typeface="+mj-lt"/>
              <a:buAutoNum type="alphaUcPeriod"/>
            </a:pPr>
            <a:r>
              <a:rPr lang="nl-NL" sz="1800" dirty="0">
                <a:solidFill>
                  <a:schemeClr val="tx1"/>
                </a:solidFill>
                <a:effectLst/>
                <a:latin typeface="Open Sans" panose="020B0606030504020204" pitchFamily="34" charset="0"/>
                <a:ea typeface="Calibri" panose="020F0502020204030204" pitchFamily="34" charset="0"/>
                <a:cs typeface="Arial" panose="020B0604020202020204" pitchFamily="34" charset="0"/>
              </a:rPr>
              <a:t>(45j) Leefstijlinterventie bij volwassenen met metabool syndroom en gerelateerde aandoeningen</a:t>
            </a:r>
            <a:endParaRPr lang="nl-NL"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0000"/>
              </a:lnSpc>
              <a:spcBef>
                <a:spcPts val="0"/>
              </a:spcBef>
              <a:buFont typeface="+mj-lt"/>
              <a:buAutoNum type="alphaUcPeriod"/>
            </a:pPr>
            <a:r>
              <a:rPr lang="nl-NL" sz="1800" dirty="0">
                <a:solidFill>
                  <a:schemeClr val="tx1"/>
                </a:solidFill>
                <a:effectLst/>
                <a:latin typeface="Open Sans" panose="020B0606030504020204" pitchFamily="34" charset="0"/>
                <a:ea typeface="Calibri" panose="020F0502020204030204" pitchFamily="34" charset="0"/>
                <a:cs typeface="Arial" panose="020B0604020202020204" pitchFamily="34" charset="0"/>
              </a:rPr>
              <a:t>(60j) Interventies op risicofactoren: problemen met lopen/balans/voeding/vermoeidheid</a:t>
            </a:r>
            <a:endParaRPr lang="nl-NL"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0000"/>
              </a:lnSpc>
              <a:spcBef>
                <a:spcPts val="0"/>
              </a:spcBef>
              <a:buFont typeface="+mj-lt"/>
              <a:buAutoNum type="alphaUcPeriod"/>
            </a:pPr>
            <a:r>
              <a:rPr lang="nl-NL" sz="1800" dirty="0">
                <a:solidFill>
                  <a:schemeClr val="tx1"/>
                </a:solidFill>
                <a:effectLst/>
                <a:latin typeface="Open Sans" panose="020B0606030504020204" pitchFamily="34" charset="0"/>
                <a:ea typeface="Calibri" panose="020F0502020204030204" pitchFamily="34" charset="0"/>
                <a:cs typeface="Arial" panose="020B0604020202020204" pitchFamily="34" charset="0"/>
              </a:rPr>
              <a:t>(65j) Interventies op (vroegtijdig) geïdentificeerde functieproblemen (bijv. opname in ziekenhuis gerelateerd)</a:t>
            </a:r>
            <a:endParaRPr lang="nl-NL"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0000"/>
              </a:lnSpc>
              <a:spcBef>
                <a:spcPts val="0"/>
              </a:spcBef>
              <a:buFont typeface="+mj-lt"/>
              <a:buAutoNum type="alphaUcPeriod"/>
            </a:pPr>
            <a:r>
              <a:rPr lang="nl-NL" sz="1800" dirty="0">
                <a:solidFill>
                  <a:schemeClr val="tx1"/>
                </a:solidFill>
                <a:effectLst/>
                <a:latin typeface="Open Sans" panose="020B0606030504020204" pitchFamily="34" charset="0"/>
                <a:ea typeface="Calibri" panose="020F0502020204030204" pitchFamily="34" charset="0"/>
                <a:cs typeface="Arial" panose="020B0604020202020204" pitchFamily="34" charset="0"/>
              </a:rPr>
              <a:t>(&gt;75j) Interventies op prognostische factoren voor zorgtoename (depressie, klein(er) netwerk, toename functieverlies of morbiditeit)</a:t>
            </a:r>
            <a:endParaRPr lang="nl-NL" dirty="0">
              <a:solidFill>
                <a:schemeClr val="tx1"/>
              </a:solidFill>
            </a:endParaRPr>
          </a:p>
        </p:txBody>
      </p:sp>
      <p:sp>
        <p:nvSpPr>
          <p:cNvPr id="3" name="Titel 2">
            <a:extLst>
              <a:ext uri="{FF2B5EF4-FFF2-40B4-BE49-F238E27FC236}">
                <a16:creationId xmlns:a16="http://schemas.microsoft.com/office/drawing/2014/main" id="{5D5F9B65-0A3F-4C89-BD97-48B1D39C1DD7}"/>
              </a:ext>
            </a:extLst>
          </p:cNvPr>
          <p:cNvSpPr>
            <a:spLocks noGrp="1"/>
          </p:cNvSpPr>
          <p:nvPr>
            <p:ph type="title"/>
          </p:nvPr>
        </p:nvSpPr>
        <p:spPr>
          <a:xfrm>
            <a:off x="668865" y="564573"/>
            <a:ext cx="11006667" cy="716539"/>
          </a:xfrm>
        </p:spPr>
        <p:txBody>
          <a:bodyPr>
            <a:noAutofit/>
          </a:bodyPr>
          <a:lstStyle/>
          <a:p>
            <a:r>
              <a:rPr lang="nl-NL" sz="2600" dirty="0"/>
              <a:t>Tijdvensters van potentiële preventiewinst (lager % functieverlies)</a:t>
            </a:r>
          </a:p>
        </p:txBody>
      </p:sp>
    </p:spTree>
    <p:extLst>
      <p:ext uri="{BB962C8B-B14F-4D97-AF65-F5344CB8AC3E}">
        <p14:creationId xmlns:p14="http://schemas.microsoft.com/office/powerpoint/2010/main" val="3966312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C44822D-9065-4CD6-9F39-6AF8F1C5DFA8}"/>
              </a:ext>
            </a:extLst>
          </p:cNvPr>
          <p:cNvSpPr>
            <a:spLocks noGrp="1"/>
          </p:cNvSpPr>
          <p:nvPr>
            <p:ph idx="1"/>
          </p:nvPr>
        </p:nvSpPr>
        <p:spPr/>
        <p:txBody>
          <a:bodyPr>
            <a:normAutofit/>
          </a:bodyPr>
          <a:lstStyle/>
          <a:p>
            <a:pPr marL="342900" indent="-342900">
              <a:buFont typeface="Arial" panose="020B0604020202020204" pitchFamily="34" charset="0"/>
              <a:buChar char="•"/>
            </a:pPr>
            <a:r>
              <a:rPr lang="nl-NL" dirty="0"/>
              <a:t>Afhankelijk van de setting en professional, zijn er meerdere screeningtools beschikbaar, maar over het algemeen is de </a:t>
            </a:r>
            <a:r>
              <a:rPr lang="nl-NL" dirty="0">
                <a:hlinkClick r:id="rId2"/>
              </a:rPr>
              <a:t>Tilburg </a:t>
            </a:r>
            <a:r>
              <a:rPr lang="nl-NL" dirty="0" err="1">
                <a:hlinkClick r:id="rId2"/>
              </a:rPr>
              <a:t>Frailty</a:t>
            </a:r>
            <a:r>
              <a:rPr lang="nl-NL" dirty="0">
                <a:hlinkClick r:id="rId2"/>
              </a:rPr>
              <a:t> Indicator (TFI)</a:t>
            </a:r>
            <a:r>
              <a:rPr lang="nl-NL" dirty="0"/>
              <a:t> het meest gebruikt.</a:t>
            </a:r>
          </a:p>
          <a:p>
            <a:endParaRPr lang="nl-NL" dirty="0"/>
          </a:p>
          <a:p>
            <a:r>
              <a:rPr lang="nl-NL" i="1" dirty="0"/>
              <a:t>Na screening, wordt kwetsbaarheid vastgesteld met een diagnostisch instrument, zoals de Comprehensive </a:t>
            </a:r>
            <a:r>
              <a:rPr lang="nl-NL" i="1" dirty="0" err="1"/>
              <a:t>Geriatric</a:t>
            </a:r>
            <a:r>
              <a:rPr lang="nl-NL" i="1" dirty="0"/>
              <a:t> Assessment (gaat te ver voor jullie in de rol als leefstijlcoach). Op basis daarvan kun je zelfs een hele Dynamische Systeem Analyse scan doen.</a:t>
            </a:r>
          </a:p>
          <a:p>
            <a:pPr marL="342900" indent="-342900">
              <a:buFont typeface="Arial" panose="020B0604020202020204" pitchFamily="34" charset="0"/>
              <a:buChar char="•"/>
            </a:pPr>
            <a:endParaRPr lang="nl-NL" i="1" dirty="0"/>
          </a:p>
          <a:p>
            <a:pPr marL="342900" indent="-342900">
              <a:buFont typeface="Arial" panose="020B0604020202020204" pitchFamily="34" charset="0"/>
              <a:buChar char="•"/>
            </a:pPr>
            <a:endParaRPr lang="nl-NL" dirty="0"/>
          </a:p>
        </p:txBody>
      </p:sp>
      <p:sp>
        <p:nvSpPr>
          <p:cNvPr id="3" name="Titel 2">
            <a:extLst>
              <a:ext uri="{FF2B5EF4-FFF2-40B4-BE49-F238E27FC236}">
                <a16:creationId xmlns:a16="http://schemas.microsoft.com/office/drawing/2014/main" id="{7C2CC289-DCDF-44B0-9293-C3DA77EC63B8}"/>
              </a:ext>
            </a:extLst>
          </p:cNvPr>
          <p:cNvSpPr>
            <a:spLocks noGrp="1"/>
          </p:cNvSpPr>
          <p:nvPr>
            <p:ph type="title"/>
          </p:nvPr>
        </p:nvSpPr>
        <p:spPr/>
        <p:txBody>
          <a:bodyPr>
            <a:normAutofit fontScale="90000"/>
          </a:bodyPr>
          <a:lstStyle/>
          <a:p>
            <a:r>
              <a:rPr lang="nl-NL" dirty="0"/>
              <a:t>Tijdig screenen op kwetsbaarheid bij ouderen essentieel</a:t>
            </a:r>
          </a:p>
        </p:txBody>
      </p:sp>
    </p:spTree>
    <p:extLst>
      <p:ext uri="{BB962C8B-B14F-4D97-AF65-F5344CB8AC3E}">
        <p14:creationId xmlns:p14="http://schemas.microsoft.com/office/powerpoint/2010/main" val="888158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1F46EC9-9A81-4A50-8FA2-21402FBCF511}"/>
              </a:ext>
            </a:extLst>
          </p:cNvPr>
          <p:cNvSpPr>
            <a:spLocks noGrp="1"/>
          </p:cNvSpPr>
          <p:nvPr>
            <p:ph idx="1"/>
          </p:nvPr>
        </p:nvSpPr>
        <p:spPr/>
        <p:txBody>
          <a:bodyPr/>
          <a:lstStyle/>
          <a:p>
            <a:endParaRPr lang="nl-NL" dirty="0"/>
          </a:p>
        </p:txBody>
      </p:sp>
      <p:sp>
        <p:nvSpPr>
          <p:cNvPr id="3" name="Titel 2">
            <a:extLst>
              <a:ext uri="{FF2B5EF4-FFF2-40B4-BE49-F238E27FC236}">
                <a16:creationId xmlns:a16="http://schemas.microsoft.com/office/drawing/2014/main" id="{21180486-242C-43A5-A4E9-559BCAB40758}"/>
              </a:ext>
            </a:extLst>
          </p:cNvPr>
          <p:cNvSpPr>
            <a:spLocks noGrp="1"/>
          </p:cNvSpPr>
          <p:nvPr>
            <p:ph type="title"/>
          </p:nvPr>
        </p:nvSpPr>
        <p:spPr/>
        <p:txBody>
          <a:bodyPr/>
          <a:lstStyle/>
          <a:p>
            <a:r>
              <a:rPr lang="nl-NL" dirty="0"/>
              <a:t>Meer over functiebehoud bij ouder worden</a:t>
            </a:r>
          </a:p>
        </p:txBody>
      </p:sp>
      <p:pic>
        <p:nvPicPr>
          <p:cNvPr id="1026" name="Picture 2">
            <a:extLst>
              <a:ext uri="{FF2B5EF4-FFF2-40B4-BE49-F238E27FC236}">
                <a16:creationId xmlns:a16="http://schemas.microsoft.com/office/drawing/2014/main" id="{42867D34-3AD0-4667-B8C5-11FFAD756D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89" r="21154"/>
          <a:stretch/>
        </p:blipFill>
        <p:spPr bwMode="auto">
          <a:xfrm>
            <a:off x="7408332" y="1387586"/>
            <a:ext cx="3801535" cy="510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27431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kst pagina">
  <a:themeElements>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Lege presentatie">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ject document" ma:contentTypeID="0x010100D0E384F301C10D40AB856C35D0E5316800ACA71CB05B8FEC48AF89E330B479FC5F" ma:contentTypeVersion="27" ma:contentTypeDescription="Een nieuw document maken." ma:contentTypeScope="" ma:versionID="a860eb7098afdcd68a7e3b5e4d80be84">
  <xsd:schema xmlns:xsd="http://www.w3.org/2001/XMLSchema" xmlns:xs="http://www.w3.org/2001/XMLSchema" xmlns:p="http://schemas.microsoft.com/office/2006/metadata/properties" xmlns:ns2="824687e6-1c9d-4461-9def-b443e2ba9fab" xmlns:ns3="fa0c6400-c256-4106-8b9a-2002e4032ea8" targetNamespace="http://schemas.microsoft.com/office/2006/metadata/properties" ma:root="true" ma:fieldsID="58aafcac91940ef9d6d0e1a358cc3d46" ns2:_="" ns3:_="">
    <xsd:import namespace="824687e6-1c9d-4461-9def-b443e2ba9fab"/>
    <xsd:import namespace="fa0c6400-c256-4106-8b9a-2002e4032ea8"/>
    <xsd:element name="properties">
      <xsd:complexType>
        <xsd:sequence>
          <xsd:element name="documentManagement">
            <xsd:complexType>
              <xsd:all>
                <xsd:element ref="ns2:NaamAanvraag" minOccurs="0"/>
                <xsd:element ref="ns2:TeamID" minOccurs="0"/>
                <xsd:element ref="ns2:Aanvraagnummer" minOccurs="0"/>
                <xsd:element ref="ns2:Projectnaam" minOccurs="0"/>
                <xsd:element ref="ns2:Projectnummer" minOccurs="0"/>
                <xsd:element ref="ns2:FormeleStartdatum" minOccurs="0"/>
                <xsd:element ref="ns2:Regeling" minOccurs="0"/>
                <xsd:element ref="ns2:BewarenTot" minOccurs="0"/>
                <xsd:element ref="ns2:FinancierSubsidieverstrekker" minOccurs="0"/>
                <xsd:element ref="ns2:FormeleEinddatum" minOccurs="0"/>
                <xsd:element ref="ns2:Kenniscentrum" minOccurs="0"/>
                <xsd:element ref="ns2:Archiveerdatum" minOccurs="0"/>
                <xsd:element ref="ns2:Procesfas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4687e6-1c9d-4461-9def-b443e2ba9fab" elementFormDefault="qualified">
    <xsd:import namespace="http://schemas.microsoft.com/office/2006/documentManagement/types"/>
    <xsd:import namespace="http://schemas.microsoft.com/office/infopath/2007/PartnerControls"/>
    <xsd:element name="NaamAanvraag" ma:index="8" nillable="true" ma:displayName="Naam aanvraag" ma:default="VITALIS" ma:internalName="NaamAanvraag">
      <xsd:simpleType>
        <xsd:restriction base="dms:Text"/>
      </xsd:simpleType>
    </xsd:element>
    <xsd:element name="TeamID" ma:index="9" nillable="true" ma:displayName="Team ID" ma:default="db01eb2e-b1ad-4206-8069-607dbbe4fae1" ma:internalName="TeamID">
      <xsd:simpleType>
        <xsd:restriction base="dms:Text"/>
      </xsd:simpleType>
    </xsd:element>
    <xsd:element name="Aanvraagnummer" ma:index="10" nillable="true" ma:displayName="Aanvraagnummer" ma:default="OP0001" ma:internalName="Aanvraagnummer">
      <xsd:simpleType>
        <xsd:restriction base="dms:Text"/>
      </xsd:simpleType>
    </xsd:element>
    <xsd:element name="Projectnaam" ma:index="11" nillable="true" ma:displayName="Projectnaam" ma:default="VITALIS" ma:internalName="Projectnaam">
      <xsd:simpleType>
        <xsd:restriction base="dms:Text"/>
      </xsd:simpleType>
    </xsd:element>
    <xsd:element name="Projectnummer" ma:index="12" nillable="true" ma:displayName="Projectnummer" ma:default="" ma:internalName="Projectnummer">
      <xsd:simpleType>
        <xsd:restriction base="dms:Text"/>
      </xsd:simpleType>
    </xsd:element>
    <xsd:element name="FormeleStartdatum" ma:index="13" nillable="true" ma:displayName="Formele startdatum project" ma:default="" ma:format="DateOnly" ma:internalName="FormeleStartdatum">
      <xsd:simpleType>
        <xsd:restriction base="dms:DateTime"/>
      </xsd:simpleType>
    </xsd:element>
    <xsd:element name="Regeling" ma:index="14" nillable="true" ma:displayName="Regeling" ma:default="" ma:internalName="Regeling">
      <xsd:simpleType>
        <xsd:restriction base="dms:Text"/>
      </xsd:simpleType>
    </xsd:element>
    <xsd:element name="BewarenTot" ma:index="15" nillable="true" ma:displayName="Bewaren tot" ma:format="DateOnly" ma:internalName="BewarenTot">
      <xsd:simpleType>
        <xsd:restriction base="dms:DateTime"/>
      </xsd:simpleType>
    </xsd:element>
    <xsd:element name="FinancierSubsidieverstrekker" ma:index="16" nillable="true" ma:displayName="Financier / subsidieverstrekker" ma:default="" ma:internalName="FinancierSubsidieverstrekker">
      <xsd:simpleType>
        <xsd:restriction base="dms:Text"/>
      </xsd:simpleType>
    </xsd:element>
    <xsd:element name="FormeleEinddatum" ma:index="17" nillable="true" ma:displayName="Formele einddatum project" ma:default="" ma:format="DateOnly" ma:internalName="FormeleEinddatum">
      <xsd:simpleType>
        <xsd:restriction base="dms:DateTime"/>
      </xsd:simpleType>
    </xsd:element>
    <xsd:element name="Kenniscentrum" ma:index="18" nillable="true" ma:displayName="Kenniscentrum" ma:default="KCZI" ma:internalName="Kenniscentrum">
      <xsd:simpleType>
        <xsd:restriction base="dms:Text"/>
      </xsd:simpleType>
    </xsd:element>
    <xsd:element name="Archiveerdatum" ma:index="19" nillable="true" ma:displayName="Archiveerdatum" ma:format="DateOnly" ma:internalName="Archiveerdatum">
      <xsd:simpleType>
        <xsd:restriction base="dms:DateTime"/>
      </xsd:simpleType>
    </xsd:element>
    <xsd:element name="Procesfase" ma:index="20" nillable="true" ma:displayName="Procesfase" ma:default="Aanvraagfase" ma:internalName="Procesfase">
      <xsd:simpleType>
        <xsd:restriction base="dms:Text"/>
      </xsd:simpleType>
    </xsd:element>
    <xsd:element name="SharedWithUsers" ma:index="3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0c6400-c256-4106-8b9a-2002e4032ea8" elementFormDefault="qualified">
    <xsd:import namespace="http://schemas.microsoft.com/office/2006/documentManagement/types"/>
    <xsd:import namespace="http://schemas.microsoft.com/office/infopath/2007/PartnerControls"/>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MediaServiceDateTaken" ma:index="23" nillable="true" ma:displayName="MediaServiceDateTaken" ma:hidden="true" ma:internalName="MediaServiceDateTaken" ma:readOnly="true">
      <xsd:simpleType>
        <xsd:restriction base="dms:Text"/>
      </xsd:simpleType>
    </xsd:element>
    <xsd:element name="MediaServiceAutoTags" ma:index="24" nillable="true" ma:displayName="Tags" ma:internalName="MediaServiceAutoTags"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MediaServiceLocation" ma:index="28" nillable="true" ma:displayName="Location" ma:internalName="MediaServiceLocation" ma:readOnly="true">
      <xsd:simpleType>
        <xsd:restriction base="dms:Text"/>
      </xsd:simpleType>
    </xsd:element>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E7E95C-8981-479C-9140-AB1E06877AF6}">
  <ds:schemaRefs>
    <ds:schemaRef ds:uri="http://schemas.microsoft.com/sharepoint/v3/contenttype/forms"/>
  </ds:schemaRefs>
</ds:datastoreItem>
</file>

<file path=customXml/itemProps2.xml><?xml version="1.0" encoding="utf-8"?>
<ds:datastoreItem xmlns:ds="http://schemas.openxmlformats.org/officeDocument/2006/customXml" ds:itemID="{C0F41043-15B7-414E-9544-BAC21A51AC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4687e6-1c9d-4461-9def-b443e2ba9fab"/>
    <ds:schemaRef ds:uri="fa0c6400-c256-4106-8b9a-2002e4032e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TotalTime>
  <Words>809</Words>
  <Application>Microsoft Office PowerPoint</Application>
  <PresentationFormat>Breedbeeld</PresentationFormat>
  <Paragraphs>94</Paragraphs>
  <Slides>32</Slides>
  <Notes>0</Notes>
  <HiddenSlides>0</HiddenSlides>
  <MMClips>1</MMClips>
  <ScaleCrop>false</ScaleCrop>
  <HeadingPairs>
    <vt:vector size="6" baseType="variant">
      <vt:variant>
        <vt:lpstr>Gebruikte lettertypen</vt:lpstr>
      </vt:variant>
      <vt:variant>
        <vt:i4>9</vt:i4>
      </vt:variant>
      <vt:variant>
        <vt:lpstr>Thema</vt:lpstr>
      </vt:variant>
      <vt:variant>
        <vt:i4>3</vt:i4>
      </vt:variant>
      <vt:variant>
        <vt:lpstr>Diatitels</vt:lpstr>
      </vt:variant>
      <vt:variant>
        <vt:i4>32</vt:i4>
      </vt:variant>
    </vt:vector>
  </HeadingPairs>
  <TitlesOfParts>
    <vt:vector size="44" baseType="lpstr">
      <vt:lpstr>Arial</vt:lpstr>
      <vt:lpstr>Calibri</vt:lpstr>
      <vt:lpstr>Calibri Light</vt:lpstr>
      <vt:lpstr>Century Schoolbook</vt:lpstr>
      <vt:lpstr>Elephant</vt:lpstr>
      <vt:lpstr>Khmer UI</vt:lpstr>
      <vt:lpstr>Open Sans</vt:lpstr>
      <vt:lpstr>Poppins</vt:lpstr>
      <vt:lpstr>Verdana</vt:lpstr>
      <vt:lpstr>Kantoorthema</vt:lpstr>
      <vt:lpstr>1_Kantoorthema</vt:lpstr>
      <vt:lpstr>tekst pagina</vt:lpstr>
      <vt:lpstr>Preventieambassadeur, Voeding voor Vitalis</vt:lpstr>
      <vt:lpstr>De ouder wordende mens – Over de streep!</vt:lpstr>
      <vt:lpstr>PowerPoint-presentatie</vt:lpstr>
      <vt:lpstr>PowerPoint-presentatie</vt:lpstr>
      <vt:lpstr>Maar we kunnen nóg verder terugkijken, van de buik van de moeder…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Wanneer ben je oud en hoe word je ouder?</vt:lpstr>
      <vt:lpstr>PowerPoint-presentatie</vt:lpstr>
      <vt:lpstr>Medische ontwikkeling vs. maatschappelijke ontwikkeling</vt:lpstr>
      <vt:lpstr>Bespreek in groepjes</vt:lpstr>
      <vt:lpstr>PowerPoint-presentatie</vt:lpstr>
      <vt:lpstr>Elk onderdeel net zo belangrijk als bij ‘jongeren’</vt:lpstr>
      <vt:lpstr>Gerodynamisch model</vt:lpstr>
      <vt:lpstr>Zorguitgaven nemen toe met leeftijd en kwetsbaarheid</vt:lpstr>
      <vt:lpstr>Kwetsbaarheid bij ouderen</vt:lpstr>
      <vt:lpstr>Kwetsbaarheid – versimpeld samengevat</vt:lpstr>
      <vt:lpstr>Maar kwetsbaarheid bij ouderen is complexer…</vt:lpstr>
      <vt:lpstr>Tijdvensters van potentiële preventiewinst (lager % functieverlies)</vt:lpstr>
      <vt:lpstr>Tijdig screenen op kwetsbaarheid bij ouderen essentieel</vt:lpstr>
      <vt:lpstr>Meer over functiebehoud bij ouder worden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Bok, D. (Daniel)</dc:creator>
  <cp:lastModifiedBy>Zwienen, J.I. van (Judith)</cp:lastModifiedBy>
  <cp:revision>46</cp:revision>
  <dcterms:created xsi:type="dcterms:W3CDTF">2021-01-19T08:17:08Z</dcterms:created>
  <dcterms:modified xsi:type="dcterms:W3CDTF">2026-07-14T08:41:41Z</dcterms:modified>
</cp:coreProperties>
</file>