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notesMasterIdLst>
    <p:notesMasterId r:id="rId52"/>
  </p:notesMasterIdLst>
  <p:sldIdLst>
    <p:sldId id="315" r:id="rId2"/>
    <p:sldId id="293" r:id="rId3"/>
    <p:sldId id="271" r:id="rId4"/>
    <p:sldId id="292" r:id="rId5"/>
    <p:sldId id="26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96" r:id="rId14"/>
    <p:sldId id="278" r:id="rId15"/>
    <p:sldId id="308" r:id="rId16"/>
    <p:sldId id="298" r:id="rId17"/>
    <p:sldId id="289" r:id="rId18"/>
    <p:sldId id="288" r:id="rId19"/>
    <p:sldId id="309" r:id="rId20"/>
    <p:sldId id="273" r:id="rId21"/>
    <p:sldId id="286" r:id="rId22"/>
    <p:sldId id="310" r:id="rId23"/>
    <p:sldId id="291" r:id="rId24"/>
    <p:sldId id="274" r:id="rId25"/>
    <p:sldId id="311" r:id="rId26"/>
    <p:sldId id="290" r:id="rId27"/>
    <p:sldId id="275" r:id="rId28"/>
    <p:sldId id="312" r:id="rId29"/>
    <p:sldId id="287" r:id="rId30"/>
    <p:sldId id="265" r:id="rId31"/>
    <p:sldId id="279" r:id="rId32"/>
    <p:sldId id="280" r:id="rId33"/>
    <p:sldId id="300" r:id="rId34"/>
    <p:sldId id="301" r:id="rId35"/>
    <p:sldId id="281" r:id="rId36"/>
    <p:sldId id="282" r:id="rId37"/>
    <p:sldId id="302" r:id="rId38"/>
    <p:sldId id="305" r:id="rId39"/>
    <p:sldId id="283" r:id="rId40"/>
    <p:sldId id="303" r:id="rId41"/>
    <p:sldId id="313" r:id="rId42"/>
    <p:sldId id="284" r:id="rId43"/>
    <p:sldId id="307" r:id="rId44"/>
    <p:sldId id="285" r:id="rId45"/>
    <p:sldId id="306" r:id="rId46"/>
    <p:sldId id="266" r:id="rId47"/>
    <p:sldId id="267" r:id="rId48"/>
    <p:sldId id="268" r:id="rId49"/>
    <p:sldId id="276" r:id="rId50"/>
    <p:sldId id="277" r:id="rId51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0C13"/>
    <a:srgbClr val="FF5050"/>
    <a:srgbClr val="FFCC00"/>
    <a:srgbClr val="110809"/>
    <a:srgbClr val="140B0E"/>
    <a:srgbClr val="1B192E"/>
    <a:srgbClr val="99FF33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59A5E-4034-4CCD-A9FD-2C3A0148B790}" v="1" dt="2026-07-14T08:35:51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1" autoAdjust="0"/>
    <p:restoredTop sz="96301" autoAdjust="0"/>
  </p:normalViewPr>
  <p:slideViewPr>
    <p:cSldViewPr snapToGrid="0">
      <p:cViewPr varScale="1">
        <p:scale>
          <a:sx n="100" d="100"/>
          <a:sy n="100" d="100"/>
        </p:scale>
        <p:origin x="2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37004-D0CE-4A10-8BE4-10C614244A4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3BE0C7-9127-4840-8050-4EEACC7E24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7829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FVhbMmn6Nk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FVhbMmn6Nk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3961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https://www.youtube.com/watch?v=oRm5YLLBDgM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31403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789D9-48F3-8F5D-00B0-ED0FF3625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B37C45-8D4A-F14D-4AEF-D55A4F294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C64299-3DCE-3BDD-B362-6DB8EC256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https://beterleven.dierenbescherming.nl/?gad_source=1&amp;gclid=Cj0KCQjw-e6-BhDmARIsAOxxlxWdpkVQ_P0Fv-Xx-5Mk3zviFqQXVIKuBvPTHdj7Sash4JQzXGlW0TwaAr2vEALw_wcB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4192F-977F-88E1-2396-4DB96E2FA1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30438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314AF-D0E4-2B80-BAFB-69BC9D792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917363-C627-010D-4952-085A8252D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2A296-D70A-E274-6A14-019A96B850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https://beterleven.dierenbescherming.nl/?gad_source=1&amp;gclid=Cj0KCQjw-e6-BhDmARIsAOxxlxWdpkVQ_P0Fv-Xx-5Mk3zviFqQXVIKuBvPTHdj7Sash4JQzXGlW0TwaAr2vEALw_wcB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EFE083-739E-DC6C-040A-9079868A2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1340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2C1E2-8413-812D-0D45-DF527AC33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187838-6073-2B3F-8985-535E38C68D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65FA09-CE21-D607-7026-22716C9F3B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https://www.msc.org/for-business/certification-bodies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F518A5-C958-377C-101C-2BB21959C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4932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35F74-BCE6-8EF5-2101-78EAD58E4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0826D3-BD6E-A2F9-C43E-71EA4EB33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E5184E-4DEF-35F7-7468-FDCFE03DD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https://www.milieucentraal.nl/eten-en-drinken/milieubewust-eten/eieren/#:~:text=Let%20op%20de%20code%20die,producten%20waar%20eieren%20in%20zitten.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F9D44-6BC6-31BF-FFC0-081CCFABA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10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D874D-FC0B-1E90-B567-60808565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BBB62D-B940-2B09-3AC0-35ED02DE1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54213B-F483-EAE9-8EA1-E1F8ABC67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https://www.milieucentraal.nl/eten-en-drinken/milieubewust-eten/eieren/#:~:text=Let%20op%20de%20code%20die,producten%20waar%20eieren%20in%20zitten.</a:t>
            </a:r>
          </a:p>
          <a:p>
            <a:r>
              <a:rPr lang="nl-NL" dirty="0"/>
              <a:t>Eigeel beter?</a:t>
            </a:r>
          </a:p>
          <a:p>
            <a:endParaRPr lang="nl-NL" dirty="0"/>
          </a:p>
          <a:p>
            <a:r>
              <a:rPr lang="nl-NL" dirty="0"/>
              <a:t>Het kippenexperiment</a:t>
            </a:r>
          </a:p>
          <a:p>
            <a:r>
              <a:rPr lang="nl-NL" dirty="0" err="1"/>
              <a:t>https</a:t>
            </a:r>
            <a:r>
              <a:rPr lang="nl-NL" dirty="0"/>
              <a:t>://</a:t>
            </a:r>
            <a:r>
              <a:rPr lang="nl-NL" dirty="0" err="1"/>
              <a:t>www.youtube.com</a:t>
            </a:r>
            <a:r>
              <a:rPr lang="nl-NL" dirty="0"/>
              <a:t>/</a:t>
            </a:r>
            <a:r>
              <a:rPr lang="nl-NL" dirty="0" err="1"/>
              <a:t>watch?v</a:t>
            </a:r>
            <a:r>
              <a:rPr lang="nl-NL" dirty="0"/>
              <a:t>=e6z2c6CuYzQ&amp;t=1500s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457D7-E4AE-D388-6C14-DED48FC62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6532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/>
              <a:t>Curcumine</a:t>
            </a:r>
            <a:r>
              <a:rPr lang="nl-NL" dirty="0"/>
              <a:t> komt van het kruid </a:t>
            </a:r>
            <a:r>
              <a:rPr lang="nl-NL" dirty="0" err="1"/>
              <a:t>tumeric</a:t>
            </a:r>
            <a:endParaRPr lang="nl-NL" dirty="0"/>
          </a:p>
          <a:p>
            <a:r>
              <a:rPr lang="nl-NL" dirty="0" err="1"/>
              <a:t>Annatto</a:t>
            </a:r>
            <a:r>
              <a:rPr lang="nl-NL" dirty="0"/>
              <a:t> </a:t>
            </a:r>
            <a:r>
              <a:rPr lang="nl-NL" dirty="0" err="1"/>
              <a:t>norbixine</a:t>
            </a:r>
            <a:r>
              <a:rPr lang="nl-NL" dirty="0"/>
              <a:t> komt van de </a:t>
            </a:r>
            <a:r>
              <a:rPr lang="nl-NL" dirty="0" err="1"/>
              <a:t>Annatto</a:t>
            </a:r>
            <a:r>
              <a:rPr lang="nl-NL" dirty="0"/>
              <a:t> plant</a:t>
            </a:r>
          </a:p>
          <a:p>
            <a:r>
              <a:rPr lang="nl-NL" dirty="0"/>
              <a:t>Wei is wat overblijft na het maken van kaas</a:t>
            </a:r>
          </a:p>
          <a:p>
            <a:r>
              <a:rPr lang="nl-NL" dirty="0" err="1"/>
              <a:t>Carrageen</a:t>
            </a:r>
            <a:r>
              <a:rPr lang="nl-NL" dirty="0"/>
              <a:t> is een gemalen zeewier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2949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1B0FD-86E6-E2D8-5C52-947DD493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80CDA-8B2B-8372-08DE-EE4D7336A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1F7932-5FF1-4D98-6D1F-4455B12D9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12:54-14:38</a:t>
            </a:r>
          </a:p>
          <a:p>
            <a:r>
              <a:rPr lang="nl-NL" dirty="0"/>
              <a:t>https://npo.nl/start/serie/keuringsdienst-van-waarde/seizoen-14/natuurlijk-aroma 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D98F0-2452-EB5D-30FD-CEBB5131D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71038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4D271-149A-5ACB-45D5-FD460224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72ACB8-C481-AE23-2AC8-6156718CA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229547-864E-17AA-4966-3F3A8AD740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12:54-14:38</a:t>
            </a:r>
          </a:p>
          <a:p>
            <a:r>
              <a:rPr lang="nl-NL" dirty="0"/>
              <a:t>https://npo.nl/start/serie/keuringsdienst-van-waarde/seizoen-14/natuurlijk-aroma 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80BA0-263E-6FA7-816B-30EA3B57F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9316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1B0FD-86E6-E2D8-5C52-947DD493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F80CDA-8B2B-8372-08DE-EE4D7336A7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1F7932-5FF1-4D98-6D1F-4455B12D9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12:54-14:38</a:t>
            </a:r>
          </a:p>
          <a:p>
            <a:r>
              <a:rPr lang="nl-NL" dirty="0"/>
              <a:t>https://npo.nl/start/serie/keuringsdienst-van-waarde/seizoen-14/natuurlijk-aroma 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D98F0-2452-EB5D-30FD-CEBB5131DA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7103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linkClick r:id="rId3"/>
              </a:rPr>
              <a:t>https://www.youtube.com/watch?v=QFVhbMmn6Nk</a:t>
            </a:r>
            <a:endParaRPr lang="nl-NL" dirty="0"/>
          </a:p>
          <a:p>
            <a:r>
              <a:rPr lang="nl-NL" dirty="0"/>
              <a:t>https://www.voedingscentrum.nl/encyclopedie/jodium.aspxjodiu 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80254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39DA2-C1F1-6DAA-1E5B-CA7A20894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B0CC0-5D0C-8347-2D12-FEDD3F7D95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CE20D3-1958-5DC0-78D8-9AF6107CB9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linkClick r:id="rId3"/>
              </a:rPr>
              <a:t>https://www.youtube.com/watch?v=QFVhbMmn6Nk</a:t>
            </a:r>
            <a:endParaRPr lang="nl-NL" dirty="0"/>
          </a:p>
          <a:p>
            <a:r>
              <a:rPr lang="en-GB" dirty="0" err="1"/>
              <a:t>Volkoren</a:t>
            </a:r>
            <a:r>
              <a:rPr lang="en-GB" dirty="0"/>
              <a:t> brood </a:t>
            </a:r>
            <a:r>
              <a:rPr lang="en-GB" dirty="0" err="1"/>
              <a:t>bevat</a:t>
            </a:r>
            <a:r>
              <a:rPr lang="en-GB" dirty="0"/>
              <a:t> de </a:t>
            </a:r>
            <a:r>
              <a:rPr lang="en-GB" dirty="0" err="1"/>
              <a:t>meeste</a:t>
            </a:r>
            <a:r>
              <a:rPr lang="en-GB" dirty="0"/>
              <a:t> </a:t>
            </a:r>
            <a:r>
              <a:rPr lang="en-GB" dirty="0" err="1"/>
              <a:t>vezels</a:t>
            </a:r>
            <a:r>
              <a:rPr lang="en-GB" dirty="0"/>
              <a:t> en </a:t>
            </a:r>
            <a:r>
              <a:rPr lang="en-GB" dirty="0" err="1"/>
              <a:t>meergranen</a:t>
            </a:r>
            <a:r>
              <a:rPr lang="en-GB" dirty="0"/>
              <a:t> </a:t>
            </a:r>
            <a:r>
              <a:rPr lang="en-GB" dirty="0" err="1"/>
              <a:t>ook</a:t>
            </a:r>
            <a:r>
              <a:rPr lang="en-GB" dirty="0"/>
              <a:t> het </a:t>
            </a:r>
            <a:r>
              <a:rPr lang="en-GB" dirty="0" err="1"/>
              <a:t>een</a:t>
            </a:r>
            <a:r>
              <a:rPr lang="en-GB" dirty="0"/>
              <a:t> en </a:t>
            </a:r>
            <a:r>
              <a:rPr lang="en-GB" dirty="0" err="1"/>
              <a:t>ander</a:t>
            </a:r>
            <a:r>
              <a:rPr lang="en-GB" dirty="0"/>
              <a:t>.</a:t>
            </a:r>
          </a:p>
          <a:p>
            <a:r>
              <a:rPr lang="en-GB" dirty="0"/>
              <a:t>Gist </a:t>
            </a:r>
            <a:r>
              <a:rPr lang="en-GB" dirty="0" err="1"/>
              <a:t>heeft</a:t>
            </a:r>
            <a:r>
              <a:rPr lang="en-GB" dirty="0"/>
              <a:t> </a:t>
            </a:r>
            <a:r>
              <a:rPr lang="en-GB" dirty="0" err="1"/>
              <a:t>suiker</a:t>
            </a:r>
            <a:r>
              <a:rPr lang="en-GB" dirty="0"/>
              <a:t> </a:t>
            </a:r>
            <a:r>
              <a:rPr lang="en-GB" dirty="0" err="1"/>
              <a:t>nodig</a:t>
            </a:r>
            <a:r>
              <a:rPr lang="en-GB" dirty="0"/>
              <a:t> </a:t>
            </a:r>
            <a:r>
              <a:rPr lang="en-GB" dirty="0" err="1"/>
              <a:t>om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groeien</a:t>
            </a:r>
            <a:r>
              <a:rPr lang="en-GB" dirty="0"/>
              <a:t>. </a:t>
            </a:r>
            <a:r>
              <a:rPr lang="en-GB" dirty="0" err="1"/>
              <a:t>Koolhydraten</a:t>
            </a:r>
            <a:r>
              <a:rPr lang="en-GB" dirty="0"/>
              <a:t> </a:t>
            </a:r>
            <a:r>
              <a:rPr lang="en-GB" dirty="0" err="1"/>
              <a:t>bevatten</a:t>
            </a:r>
            <a:r>
              <a:rPr lang="en-GB" dirty="0"/>
              <a:t> </a:t>
            </a:r>
            <a:r>
              <a:rPr lang="en-GB" dirty="0" err="1"/>
              <a:t>suiker</a:t>
            </a:r>
            <a:r>
              <a:rPr lang="en-GB" dirty="0"/>
              <a:t>, </a:t>
            </a:r>
            <a:r>
              <a:rPr lang="en-GB" dirty="0" err="1"/>
              <a:t>maar</a:t>
            </a:r>
            <a:r>
              <a:rPr lang="en-GB" dirty="0"/>
              <a:t> dat </a:t>
            </a:r>
            <a:r>
              <a:rPr lang="en-GB" dirty="0" err="1"/>
              <a:t>zijn</a:t>
            </a:r>
            <a:r>
              <a:rPr lang="en-GB" dirty="0"/>
              <a:t> </a:t>
            </a:r>
            <a:r>
              <a:rPr lang="en-GB" dirty="0" err="1"/>
              <a:t>lange</a:t>
            </a:r>
            <a:r>
              <a:rPr lang="en-GB" dirty="0"/>
              <a:t> </a:t>
            </a:r>
            <a:r>
              <a:rPr lang="en-GB" dirty="0" err="1"/>
              <a:t>ketens</a:t>
            </a:r>
            <a:r>
              <a:rPr lang="en-GB" dirty="0"/>
              <a:t> die </a:t>
            </a:r>
            <a:r>
              <a:rPr lang="en-GB" dirty="0" err="1"/>
              <a:t>veel</a:t>
            </a:r>
            <a:r>
              <a:rPr lang="en-GB" dirty="0"/>
              <a:t> </a:t>
            </a:r>
            <a:r>
              <a:rPr lang="en-GB" dirty="0" err="1"/>
              <a:t>tijd</a:t>
            </a:r>
            <a:r>
              <a:rPr lang="en-GB" dirty="0"/>
              <a:t> </a:t>
            </a:r>
            <a:r>
              <a:rPr lang="en-GB" dirty="0" err="1"/>
              <a:t>kosten</a:t>
            </a:r>
            <a:r>
              <a:rPr lang="en-GB" dirty="0"/>
              <a:t> </a:t>
            </a:r>
            <a:r>
              <a:rPr lang="en-GB" dirty="0" err="1"/>
              <a:t>om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ontleden</a:t>
            </a:r>
            <a:r>
              <a:rPr lang="en-GB" dirty="0"/>
              <a:t>. Om het </a:t>
            </a:r>
            <a:r>
              <a:rPr lang="en-GB" dirty="0" err="1"/>
              <a:t>proces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versnellen</a:t>
            </a:r>
            <a:r>
              <a:rPr lang="en-GB" dirty="0"/>
              <a:t>, </a:t>
            </a:r>
            <a:r>
              <a:rPr lang="en-GB" dirty="0" err="1"/>
              <a:t>voegen</a:t>
            </a:r>
            <a:r>
              <a:rPr lang="en-GB" dirty="0"/>
              <a:t> </a:t>
            </a:r>
            <a:r>
              <a:rPr lang="en-GB" dirty="0" err="1"/>
              <a:t>veel</a:t>
            </a:r>
            <a:r>
              <a:rPr lang="en-GB" dirty="0"/>
              <a:t> </a:t>
            </a:r>
            <a:r>
              <a:rPr lang="en-GB" dirty="0" err="1"/>
              <a:t>bakkers</a:t>
            </a:r>
            <a:r>
              <a:rPr lang="en-GB" dirty="0"/>
              <a:t> </a:t>
            </a:r>
            <a:r>
              <a:rPr lang="en-GB" dirty="0" err="1"/>
              <a:t>geraffineerde</a:t>
            </a:r>
            <a:r>
              <a:rPr lang="en-GB" dirty="0"/>
              <a:t> </a:t>
            </a:r>
            <a:r>
              <a:rPr lang="en-GB" dirty="0" err="1"/>
              <a:t>suiker</a:t>
            </a:r>
            <a:r>
              <a:rPr lang="en-GB" dirty="0"/>
              <a:t> toe.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Gejodeerd zout wordt jodium aan toegevoegd zodat we genoeg van dit mineraal binnenkrijgen. Zit voornamelijk in </a:t>
            </a:r>
            <a:r>
              <a:rPr lang="nl-NL" dirty="0" err="1"/>
              <a:t>zeeproducten</a:t>
            </a:r>
            <a:r>
              <a:rPr lang="nl-NL" dirty="0"/>
              <a:t>, zoals vis, zeewier, schaaldieren en schelpdieren, maar ook in ei, (dikke en volle) melkproducten en brood (bakkerszout)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ADH 150-600 </a:t>
            </a:r>
            <a:r>
              <a:rPr lang="nl-NL" dirty="0" err="1"/>
              <a:t>ug</a:t>
            </a:r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Nevo</a:t>
            </a:r>
            <a:r>
              <a:rPr lang="nl-NL" dirty="0"/>
              <a:t> tabel</a:t>
            </a:r>
            <a:endParaRPr lang="en-GB" dirty="0"/>
          </a:p>
          <a:p>
            <a:r>
              <a:rPr lang="nl-NL" dirty="0"/>
              <a:t>https://www.voedingscentrum.nl/encyclopedie/jodium.aspxjodiu 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801776-BF58-EF88-491D-47D63CE8E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0998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4A9B-FFAA-AFF8-C557-0280810AA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484347-0F53-A350-A721-B581E1147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D93FC2-C36D-DB20-BBBE-075C28CF2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Zoetstoffen helpen om de calorie-inname te verminderen, maar de zuur tast nog steeds je tanden aan.</a:t>
            </a:r>
          </a:p>
          <a:p>
            <a:endParaRPr lang="nl-NL" dirty="0"/>
          </a:p>
          <a:p>
            <a:r>
              <a:rPr lang="nl-NL" dirty="0"/>
              <a:t>12:54-14:38</a:t>
            </a:r>
          </a:p>
          <a:p>
            <a:r>
              <a:rPr lang="nl-NL" dirty="0"/>
              <a:t>https://npo.nl/start/serie/keuringsdienst-van-waarde/seizoen-14/natuurlijk-aroma</a:t>
            </a:r>
            <a:endParaRPr lang="en-GB" dirty="0"/>
          </a:p>
          <a:p>
            <a:endParaRPr lang="nl-NL" dirty="0"/>
          </a:p>
          <a:p>
            <a:r>
              <a:rPr lang="nl-NL" dirty="0"/>
              <a:t>https://www.gezondleven.be/themas/voeding/focus-op-voeding-niet-voedingsstoffen/voedingsstoffen/koolhydraten-en-voedingsvezels/suikers/zoetstoffen/effecten-van-zoetstoffen</a:t>
            </a:r>
          </a:p>
          <a:p>
            <a:endParaRPr lang="nl-NL" dirty="0"/>
          </a:p>
          <a:p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“Er is geen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bewijs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uit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 goed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onderzoek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 dat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zoetstoffen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schadelijk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 zijn voor de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gezondheid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.” </a:t>
            </a:r>
          </a:p>
          <a:p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“Er is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niet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voldoende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en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goed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bewijs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voor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de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gezondheidsclaim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dat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zoetstoffen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geen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effect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hebben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op het glucose- en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insulinegehalte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 in het 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bloed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B0504030602030204" pitchFamily="34" charset="0"/>
              </a:rPr>
              <a:t>.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”</a:t>
            </a:r>
          </a:p>
          <a:p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https://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www.voedingscentrum.nl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/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encyclopedie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/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zoetstoffen.aspxhttps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://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www.voedingscentrum.nl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/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encyclopedie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/</a:t>
            </a:r>
            <a:r>
              <a:rPr lang="en-GB" b="0" i="0" u="none" strike="noStrike" dirty="0" err="1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zoetstoffen.aspx</a:t>
            </a:r>
            <a:r>
              <a:rPr lang="en-GB" b="0" i="0" u="none" strike="noStrike" dirty="0">
                <a:solidFill>
                  <a:srgbClr val="333333"/>
                </a:solidFill>
                <a:effectLst/>
                <a:latin typeface="Ubuntu" panose="020F0502020204030204" pitchFamily="34" charset="0"/>
              </a:rPr>
              <a:t> 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0660D-CB6F-2E74-8DAB-A9DBEEDDB8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47498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12:54-14:38</a:t>
            </a:r>
          </a:p>
          <a:p>
            <a:r>
              <a:rPr lang="nl-NL" dirty="0"/>
              <a:t>https://npo.nl/start/serie/keuringsdienst-van-waarde/seizoen-14/natuurlijk-aroma 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65770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FF58C-3C28-B169-B23B-DDF11B1C0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5B16A3-AE0E-1193-2E97-EDC3D89C6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754163-16EF-A551-6F1C-D5DBCB596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12:54-14:38</a:t>
            </a:r>
          </a:p>
          <a:p>
            <a:r>
              <a:rPr lang="nl-NL" dirty="0"/>
              <a:t>https://npo.nl/start/serie/keuringsdienst-van-waarde/seizoen-14/natuurlijk-aroma </a:t>
            </a:r>
          </a:p>
          <a:p>
            <a:endParaRPr lang="en-GB" dirty="0"/>
          </a:p>
          <a:p>
            <a:r>
              <a:rPr lang="en-GB" dirty="0" err="1"/>
              <a:t>Ultra-bewerkt</a:t>
            </a:r>
            <a:r>
              <a:rPr lang="en-GB" dirty="0"/>
              <a:t> </a:t>
            </a:r>
            <a:r>
              <a:rPr lang="en-GB" dirty="0" err="1"/>
              <a:t>voedsel</a:t>
            </a:r>
            <a:endParaRPr lang="en-GB" dirty="0"/>
          </a:p>
          <a:p>
            <a:r>
              <a:rPr lang="nl-NL" dirty="0"/>
              <a:t>https://youtube/oRm5YLLBDgM?si=</a:t>
            </a:r>
            <a:r>
              <a:rPr lang="nl-NL" dirty="0" err="1"/>
              <a:t>tJOh9Q4rhfAhYtD4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Als</a:t>
            </a:r>
            <a:r>
              <a:rPr lang="en-GB" dirty="0"/>
              <a:t> er &lt;2% in zit, mag het </a:t>
            </a:r>
            <a:r>
              <a:rPr lang="en-GB" dirty="0" err="1"/>
              <a:t>als</a:t>
            </a:r>
            <a:r>
              <a:rPr lang="en-GB" dirty="0"/>
              <a:t> “</a:t>
            </a:r>
            <a:r>
              <a:rPr lang="en-GB" dirty="0" err="1"/>
              <a:t>specerijen</a:t>
            </a:r>
            <a:r>
              <a:rPr lang="en-GB" dirty="0"/>
              <a:t>” </a:t>
            </a:r>
            <a:r>
              <a:rPr lang="en-GB" dirty="0" err="1"/>
              <a:t>vermeld</a:t>
            </a:r>
            <a:r>
              <a:rPr lang="en-GB" dirty="0"/>
              <a:t> </a:t>
            </a:r>
            <a:r>
              <a:rPr lang="en-GB" dirty="0" err="1"/>
              <a:t>worden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F14E1-C6F7-C61C-6973-84A8952AB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90080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https://www.youtube.com/watch?v=oRm5YLLBDgM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 err="1"/>
              <a:t>Tricalciumcitraat</a:t>
            </a:r>
            <a:r>
              <a:rPr lang="nl-NL" dirty="0"/>
              <a:t> is het zout in citroenzuur (</a:t>
            </a:r>
            <a:r>
              <a:rPr lang="nl-NL" dirty="0" err="1"/>
              <a:t>citric</a:t>
            </a:r>
            <a:r>
              <a:rPr lang="nl-NL"/>
              <a:t> acid)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1607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390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E9766-61CD-A2BD-365B-9C6397311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5A85E-DE5A-3CE1-A6D4-F2E9624DEE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9047C-EF77-4480-A65C-58E9E531C2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46148-729C-95C0-5468-C03FB3FCD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61772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3C384-87F1-F728-0532-DCCACA84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1F6419-27E5-D993-2753-5C704A3006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05BA5B-2D38-F78E-277C-7EEC5004B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nl-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Welke nutriënten heb je nodig voor hard werken?</a:t>
            </a:r>
          </a:p>
          <a:p>
            <a:pPr algn="l"/>
            <a:r>
              <a:rPr lang="nl-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Wat geeft de meeste energie?</a:t>
            </a:r>
          </a:p>
          <a:p>
            <a:pPr algn="l"/>
            <a:r>
              <a:rPr lang="nl-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Wat is het verschil tussen wit, meergranen, bruin en volkoren brood?</a:t>
            </a:r>
          </a:p>
          <a:p>
            <a:r>
              <a:rPr lang="nl-NL" dirty="0"/>
              <a:t>https://www.google.com/url?sa=i&amp;url=https%3A%2F%2Fwww.gezondheidsnet.nl%2Fnoten-zaden-en-granen%2F64-procent-nederlanders-kiest-brood-op-kleur&amp;psig=AOvVaw2YhxtlJyvQ4eDb-Cl46WNv&amp;ust=1742555469748000&amp;source=images&amp;cd=vfe&amp;opi=89978449&amp;ved=0CAMQjB1qFwoTCPDLnZHDmIwDFQAAAAAdAAAAABAE</a:t>
            </a:r>
          </a:p>
          <a:p>
            <a:r>
              <a:rPr lang="nl-NL" dirty="0"/>
              <a:t>https://www.youtube.com/watch?v=QFVhbMmn6Nk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9CF9E7-F519-4439-C336-2C6C9B428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7176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13BC-EF51-63D1-FB97-AC8A4C16A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C53F4-D4DD-214F-5998-F0F9D01AF0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BEA6D7-2533-8A54-166B-DA19C474ED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nl-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Welke nutriënten heb je nodig voor hard werken?</a:t>
            </a:r>
          </a:p>
          <a:p>
            <a:pPr algn="l"/>
            <a:r>
              <a:rPr lang="nl-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Wat geeft de meeste energie?</a:t>
            </a:r>
          </a:p>
          <a:p>
            <a:pPr algn="l"/>
            <a:r>
              <a:rPr lang="nl-NL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Wat is het verschil tussen wit, meergranen, bruin en volkoren brood?</a:t>
            </a:r>
          </a:p>
          <a:p>
            <a:r>
              <a:rPr lang="nl-NL" dirty="0"/>
              <a:t>https://www.google.com/url?sa=i&amp;url=https%3A%2F%2Fwww.gezondheidsnet.nl%2Fnoten-zaden-en-granen%2F64-procent-nederlanders-kiest-brood-op-kleur&amp;psig=AOvVaw2YhxtlJyvQ4eDb-Cl46WNv&amp;ust=1742555469748000&amp;source=images&amp;cd=vfe&amp;opi=89978449&amp;ved=0CAMQjB1qFwoTCPDLnZHDmIwDFQAAAAAdAAAAABAE</a:t>
            </a:r>
          </a:p>
          <a:p>
            <a:r>
              <a:rPr lang="nl-NL" dirty="0"/>
              <a:t>https://www.youtube.com/watch?v=QFVhbMmn6Nk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C9C13B-1C85-2553-7A03-1BC7762A5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64236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7520B-59D1-28FE-5AC4-554000690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8E16B-B923-66EB-A91A-7112539F1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724F9-AEE3-5516-1CFA-B1D9E2D30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 al het zoutig/hartig eten gezond?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B95F9-47B7-BF86-551C-0D3C4CA9C9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7941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2465C-C3B2-0CB0-A489-6CD81642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262CF4-3EA5-000B-F32C-2A80024FD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4DD09F-5991-F3FA-00D9-13514AC3F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 al het zoutig/hartig eten gezond?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552C4-5034-1263-211F-051F7A97B8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84599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48F79-542C-C057-975C-F19737698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FA4903-252A-F6B1-5E6C-2148032B8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ABD876-FDD9-E552-719F-3EEFCA7F2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Heb je suikers nodig?</a:t>
            </a:r>
          </a:p>
          <a:p>
            <a:pPr algn="l"/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 honing gezond?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49B051-4E02-3164-BE4F-EBDC0B61BD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88531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3FB76-1689-5696-534C-487B31F83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9F2809-9AD5-88E4-E78A-41B926148B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93FCF-2051-9C1E-9A47-2792A2491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Heb je suikers nodig?</a:t>
            </a:r>
          </a:p>
          <a:p>
            <a:pPr algn="l"/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 honing gezond?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63966-75CE-69A8-2FE4-C7903BBB9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20626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96214-BACB-FB84-926F-E60428E5B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3164D2-4EA3-DC6A-EF77-FDFA7ECDD2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40DCF7-8FC5-1978-63D0-AFF0504E5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Heb je suikers nodig?</a:t>
            </a:r>
          </a:p>
          <a:p>
            <a:pPr algn="l"/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 honing gezond?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A1479-AA0B-8952-4500-5CE6458AF1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76743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BDEAE-67FB-2257-1DE7-A33C727F5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00FEFC-DE10-0176-0BCC-18AB02961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18E3D-7C47-8AA7-A07D-378FC201E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Waarom heb je dorst na het eten of drinken van iets zoutigs of zoets?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Hoe zit het met smoothies?</a:t>
            </a:r>
          </a:p>
          <a:p>
            <a:r>
              <a:rPr lang="nl-NL" dirty="0"/>
              <a:t>En koffie?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Vallen alcohol, fruit en smoothies onder vochtinname?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E51A3A-F4BB-BFD3-4338-0F6B71D03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39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295176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E0765-5BD5-012D-BF08-457D1E8C3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C6BCBA-B80E-EB78-25D5-753E6DEB51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2F145-1825-8C45-F601-994FBC81A9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Waarom heb je dorst na het eten of drinken van iets zoutigs of zoets?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Hoe zit het met smoothies?</a:t>
            </a:r>
          </a:p>
          <a:p>
            <a:r>
              <a:rPr lang="nl-NL" dirty="0"/>
              <a:t>En koffie?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Vallen alcohol, fruit en smoothies onder vochtinname?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2DC8C-F2EA-E98C-9CD4-CB0CD0BAC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40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18343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6B095-F067-3D3E-4D23-1E8A10654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B2981F-AE42-E6DB-D7C0-BE23BDE7A0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E11694-DF15-AF27-4DD5-75C82FF4A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Waarom heb je dorst na het eten of drinken van iets zoutigs of zoets?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Hoe zit het met smoothies?</a:t>
            </a:r>
          </a:p>
          <a:p>
            <a:r>
              <a:rPr lang="nl-NL" dirty="0"/>
              <a:t>En koffie?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Vallen alcohol, fruit en smoothies onder vochtinname?</a:t>
            </a:r>
          </a:p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E4622-59EE-4842-4C80-D1DE83073E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41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07065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4558F-DE63-4430-9E18-CAF138A81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E8A95B-34A2-E028-9949-C1506A954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2A911D-8CD7-5096-A5DA-8CF44F5C8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Zeewier heeft een hoge jodiumgehalte, daarmee moet je oppassen.</a:t>
            </a:r>
          </a:p>
          <a:p>
            <a:r>
              <a:rPr lang="nl-NL" dirty="0"/>
              <a:t>Wok kan veel verzadigde vetten bevatten.</a:t>
            </a:r>
          </a:p>
          <a:p>
            <a:r>
              <a:rPr lang="nl-NL" dirty="0"/>
              <a:t>Houd je eigen kookboek bij zodat je gelijk inspiratie hebt.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4E030-A662-AE59-AD22-30C8DC1CB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42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771124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E3237-85C6-BF4F-870A-CF10D5893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4FB18-51DE-B87D-D664-3BFBE4598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E2186A-E87E-A52D-2617-D9DDFF08DB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Zeewier heeft een hoge jodiumgehalte, daarmee moet je oppassen.</a:t>
            </a:r>
          </a:p>
          <a:p>
            <a:r>
              <a:rPr lang="nl-NL" dirty="0"/>
              <a:t>Wok kan veel verzadigde vetten bevatten.</a:t>
            </a:r>
          </a:p>
          <a:p>
            <a:r>
              <a:rPr lang="nl-NL" dirty="0"/>
              <a:t>Houd je eigen kookboek bij zodat je gelijk inspiratie hebt.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3CB34-6FF6-9032-678E-365397A190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43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713433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40866-D13E-6E4B-B487-FCA714785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8A854F-7DCD-96F7-63D3-B6A541140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595F82-5E64-EFB5-FE7F-DE7D5E263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81BE0-4B3C-D096-373F-2A4397B8CA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44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92564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85668E-BF84-DC57-86ED-70BAD6079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C01B6E-099A-EB7D-A9F9-E13A1884C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906F51-E7C1-625C-5BE0-202B4E4A9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207FB-1A87-7B11-A673-AB82725156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45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0551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Ja, iedereen heeft wat nieuws geleerd en is van toegevoegde waarde</a:t>
            </a:r>
          </a:p>
          <a:p>
            <a:r>
              <a:rPr lang="nl-NL" dirty="0"/>
              <a:t>Jaar: 1 semester 2</a:t>
            </a:r>
          </a:p>
          <a:p>
            <a:r>
              <a:rPr lang="nl-NL" dirty="0"/>
              <a:t>Verbetering: 1 docent, aantal producten afstemmen op het aantal studenten</a:t>
            </a:r>
          </a:p>
          <a:p>
            <a:r>
              <a:rPr lang="nl-NL" dirty="0"/>
              <a:t>Kunnen nog meer dingen </a:t>
            </a:r>
            <a:r>
              <a:rPr lang="nl-NL"/>
              <a:t>uitgewerkt worden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3BE0C7-9127-4840-8050-4EEACC7E24CC}" type="slidenum">
              <a:rPr lang="nl-NL" smtClean="0"/>
              <a:t>50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457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2005-B199-2FFF-85A1-1B9674D0D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9C33D-F825-19D5-55A9-FDDAB5DE22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78930C-9ED9-7173-2E19-39C07CA7C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A7947-E287-4738-8C82-07CE4F01EF03}" type="datetime2">
              <a:rPr lang="en-US" smtClean="0"/>
              <a:t>Monday, August 31,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FA494-02BA-334D-DFFB-C5D21045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A2F85-A912-9D41-8850-DCCA0E300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8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9DA4A-2945-320E-638F-0E9346D78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497330-9740-FB3D-83FD-A57D28F472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6E343-3BE2-099B-96BA-C9F059F0C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8C025-CD7A-4966-867E-81CF82B15267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A65A7-5973-C5D1-5F7D-D58DC8B51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879EA-D2AA-2456-2BB6-F310B0700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8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2A38F-9CE7-3567-20C2-E0C38116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90B99-1083-2DB4-D7FE-45F9AA817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26493E-F59E-5F95-C0FE-AB669E7DF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9929-0719-4517-94D6-FDF7F99E70F6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926F0-EE04-7D95-DD45-D14BE19E6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DD0B3-F1AC-4EAC-00BE-52DFB2043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770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A81E4-117E-42ED-FF29-04FEA9923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5A1BAB-6382-FDCB-D220-DF122F49D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624F12-E5F3-2EE8-8859-A9DB7F31D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C6EA7-8A76-00FD-8373-3C4FABDAB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95673-5512-4AAA-9AEB-E00C61EC65D5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43FEBD-785C-5BA7-EC3C-EA574F485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BA9556-946E-542B-A6F6-36F76791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73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83BCF-FED9-DC40-03FD-DC09B67EE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CB3B2-B216-7259-D262-C0A70A33B3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E1CA9-A42F-DC79-F8BC-248E5F0FF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0C38B0-7261-E36E-0167-3C2A622BB8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920A7D-F9EE-A860-852B-B9B6A9377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A0BB12-9FD7-7577-E4AF-6895C7544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138FA-2E87-4873-8BBA-13E447C9A99A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8CD77E-DB0D-1EF6-9F9E-C6E6E9C26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4512BD-9B94-77F7-2A16-2A5F6DF7E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670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B1C2-7E64-9F53-75D2-E46F6787B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C5D5D-1AD3-A575-21F6-41FC3EF28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BB40A-97BD-4BFB-B639-0BFF95FDE8B7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19F12C-A179-24BD-983F-D81573FAD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E05336-F3B1-53EE-B1D1-1D552137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39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FAD8F-E898-7BE9-41B5-1E9ABE662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9E0E3-ECF6-4CFE-8698-AEFEBCECC3C0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CD534B-5077-D1E6-4974-D17D156BD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B139C-3302-2391-BAE6-5D62D57FD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91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2BC79-878F-584C-1B5F-EC7DC2409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0C3AD-CA2C-7FD1-8B29-1557A65E57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DC688C-A210-372A-4217-B833DCB29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D48D9-95A9-E718-EC1D-D517C743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62FC-960E-4740-921F-B36862979F21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B14C46-E239-3E37-BDEB-F189D4D2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E02CC-980A-0FF3-4779-6C4F167BE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97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3CC1F-6DE4-E159-18ED-998FEABDB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93BF64-2FC8-0226-DAF6-C677217848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9548D-A9B4-CCA9-7395-319D9A4D8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E1A51-0F10-2AE8-571A-3F98D116C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C9E2-CB44-4C05-9BB5-496C18A241E0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75301-6E27-45E1-440F-AB24164FA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3636D-AC77-472B-C220-197557537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0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480F4-800D-51BB-D433-B1B4FE3DF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24F91A-ED4F-C37D-ABA1-F1F82089B8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0EF3B2-7C5F-FE6F-C974-13BD6D3F1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EBD84-71F4-4271-8C46-0D47C0A9B12E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EE188-C0F0-D488-2180-A89658E53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06DC0-7EAE-CDB3-0239-D66E03C9B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583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EBECA4-8257-E452-61ED-6488CC6229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6A78A7-9745-94DF-B46E-AAA0E2613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3C7DC-90D7-847D-2D55-20C6FF28F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0CE1-F450-4107-B2CB-17B18F8A3F4A}" type="datetime2">
              <a:rPr lang="en-US" smtClean="0"/>
              <a:t>Monday, August 31,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3C35B-8F05-7A3B-63A0-EA59770C9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BDD34-EA64-3EBB-61E3-B14172E81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69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2E7B3E-F941-E846-6DBE-9E6B5D8C5E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85869-5876-EAEC-67B4-9E5879BCF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4EA6D-D888-1165-8B02-CD0E6C3E1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6CB39B-5F4C-4A7E-9BE3-AAFD45576D16}" type="datetime2">
              <a:rPr lang="en-US" smtClean="0"/>
              <a:t>Monday, August 31, 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CC977A-A724-1D73-A39D-9124BEBF5A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Sample Footer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22BDC8-82FB-6C1B-50AC-AA4F49259F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3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beterleven.dierenbescherming.nl/?gad_source=1&amp;gclid=Cj0KCQjw-e6-BhDmARIsAOxxlxWdpkVQ_P0Fv-Xx-5Mk3zviFqQXVIKuBvPTHdj7Sash4JQzXGlW0TwaAr2vEALw_wcB" TargetMode="Externa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msc.org/for-business/certification-bodies" TargetMode="Externa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s://beterleven.dierenbescherming.nl/?gad_source=1&amp;gclid=Cj0KCQjw-e6-BhDmARIsAOxxlxWdpkVQ_P0Fv-Xx-5Mk3zviFqQXVIKuBvPTHdj7Sash4JQzXGlW0TwaAr2vEALw_wcB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lieucentraal.nl/eten-en-drinken/milieubewust-eten/eieren/#:~:text=Let%20op%20de%20code%20die,producten%20waar%20eieren%20in%20zitten.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FVhbMmn6N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hyperlink" Target="https://www.youtube.com/watch?v=oRm5YLLBDgM" TargetMode="External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FVhbMmn6Nk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m5YLLBDg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oRm5YLLBDgM" TargetMode="Externa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svg"/><Relationship Id="rId4" Type="http://schemas.openxmlformats.org/officeDocument/2006/relationships/image" Target="../media/image47.jpeg"/><Relationship Id="rId9" Type="http://schemas.openxmlformats.org/officeDocument/2006/relationships/image" Target="../media/image5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sv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8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sv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image" Target="../media/image65.jpeg"/><Relationship Id="rId4" Type="http://schemas.openxmlformats.org/officeDocument/2006/relationships/image" Target="../media/image60.jpeg"/><Relationship Id="rId9" Type="http://schemas.openxmlformats.org/officeDocument/2006/relationships/image" Target="../media/image64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11" Type="http://schemas.openxmlformats.org/officeDocument/2006/relationships/image" Target="../media/image57.svg"/><Relationship Id="rId5" Type="http://schemas.openxmlformats.org/officeDocument/2006/relationships/image" Target="../media/image61.jpeg"/><Relationship Id="rId10" Type="http://schemas.openxmlformats.org/officeDocument/2006/relationships/image" Target="../media/image58.sv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svg"/><Relationship Id="rId11" Type="http://schemas.openxmlformats.org/officeDocument/2006/relationships/image" Target="../media/image73.jpeg"/><Relationship Id="rId5" Type="http://schemas.openxmlformats.org/officeDocument/2006/relationships/image" Target="../media/image68.jpeg"/><Relationship Id="rId10" Type="http://schemas.openxmlformats.org/officeDocument/2006/relationships/image" Target="../media/image57.svg"/><Relationship Id="rId4" Type="http://schemas.openxmlformats.org/officeDocument/2006/relationships/image" Target="../media/image67.png"/><Relationship Id="rId9" Type="http://schemas.openxmlformats.org/officeDocument/2006/relationships/image" Target="../media/image7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nevo-online.rivm.nl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E1FC5-355C-4D51-ADA8-6888803198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Preventieambassadeur, Voeding voor Vitalis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AD9F7-AD6D-4376-9F34-993EC5122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1545" y="3617091"/>
            <a:ext cx="10065327" cy="2549380"/>
          </a:xfrm>
        </p:spPr>
        <p:txBody>
          <a:bodyPr>
            <a:normAutofit fontScale="92500"/>
          </a:bodyPr>
          <a:lstStyle/>
          <a:p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oeding voor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nitiatief: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ransdisciplinair onderwijs voor een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dequate preventieve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eefstijl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enioriteit</a:t>
            </a:r>
          </a:p>
          <a:p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Onderwijsmateriaal ontwikkeld met co-subsidie van ZonMw, projectnummer </a:t>
            </a:r>
            <a:r>
              <a:rPr lang="nl-NL" dirty="0"/>
              <a:t>10690462410009</a:t>
            </a: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 licentie</a:t>
            </a:r>
            <a:endParaRPr lang="nl-NL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52901FE-14D8-4393-BE3A-72FC84B735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8" y="69602"/>
            <a:ext cx="4172248" cy="1243853"/>
          </a:xfrm>
          <a:prstGeom prst="rect">
            <a:avLst/>
          </a:prstGeom>
        </p:spPr>
      </p:pic>
      <p:pic>
        <p:nvPicPr>
          <p:cNvPr id="1028" name="Picture 4" descr="ZonMw | Een nieuwe generatie ouderen, Langer Thuis">
            <a:extLst>
              <a:ext uri="{FF2B5EF4-FFF2-40B4-BE49-F238E27FC236}">
                <a16:creationId xmlns:a16="http://schemas.microsoft.com/office/drawing/2014/main" id="{0725F27B-1357-F998-2482-3C8D86D1E0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73" b="36862"/>
          <a:stretch/>
        </p:blipFill>
        <p:spPr bwMode="auto">
          <a:xfrm>
            <a:off x="9829800" y="6127541"/>
            <a:ext cx="2227446" cy="61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BB12F4B-E7D1-9C97-78EE-19BE2F2C2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422" y="6030711"/>
            <a:ext cx="138112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396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1DCB0E-B5DE-81E4-2E9C-C6D2771D9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B1AD09-92C3-CDA4-A661-43139198D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24591"/>
            <a:ext cx="12192000" cy="984885"/>
          </a:xfrm>
        </p:spPr>
        <p:txBody>
          <a:bodyPr wrap="square" anchor="ctr">
            <a:normAutofit/>
          </a:bodyPr>
          <a:lstStyle/>
          <a:p>
            <a:pPr algn="ctr"/>
            <a:r>
              <a:rPr lang="de-DE" sz="4800" dirty="0" err="1">
                <a:solidFill>
                  <a:schemeClr val="bg2">
                    <a:lumMod val="10000"/>
                  </a:schemeClr>
                </a:solidFill>
              </a:rPr>
              <a:t>Vitaliteit</a:t>
            </a:r>
            <a:r>
              <a:rPr lang="de-DE" sz="4800" dirty="0">
                <a:solidFill>
                  <a:schemeClr val="bg2">
                    <a:lumMod val="10000"/>
                  </a:schemeClr>
                </a:solidFill>
              </a:rPr>
              <a:t> en </a:t>
            </a:r>
            <a:r>
              <a:rPr lang="de-DE" sz="4800" dirty="0" err="1">
                <a:solidFill>
                  <a:schemeClr val="bg2">
                    <a:lumMod val="10000"/>
                  </a:schemeClr>
                </a:solidFill>
              </a:rPr>
              <a:t>Producten</a:t>
            </a:r>
            <a:endParaRPr lang="de-DE" sz="48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4" name="Picture 13" descr="Vegetable slices in row">
            <a:extLst>
              <a:ext uri="{FF2B5EF4-FFF2-40B4-BE49-F238E27FC236}">
                <a16:creationId xmlns:a16="http://schemas.microsoft.com/office/drawing/2014/main" id="{B67A21D1-BCFC-B17F-7D8E-C004D30DEC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4066"/>
            <a:ext cx="12192000" cy="402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3910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0EBE5B-784D-597E-109C-78D60769DB3F}"/>
              </a:ext>
            </a:extLst>
          </p:cNvPr>
          <p:cNvSpPr/>
          <p:nvPr/>
        </p:nvSpPr>
        <p:spPr>
          <a:xfrm>
            <a:off x="550863" y="851338"/>
            <a:ext cx="11090274" cy="5155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C381F4-451F-7985-52B6-4C06354C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95" y="1229709"/>
            <a:ext cx="10430209" cy="650164"/>
          </a:xfrm>
        </p:spPr>
        <p:txBody>
          <a:bodyPr>
            <a:normAutofit fontScale="90000"/>
          </a:bodyPr>
          <a:lstStyle/>
          <a:p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Leerdoelen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270AD-B53D-CCDD-F874-84EB44F54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905" y="1890395"/>
            <a:ext cx="10421007" cy="37378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De student…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productverpakkingen lezen en begrijpen.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inschatten of een product gezond of ongezond is.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Weet welk effect bepaalde voedingsmiddelen hebben op het lichaam.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kritisch kijken naar de eigen voedingsinname op product niveau.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in verschillende werk/school gerelateerde scenario’s bedenken wat het beste is voor de eigen gezondheid.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de relatie tussen voeding en vitaliteit uitleggen.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solidFill>
                  <a:schemeClr val="bg2">
                    <a:lumMod val="1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kritisch kijken naar de eigen voedingsinname met betrekking tot het eetmoment en de bijbehorende behoefte.</a:t>
            </a:r>
            <a:endParaRPr lang="nl-NL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3739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05D07D-2BBA-386F-23DA-DCB9BD440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4D1637B-B0AF-CAE3-4955-CF5E77582EFE}"/>
              </a:ext>
            </a:extLst>
          </p:cNvPr>
          <p:cNvSpPr/>
          <p:nvPr/>
        </p:nvSpPr>
        <p:spPr>
          <a:xfrm>
            <a:off x="2942896" y="1353457"/>
            <a:ext cx="6306207" cy="41510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A245DD-3DDA-1B59-03ED-7F8A342D7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099" y="1641256"/>
            <a:ext cx="5257800" cy="824438"/>
          </a:xfrm>
        </p:spPr>
        <p:txBody>
          <a:bodyPr/>
          <a:lstStyle/>
          <a:p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Inhoud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4FBBA-3136-5FAF-BC60-882D33589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7098" y="2465694"/>
            <a:ext cx="5257801" cy="2539715"/>
          </a:xfrm>
        </p:spPr>
        <p:txBody>
          <a:bodyPr>
            <a:normAutofit/>
          </a:bodyPr>
          <a:lstStyle/>
          <a:p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Check-in</a:t>
            </a:r>
          </a:p>
          <a:p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Productkennis</a:t>
            </a:r>
          </a:p>
          <a:p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Scenario’s</a:t>
            </a:r>
          </a:p>
          <a:p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Eigen voeding</a:t>
            </a:r>
          </a:p>
          <a:p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Afsluiting</a:t>
            </a:r>
          </a:p>
        </p:txBody>
      </p:sp>
    </p:spTree>
    <p:extLst>
      <p:ext uri="{BB962C8B-B14F-4D97-AF65-F5344CB8AC3E}">
        <p14:creationId xmlns:p14="http://schemas.microsoft.com/office/powerpoint/2010/main" val="8491772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5B78BCD-3799-F9EC-C875-5B19ACB67DDA}"/>
              </a:ext>
            </a:extLst>
          </p:cNvPr>
          <p:cNvSpPr/>
          <p:nvPr/>
        </p:nvSpPr>
        <p:spPr>
          <a:xfrm>
            <a:off x="3705069" y="2597046"/>
            <a:ext cx="4781862" cy="16639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5A03CA-E8E6-B872-43FC-AC113460F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2763000"/>
            <a:ext cx="11091600" cy="1332000"/>
          </a:xfrm>
        </p:spPr>
        <p:txBody>
          <a:bodyPr>
            <a:normAutofit/>
          </a:bodyPr>
          <a:lstStyle/>
          <a:p>
            <a:pPr algn="ctr"/>
            <a:r>
              <a:rPr lang="nl-NL" sz="8000" dirty="0">
                <a:solidFill>
                  <a:schemeClr val="bg2">
                    <a:lumMod val="10000"/>
                  </a:schemeClr>
                </a:solidFill>
              </a:rPr>
              <a:t>Check-in</a:t>
            </a:r>
          </a:p>
        </p:txBody>
      </p:sp>
    </p:spTree>
    <p:extLst>
      <p:ext uri="{BB962C8B-B14F-4D97-AF65-F5344CB8AC3E}">
        <p14:creationId xmlns:p14="http://schemas.microsoft.com/office/powerpoint/2010/main" val="5313076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3549FA-967B-4DE0-AFCF-221FEE96CAF2}"/>
              </a:ext>
            </a:extLst>
          </p:cNvPr>
          <p:cNvSpPr/>
          <p:nvPr/>
        </p:nvSpPr>
        <p:spPr>
          <a:xfrm>
            <a:off x="0" y="0"/>
            <a:ext cx="12192000" cy="1959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CB42F6-D395-2A1E-B4F1-370403754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Ja = links						Nee = rechts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79A23-5699-983A-2DEE-700B48352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429"/>
            <a:ext cx="12191999" cy="4898571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chemeClr val="bg2">
                    <a:lumMod val="25000"/>
                  </a:schemeClr>
                </a:solidFill>
              </a:rPr>
              <a:t>Ben je vandaag vrolijk de dag begonnen?</a:t>
            </a:r>
          </a:p>
        </p:txBody>
      </p:sp>
    </p:spTree>
    <p:extLst>
      <p:ext uri="{BB962C8B-B14F-4D97-AF65-F5344CB8AC3E}">
        <p14:creationId xmlns:p14="http://schemas.microsoft.com/office/powerpoint/2010/main" val="432817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B9BC7-3703-F86F-9AE3-1313F5459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EB3798-1F80-6D6C-603B-65C893F136C1}"/>
              </a:ext>
            </a:extLst>
          </p:cNvPr>
          <p:cNvSpPr/>
          <p:nvPr/>
        </p:nvSpPr>
        <p:spPr>
          <a:xfrm>
            <a:off x="0" y="0"/>
            <a:ext cx="12192000" cy="1959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84D54-3D46-D016-6066-E3CF61EEE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Ja = links						Nee = rechts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E9DE0-5AF8-6098-FFD3-D75CC618F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429"/>
            <a:ext cx="12191999" cy="4898571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chemeClr val="bg2">
                    <a:lumMod val="10000"/>
                  </a:schemeClr>
                </a:solidFill>
              </a:rPr>
              <a:t>Sta je hier met energie?</a:t>
            </a:r>
          </a:p>
        </p:txBody>
      </p:sp>
    </p:spTree>
    <p:extLst>
      <p:ext uri="{BB962C8B-B14F-4D97-AF65-F5344CB8AC3E}">
        <p14:creationId xmlns:p14="http://schemas.microsoft.com/office/powerpoint/2010/main" val="2686488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A93AC-29B6-E126-DE3B-798D908C8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71FF405-2F78-AA14-C0A1-493954F0A641}"/>
              </a:ext>
            </a:extLst>
          </p:cNvPr>
          <p:cNvSpPr/>
          <p:nvPr/>
        </p:nvSpPr>
        <p:spPr>
          <a:xfrm>
            <a:off x="0" y="0"/>
            <a:ext cx="12192000" cy="1959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CCEF72-F71D-173C-8D86-C45945A54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Ja = links						Nee = rechts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B2DC2-76D1-1DAA-F1EE-682AA23439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429"/>
            <a:ext cx="12191999" cy="4898571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chemeClr val="bg2">
                    <a:lumMod val="10000"/>
                  </a:schemeClr>
                </a:solidFill>
              </a:rPr>
              <a:t>Moet je langer dan 30 minuten reizen om op school te komen?</a:t>
            </a:r>
          </a:p>
        </p:txBody>
      </p:sp>
    </p:spTree>
    <p:extLst>
      <p:ext uri="{BB962C8B-B14F-4D97-AF65-F5344CB8AC3E}">
        <p14:creationId xmlns:p14="http://schemas.microsoft.com/office/powerpoint/2010/main" val="987829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AABAB-C25F-5A12-7AD8-1F59F4E30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833477-FB33-B620-D690-7B3082014BA8}"/>
              </a:ext>
            </a:extLst>
          </p:cNvPr>
          <p:cNvSpPr/>
          <p:nvPr/>
        </p:nvSpPr>
        <p:spPr>
          <a:xfrm>
            <a:off x="0" y="0"/>
            <a:ext cx="12192000" cy="1959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33E695-F696-FA35-E667-F180FECD8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Ja = links						Nee = rechts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E779E-C3A2-F4FC-BBA5-1DD1EE35D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429"/>
            <a:ext cx="12191999" cy="4898571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600" dirty="0">
                <a:solidFill>
                  <a:schemeClr val="bg2">
                    <a:lumMod val="10000"/>
                  </a:schemeClr>
                </a:solidFill>
              </a:rPr>
              <a:t>Woon je nog thuis?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0260D5-E5EE-0704-915B-90EBF0D7AE7A}"/>
              </a:ext>
            </a:extLst>
          </p:cNvPr>
          <p:cNvSpPr txBox="1">
            <a:spLocks/>
          </p:cNvSpPr>
          <p:nvPr/>
        </p:nvSpPr>
        <p:spPr>
          <a:xfrm>
            <a:off x="-12191999" y="1959428"/>
            <a:ext cx="12191999" cy="4898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l-NL" sz="3200">
                <a:solidFill>
                  <a:schemeClr val="bg2">
                    <a:lumMod val="10000"/>
                  </a:schemeClr>
                </a:solidFill>
              </a:rPr>
              <a:t>Moet je langer dan 30 minuten reizen om op school te komen?</a:t>
            </a:r>
            <a:endParaRPr lang="nl-NL" sz="32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4708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3987D-EC17-51D5-F213-9F2765F19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8CCB2D-FB00-5F2F-639A-B5147443B98F}"/>
              </a:ext>
            </a:extLst>
          </p:cNvPr>
          <p:cNvSpPr/>
          <p:nvPr/>
        </p:nvSpPr>
        <p:spPr>
          <a:xfrm>
            <a:off x="0" y="0"/>
            <a:ext cx="12192000" cy="1959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B72664-8BFF-E8A4-D635-F36F7C07E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Ja = links						Nee = rechts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44C28-AE7F-E1FC-B2DC-C386E2D5E6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429"/>
            <a:ext cx="12192000" cy="4898571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chemeClr val="bg2">
                    <a:lumMod val="10000"/>
                  </a:schemeClr>
                </a:solidFill>
              </a:rPr>
              <a:t>Maak je (grotendeels) je eigen eten?</a:t>
            </a:r>
          </a:p>
        </p:txBody>
      </p:sp>
    </p:spTree>
    <p:extLst>
      <p:ext uri="{BB962C8B-B14F-4D97-AF65-F5344CB8AC3E}">
        <p14:creationId xmlns:p14="http://schemas.microsoft.com/office/powerpoint/2010/main" val="3449151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CDE02-5FFD-A145-BBBD-E8964BC14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7DE7663-F53E-BDA6-6511-D615C225691D}"/>
              </a:ext>
            </a:extLst>
          </p:cNvPr>
          <p:cNvSpPr/>
          <p:nvPr/>
        </p:nvSpPr>
        <p:spPr>
          <a:xfrm>
            <a:off x="0" y="0"/>
            <a:ext cx="12192000" cy="1959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CA851C-69DB-58F9-DB08-0D0A3D132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Ja = links						Nee = rechts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31AB0-6890-82B1-615B-AFA7DFD1B7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429"/>
            <a:ext cx="12192000" cy="4898571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chemeClr val="bg2">
                    <a:lumMod val="10000"/>
                  </a:schemeClr>
                </a:solidFill>
              </a:rPr>
              <a:t>Betaal je (mee aan) de boodschappen?</a:t>
            </a:r>
          </a:p>
        </p:txBody>
      </p:sp>
    </p:spTree>
    <p:extLst>
      <p:ext uri="{BB962C8B-B14F-4D97-AF65-F5344CB8AC3E}">
        <p14:creationId xmlns:p14="http://schemas.microsoft.com/office/powerpoint/2010/main" val="1989984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CE12A-48B6-A50F-4E20-D9F92895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461257E-9B35-2BCB-FA42-0D7476206398}"/>
              </a:ext>
            </a:extLst>
          </p:cNvPr>
          <p:cNvSpPr/>
          <p:nvPr/>
        </p:nvSpPr>
        <p:spPr>
          <a:xfrm>
            <a:off x="0" y="0"/>
            <a:ext cx="12192000" cy="19594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45EDE7-675B-CB96-58BF-E7F68051E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>
                <a:solidFill>
                  <a:schemeClr val="bg2">
                    <a:lumMod val="10000"/>
                  </a:schemeClr>
                </a:solidFill>
              </a:rPr>
              <a:t>Ja = links						Nee = rechts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AF697-16E8-ED04-1F63-CA44D021A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59429"/>
            <a:ext cx="12191999" cy="4898571"/>
          </a:xfrm>
          <a:solidFill>
            <a:schemeClr val="bg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chemeClr val="bg2">
                    <a:lumMod val="10000"/>
                  </a:schemeClr>
                </a:solidFill>
              </a:rPr>
              <a:t>Lees je wel eens etiketten van producten?</a:t>
            </a:r>
          </a:p>
        </p:txBody>
      </p:sp>
    </p:spTree>
    <p:extLst>
      <p:ext uri="{BB962C8B-B14F-4D97-AF65-F5344CB8AC3E}">
        <p14:creationId xmlns:p14="http://schemas.microsoft.com/office/powerpoint/2010/main" val="393877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6F5C33-44FB-37DE-0C4D-0EFD49991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8FA9A0-1AAC-DB5B-3D0D-56137D5F2751}"/>
              </a:ext>
            </a:extLst>
          </p:cNvPr>
          <p:cNvSpPr/>
          <p:nvPr/>
        </p:nvSpPr>
        <p:spPr>
          <a:xfrm>
            <a:off x="2587688" y="2626567"/>
            <a:ext cx="7016621" cy="16048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4FE2E-0E10-E071-2410-D90C689FC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199" y="2763000"/>
            <a:ext cx="11091600" cy="1332000"/>
          </a:xfrm>
        </p:spPr>
        <p:txBody>
          <a:bodyPr>
            <a:normAutofit/>
          </a:bodyPr>
          <a:lstStyle/>
          <a:p>
            <a:pPr algn="ctr"/>
            <a:r>
              <a:rPr lang="nl-NL" sz="8000" dirty="0"/>
              <a:t>Productkennis</a:t>
            </a:r>
          </a:p>
        </p:txBody>
      </p:sp>
    </p:spTree>
    <p:extLst>
      <p:ext uri="{BB962C8B-B14F-4D97-AF65-F5344CB8AC3E}">
        <p14:creationId xmlns:p14="http://schemas.microsoft.com/office/powerpoint/2010/main" val="18307469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E2F4E-5E83-B926-8CFF-8AE1A7F8B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20F2C3A-A8BF-EBBA-42CB-1BBC7B290240}"/>
              </a:ext>
            </a:extLst>
          </p:cNvPr>
          <p:cNvSpPr/>
          <p:nvPr/>
        </p:nvSpPr>
        <p:spPr>
          <a:xfrm>
            <a:off x="2046684" y="1393031"/>
            <a:ext cx="8098632" cy="40719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0EB250-2FB6-30D9-0FBC-12A5B5B60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4346" y="1678780"/>
            <a:ext cx="7465219" cy="791368"/>
          </a:xfrm>
        </p:spPr>
        <p:txBody>
          <a:bodyPr/>
          <a:lstStyle/>
          <a:p>
            <a:r>
              <a:rPr lang="nl-NL" dirty="0"/>
              <a:t>Productkennis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43BE5-B20B-D293-3CA0-6B694F06C2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346" y="2470148"/>
            <a:ext cx="7465219" cy="2703513"/>
          </a:xfrm>
        </p:spPr>
        <p:txBody>
          <a:bodyPr/>
          <a:lstStyle/>
          <a:p>
            <a:r>
              <a:rPr lang="nl-NL" dirty="0"/>
              <a:t>Waar kijk je allemaal naar op een verpakking?</a:t>
            </a:r>
          </a:p>
          <a:p>
            <a:r>
              <a:rPr lang="nl-NL" dirty="0"/>
              <a:t>Wat valt op?</a:t>
            </a:r>
          </a:p>
          <a:p>
            <a:r>
              <a:rPr lang="nl-NL" dirty="0"/>
              <a:t>Wat is nuttig en wat is misleidend?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Bespreek in groepjes daarna klassikaal</a:t>
            </a:r>
          </a:p>
        </p:txBody>
      </p:sp>
    </p:spTree>
    <p:extLst>
      <p:ext uri="{BB962C8B-B14F-4D97-AF65-F5344CB8AC3E}">
        <p14:creationId xmlns:p14="http://schemas.microsoft.com/office/powerpoint/2010/main" val="4127164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F040A-0661-E16A-5551-5058C4EDA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D199A7-A64A-09FE-6658-5FC87D30B5BC}"/>
              </a:ext>
            </a:extLst>
          </p:cNvPr>
          <p:cNvSpPr/>
          <p:nvPr/>
        </p:nvSpPr>
        <p:spPr>
          <a:xfrm>
            <a:off x="0" y="1"/>
            <a:ext cx="12192000" cy="159173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C85703-40FD-A1D0-7902-1E945851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vlees en vis</a:t>
            </a:r>
          </a:p>
        </p:txBody>
      </p:sp>
      <p:pic>
        <p:nvPicPr>
          <p:cNvPr id="8" name="Picture 4" descr="Een afbeelding van AH Salami">
            <a:extLst>
              <a:ext uri="{FF2B5EF4-FFF2-40B4-BE49-F238E27FC236}">
                <a16:creationId xmlns:a16="http://schemas.microsoft.com/office/drawing/2014/main" id="{1731678F-0809-7F81-94BE-5B3684B256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2" r="14584"/>
          <a:stretch/>
        </p:blipFill>
        <p:spPr bwMode="auto">
          <a:xfrm>
            <a:off x="303452" y="2797373"/>
            <a:ext cx="2433638" cy="344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Een afbeelding van AH Greenfields Rosbief">
            <a:extLst>
              <a:ext uri="{FF2B5EF4-FFF2-40B4-BE49-F238E27FC236}">
                <a16:creationId xmlns:a16="http://schemas.microsoft.com/office/drawing/2014/main" id="{64CD048D-1BFE-5E08-F3E6-B1A176ACD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1" b="10139"/>
          <a:stretch/>
        </p:blipFill>
        <p:spPr bwMode="auto">
          <a:xfrm>
            <a:off x="3148608" y="1738195"/>
            <a:ext cx="2947392" cy="235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Een afbeelding van AH Kabeljauwhaasje 2 stuks">
            <a:extLst>
              <a:ext uri="{FF2B5EF4-FFF2-40B4-BE49-F238E27FC236}">
                <a16:creationId xmlns:a16="http://schemas.microsoft.com/office/drawing/2014/main" id="{E1FF5766-9DB2-80D7-2261-CDE049427C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4370"/>
          <a:stretch/>
        </p:blipFill>
        <p:spPr bwMode="auto">
          <a:xfrm>
            <a:off x="5308600" y="4270080"/>
            <a:ext cx="3367314" cy="244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Een afbeelding van AH Gerookte makreelfilet graatloos">
            <a:extLst>
              <a:ext uri="{FF2B5EF4-FFF2-40B4-BE49-F238E27FC236}">
                <a16:creationId xmlns:a16="http://schemas.microsoft.com/office/drawing/2014/main" id="{E7BC2CF1-6513-3D90-DEB8-4FC64641A2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9" r="18652"/>
          <a:stretch/>
        </p:blipFill>
        <p:spPr bwMode="auto">
          <a:xfrm>
            <a:off x="9043393" y="1917826"/>
            <a:ext cx="2845155" cy="457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906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E2629-1C42-1BA3-D7D4-F49D9DFC6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D424FEF-8BA1-3BAA-1AFB-B0B9C7AAF8B8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EE31309-AF62-3F10-C2C9-2F44ACAB530F}"/>
              </a:ext>
            </a:extLst>
          </p:cNvPr>
          <p:cNvGrpSpPr/>
          <p:nvPr/>
        </p:nvGrpSpPr>
        <p:grpSpPr>
          <a:xfrm>
            <a:off x="214039" y="1956864"/>
            <a:ext cx="2311070" cy="1497173"/>
            <a:chOff x="8864544" y="37076"/>
            <a:chExt cx="2311070" cy="1497173"/>
          </a:xfrm>
        </p:grpSpPr>
        <p:pic>
          <p:nvPicPr>
            <p:cNvPr id="12290" name="Picture 2" descr="Beter Leven keurmerk logo - Beter Leven ...">
              <a:hlinkClick r:id="rId3"/>
              <a:extLst>
                <a:ext uri="{FF2B5EF4-FFF2-40B4-BE49-F238E27FC236}">
                  <a16:creationId xmlns:a16="http://schemas.microsoft.com/office/drawing/2014/main" id="{5EC83A02-2868-532F-F703-12157104C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64544" y="268118"/>
              <a:ext cx="2311070" cy="126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: Rounded Corners 4">
              <a:hlinkClick r:id="rId3"/>
              <a:extLst>
                <a:ext uri="{FF2B5EF4-FFF2-40B4-BE49-F238E27FC236}">
                  <a16:creationId xmlns:a16="http://schemas.microsoft.com/office/drawing/2014/main" id="{A5F15EAD-EA73-1061-2AEC-F0F3DEB5EA61}"/>
                </a:ext>
              </a:extLst>
            </p:cNvPr>
            <p:cNvSpPr/>
            <p:nvPr/>
          </p:nvSpPr>
          <p:spPr>
            <a:xfrm>
              <a:off x="8864544" y="37076"/>
              <a:ext cx="493909" cy="225791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 dirty="0"/>
                <a:t>Link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F887B6B-7546-722F-0BE9-07B67F5893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271" y="3230643"/>
            <a:ext cx="4335958" cy="33399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5E71D0-6612-2B64-4CCF-5E6011AC93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637" y="3230643"/>
            <a:ext cx="4385577" cy="333996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B0D91BD-666A-6C97-12C7-676C45787E6D}"/>
              </a:ext>
            </a:extLst>
          </p:cNvPr>
          <p:cNvSpPr/>
          <p:nvPr/>
        </p:nvSpPr>
        <p:spPr>
          <a:xfrm>
            <a:off x="6096000" y="4603824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E3A196E-98D0-2490-C820-02A5AF1DE6BB}"/>
              </a:ext>
            </a:extLst>
          </p:cNvPr>
          <p:cNvSpPr/>
          <p:nvPr/>
        </p:nvSpPr>
        <p:spPr>
          <a:xfrm>
            <a:off x="10850078" y="4591515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E940431-BF6F-9CA5-C37C-712704C8E4C2}"/>
              </a:ext>
            </a:extLst>
          </p:cNvPr>
          <p:cNvSpPr/>
          <p:nvPr/>
        </p:nvSpPr>
        <p:spPr>
          <a:xfrm>
            <a:off x="6096000" y="4336400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EFE6ECB-17A9-2CE1-D9C1-2423E523FFB1}"/>
              </a:ext>
            </a:extLst>
          </p:cNvPr>
          <p:cNvSpPr/>
          <p:nvPr/>
        </p:nvSpPr>
        <p:spPr>
          <a:xfrm>
            <a:off x="10850078" y="4294716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5946CB5-B0AE-FB34-C5DC-3FE9019B6AED}"/>
              </a:ext>
            </a:extLst>
          </p:cNvPr>
          <p:cNvSpPr/>
          <p:nvPr/>
        </p:nvSpPr>
        <p:spPr>
          <a:xfrm>
            <a:off x="6096000" y="6259117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CD45F2B-6DAB-657A-B718-499B4956B78C}"/>
              </a:ext>
            </a:extLst>
          </p:cNvPr>
          <p:cNvSpPr/>
          <p:nvPr/>
        </p:nvSpPr>
        <p:spPr>
          <a:xfrm>
            <a:off x="10850077" y="6259116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459D0E-BB04-3BCD-93A1-9EC6BECF5360}"/>
              </a:ext>
            </a:extLst>
          </p:cNvPr>
          <p:cNvGrpSpPr/>
          <p:nvPr/>
        </p:nvGrpSpPr>
        <p:grpSpPr>
          <a:xfrm>
            <a:off x="8914343" y="676566"/>
            <a:ext cx="2790825" cy="2232660"/>
            <a:chOff x="9111498" y="4357222"/>
            <a:chExt cx="2790825" cy="2232660"/>
          </a:xfrm>
        </p:grpSpPr>
        <p:pic>
          <p:nvPicPr>
            <p:cNvPr id="18" name="Picture 2" descr="Een afbeelding van AH Greenfields Rosbief">
              <a:extLst>
                <a:ext uri="{FF2B5EF4-FFF2-40B4-BE49-F238E27FC236}">
                  <a16:creationId xmlns:a16="http://schemas.microsoft.com/office/drawing/2014/main" id="{58B97091-0A59-D8CB-44C3-3D8D7D991AD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861" b="10139"/>
            <a:stretch/>
          </p:blipFill>
          <p:spPr bwMode="auto">
            <a:xfrm>
              <a:off x="9111498" y="4357222"/>
              <a:ext cx="2790825" cy="22326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6" descr="Nutri-Score and Ultra-Processing: two dimensions, complementary and not  contradictory – NUTRI-SCORE">
              <a:extLst>
                <a:ext uri="{FF2B5EF4-FFF2-40B4-BE49-F238E27FC236}">
                  <a16:creationId xmlns:a16="http://schemas.microsoft.com/office/drawing/2014/main" id="{0CDC42D8-E68A-295A-71B3-61A36E7D96E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6" t="7933" r="59383" b="64028"/>
            <a:stretch/>
          </p:blipFill>
          <p:spPr bwMode="auto">
            <a:xfrm>
              <a:off x="10639425" y="4357223"/>
              <a:ext cx="1262898" cy="663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502AC96-7F38-9E60-C864-2BA23CD58556}"/>
              </a:ext>
            </a:extLst>
          </p:cNvPr>
          <p:cNvGrpSpPr/>
          <p:nvPr/>
        </p:nvGrpSpPr>
        <p:grpSpPr>
          <a:xfrm>
            <a:off x="346771" y="3962453"/>
            <a:ext cx="1788866" cy="2530421"/>
            <a:chOff x="9744992" y="1742766"/>
            <a:chExt cx="1788866" cy="2530421"/>
          </a:xfrm>
        </p:grpSpPr>
        <p:pic>
          <p:nvPicPr>
            <p:cNvPr id="21" name="Picture 4" descr="Een afbeelding van AH Salami">
              <a:extLst>
                <a:ext uri="{FF2B5EF4-FFF2-40B4-BE49-F238E27FC236}">
                  <a16:creationId xmlns:a16="http://schemas.microsoft.com/office/drawing/2014/main" id="{6C8EE5E5-CC6E-3194-7CBA-F7E0CFC81B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22" r="14584"/>
            <a:stretch/>
          </p:blipFill>
          <p:spPr bwMode="auto">
            <a:xfrm>
              <a:off x="9744992" y="1742767"/>
              <a:ext cx="1788866" cy="2530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8" descr="Nutri-Score and Ultra-Processing: two dimensions, complementary and not  contradictory – NUTRI-SCORE">
              <a:extLst>
                <a:ext uri="{FF2B5EF4-FFF2-40B4-BE49-F238E27FC236}">
                  <a16:creationId xmlns:a16="http://schemas.microsoft.com/office/drawing/2014/main" id="{B2E6F8AC-2342-4718-4132-5A1DCF0916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155" t="67348" r="5145" b="5373"/>
            <a:stretch/>
          </p:blipFill>
          <p:spPr bwMode="auto">
            <a:xfrm>
              <a:off x="10270960" y="1742766"/>
              <a:ext cx="1262898" cy="663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E2346E1C-206F-4222-CD67-08700E59BA1B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Productkennis vlees en vis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10793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DA2E1-0DE5-E671-C5BD-4CFBD1BC1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BF7DDB-7337-AECB-C4D5-0EC5EE247E1B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C88EC3-609A-88FA-3C73-A6A1784E351F}"/>
              </a:ext>
            </a:extLst>
          </p:cNvPr>
          <p:cNvSpPr/>
          <p:nvPr/>
        </p:nvSpPr>
        <p:spPr>
          <a:xfrm>
            <a:off x="9746168" y="1970658"/>
            <a:ext cx="2062406" cy="34039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Netflix</a:t>
            </a:r>
            <a:r>
              <a:rPr lang="nl-NL" dirty="0"/>
              <a:t>: </a:t>
            </a:r>
            <a:r>
              <a:rPr lang="nl-NL" dirty="0" err="1"/>
              <a:t>Seaspiracy</a:t>
            </a:r>
            <a:endParaRPr lang="nl-NL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76D47FE-DB9A-2B61-90A9-E72F545EFFC3}"/>
              </a:ext>
            </a:extLst>
          </p:cNvPr>
          <p:cNvGrpSpPr/>
          <p:nvPr/>
        </p:nvGrpSpPr>
        <p:grpSpPr>
          <a:xfrm>
            <a:off x="3932522" y="1789529"/>
            <a:ext cx="1283364" cy="1906310"/>
            <a:chOff x="10777371" y="87440"/>
            <a:chExt cx="1283364" cy="1906310"/>
          </a:xfrm>
        </p:grpSpPr>
        <p:pic>
          <p:nvPicPr>
            <p:cNvPr id="13316" name="Picture 4" descr="MSC | Labelinfo">
              <a:hlinkClick r:id="rId3"/>
              <a:extLst>
                <a:ext uri="{FF2B5EF4-FFF2-40B4-BE49-F238E27FC236}">
                  <a16:creationId xmlns:a16="http://schemas.microsoft.com/office/drawing/2014/main" id="{58FC93ED-9D44-A9F1-A516-BE6AB73955E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68" r="11577"/>
            <a:stretch/>
          </p:blipFill>
          <p:spPr bwMode="auto">
            <a:xfrm>
              <a:off x="10777371" y="317350"/>
              <a:ext cx="1283364" cy="1676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: Rounded Corners 5">
              <a:hlinkClick r:id="rId5"/>
              <a:extLst>
                <a:ext uri="{FF2B5EF4-FFF2-40B4-BE49-F238E27FC236}">
                  <a16:creationId xmlns:a16="http://schemas.microsoft.com/office/drawing/2014/main" id="{F43D278F-3E5E-2920-1742-08D0580E2F1D}"/>
                </a:ext>
              </a:extLst>
            </p:cNvPr>
            <p:cNvSpPr/>
            <p:nvPr/>
          </p:nvSpPr>
          <p:spPr>
            <a:xfrm>
              <a:off x="10777371" y="87440"/>
              <a:ext cx="493909" cy="225791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 dirty="0"/>
                <a:t>Link</a:t>
              </a:r>
            </a:p>
          </p:txBody>
        </p:sp>
      </p:grpSp>
      <p:pic>
        <p:nvPicPr>
          <p:cNvPr id="13318" name="Picture 6" descr="Een afbeelding van AH Kabeljauwhaasje 2 stuks">
            <a:extLst>
              <a:ext uri="{FF2B5EF4-FFF2-40B4-BE49-F238E27FC236}">
                <a16:creationId xmlns:a16="http://schemas.microsoft.com/office/drawing/2014/main" id="{DEC60896-2C50-3D1F-DAA0-40E7222612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b="14370"/>
          <a:stretch/>
        </p:blipFill>
        <p:spPr bwMode="auto">
          <a:xfrm>
            <a:off x="838200" y="1639514"/>
            <a:ext cx="2666570" cy="1936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Een afbeelding van AH Gerookte makreelfilet graatloos">
            <a:extLst>
              <a:ext uri="{FF2B5EF4-FFF2-40B4-BE49-F238E27FC236}">
                <a16:creationId xmlns:a16="http://schemas.microsoft.com/office/drawing/2014/main" id="{F93022D2-2D10-07B8-4A2F-35FB4B8678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9" r="18652"/>
          <a:stretch/>
        </p:blipFill>
        <p:spPr bwMode="auto">
          <a:xfrm>
            <a:off x="9556337" y="2816943"/>
            <a:ext cx="2442068" cy="3926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390F0E-7041-FA8E-C0E8-26816C3DF3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439" y="3719546"/>
            <a:ext cx="3902095" cy="29724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C26288-CEE2-F136-D092-559767CE28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48" y="3816025"/>
            <a:ext cx="3346528" cy="287592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04D17F9A-A284-6E1A-F29D-ACA9CDA718D4}"/>
              </a:ext>
            </a:extLst>
          </p:cNvPr>
          <p:cNvSpPr/>
          <p:nvPr/>
        </p:nvSpPr>
        <p:spPr>
          <a:xfrm>
            <a:off x="3284633" y="5039843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6B4064-2730-57A5-C4B1-89E11C41B23B}"/>
              </a:ext>
            </a:extLst>
          </p:cNvPr>
          <p:cNvSpPr/>
          <p:nvPr/>
        </p:nvSpPr>
        <p:spPr>
          <a:xfrm>
            <a:off x="8267908" y="5132691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5C0549-A6F2-32A6-5B5D-4C5236F3EB41}"/>
              </a:ext>
            </a:extLst>
          </p:cNvPr>
          <p:cNvSpPr/>
          <p:nvPr/>
        </p:nvSpPr>
        <p:spPr>
          <a:xfrm>
            <a:off x="3337019" y="6329785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87A5C0B-C733-A11C-EF4A-FD6CD6350402}"/>
              </a:ext>
            </a:extLst>
          </p:cNvPr>
          <p:cNvSpPr/>
          <p:nvPr/>
        </p:nvSpPr>
        <p:spPr>
          <a:xfrm>
            <a:off x="5781378" y="1970658"/>
            <a:ext cx="3209466" cy="119792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Hoeveel omega 3 in makreel?</a:t>
            </a:r>
          </a:p>
          <a:p>
            <a:pPr algn="ctr"/>
            <a:r>
              <a:rPr lang="nl-NL" dirty="0"/>
              <a:t>&gt; NEVO:</a:t>
            </a:r>
          </a:p>
          <a:p>
            <a:pPr algn="ctr"/>
            <a:r>
              <a:rPr lang="nl-NL" dirty="0"/>
              <a:t>Onder de vetten: “n-3 c </a:t>
            </a:r>
            <a:r>
              <a:rPr lang="nl-NL" dirty="0" err="1"/>
              <a:t>vetz</a:t>
            </a:r>
            <a:r>
              <a:rPr lang="nl-NL" dirty="0"/>
              <a:t>”</a:t>
            </a:r>
          </a:p>
          <a:p>
            <a:pPr algn="ctr"/>
            <a:r>
              <a:rPr lang="nl-NL" b="1" dirty="0"/>
              <a:t>ADH is 200 mg/dag</a:t>
            </a:r>
            <a:endParaRPr lang="nl-NL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E12D892-6EF0-9D86-628F-B7A26ADC7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vlees en vis</a:t>
            </a:r>
          </a:p>
        </p:txBody>
      </p:sp>
    </p:spTree>
    <p:extLst>
      <p:ext uri="{BB962C8B-B14F-4D97-AF65-F5344CB8AC3E}">
        <p14:creationId xmlns:p14="http://schemas.microsoft.com/office/powerpoint/2010/main" val="14703236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8D2B6-9BA8-D97C-7ADF-947E88B94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98137F1-11B9-1171-F565-96BF1B4E7240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Picture 4" descr="Een afbeelding van AH Vanillevla">
            <a:extLst>
              <a:ext uri="{FF2B5EF4-FFF2-40B4-BE49-F238E27FC236}">
                <a16:creationId xmlns:a16="http://schemas.microsoft.com/office/drawing/2014/main" id="{AB20EB36-53DC-57EA-CE07-38A4DD3E28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5" r="34815"/>
          <a:stretch/>
        </p:blipFill>
        <p:spPr bwMode="auto">
          <a:xfrm>
            <a:off x="8894788" y="1887536"/>
            <a:ext cx="1411676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68468B-8C55-895B-220B-C1A4B82353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5469"/>
          <a:stretch/>
        </p:blipFill>
        <p:spPr>
          <a:xfrm>
            <a:off x="7516791" y="1883436"/>
            <a:ext cx="1377995" cy="4648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C84448-F02F-8087-E056-60CB630206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2" b="14804"/>
          <a:stretch/>
        </p:blipFill>
        <p:spPr>
          <a:xfrm>
            <a:off x="2177945" y="2906836"/>
            <a:ext cx="3483163" cy="244949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6A04435-070A-05AE-A112-06EB02C959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ei en zuivel</a:t>
            </a:r>
          </a:p>
        </p:txBody>
      </p:sp>
    </p:spTree>
    <p:extLst>
      <p:ext uri="{BB962C8B-B14F-4D97-AF65-F5344CB8AC3E}">
        <p14:creationId xmlns:p14="http://schemas.microsoft.com/office/powerpoint/2010/main" val="379384360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6B3E4-6B89-3412-BFA4-2AB3FED6C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EDD99A6-C883-A78A-02A7-37C5F5C3B16F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266" name="Picture 2" descr="Een ei met eicode en uitleg over wat die eicode over het ei zegt. Check de eicode. ">
            <a:hlinkClick r:id="rId3"/>
            <a:extLst>
              <a:ext uri="{FF2B5EF4-FFF2-40B4-BE49-F238E27FC236}">
                <a16:creationId xmlns:a16="http://schemas.microsoft.com/office/drawing/2014/main" id="{A0131938-B6A3-B12D-5D9F-1D13C087E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747" y="2315211"/>
            <a:ext cx="5570216" cy="417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94E7F4F-F52E-C1AA-FBC5-B49CF1023C10}"/>
              </a:ext>
            </a:extLst>
          </p:cNvPr>
          <p:cNvGrpSpPr/>
          <p:nvPr/>
        </p:nvGrpSpPr>
        <p:grpSpPr>
          <a:xfrm>
            <a:off x="519859" y="1771777"/>
            <a:ext cx="4709368" cy="4921331"/>
            <a:chOff x="248396" y="1936669"/>
            <a:chExt cx="4709368" cy="4921331"/>
          </a:xfrm>
        </p:grpSpPr>
        <p:pic>
          <p:nvPicPr>
            <p:cNvPr id="11270" name="Picture 6" descr="Infographic over wat het ei over de kip zegt. Een toegankelijke versie staat onder de infographic.">
              <a:hlinkClick r:id="rId3"/>
              <a:extLst>
                <a:ext uri="{FF2B5EF4-FFF2-40B4-BE49-F238E27FC236}">
                  <a16:creationId xmlns:a16="http://schemas.microsoft.com/office/drawing/2014/main" id="{C852E440-C950-0DE8-374F-342011899E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224" y="2162460"/>
              <a:ext cx="4695540" cy="469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: Rounded Corners 3">
              <a:hlinkClick r:id="rId3"/>
              <a:extLst>
                <a:ext uri="{FF2B5EF4-FFF2-40B4-BE49-F238E27FC236}">
                  <a16:creationId xmlns:a16="http://schemas.microsoft.com/office/drawing/2014/main" id="{41EB0F55-5EE2-DD28-E86D-C6409BE7B576}"/>
                </a:ext>
              </a:extLst>
            </p:cNvPr>
            <p:cNvSpPr/>
            <p:nvPr/>
          </p:nvSpPr>
          <p:spPr>
            <a:xfrm>
              <a:off x="248396" y="1936669"/>
              <a:ext cx="493909" cy="225791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200" dirty="0"/>
                <a:t>Link</a:t>
              </a: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9001144D-E1FE-D8AA-6293-0C0235BFD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ei en zuivel</a:t>
            </a:r>
          </a:p>
        </p:txBody>
      </p:sp>
    </p:spTree>
    <p:extLst>
      <p:ext uri="{BB962C8B-B14F-4D97-AF65-F5344CB8AC3E}">
        <p14:creationId xmlns:p14="http://schemas.microsoft.com/office/powerpoint/2010/main" val="686290339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5D5BB-56DB-F32C-1D47-CAFB6C68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48FDB18-1EC9-AE20-2277-354152973D41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0B882-7188-DDD0-ED6E-C0762B36E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7666037" cy="3979625"/>
          </a:xfrm>
        </p:spPr>
        <p:txBody>
          <a:bodyPr/>
          <a:lstStyle/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5124" name="Picture 4" descr="Een afbeelding van AH Vanillevla">
            <a:extLst>
              <a:ext uri="{FF2B5EF4-FFF2-40B4-BE49-F238E27FC236}">
                <a16:creationId xmlns:a16="http://schemas.microsoft.com/office/drawing/2014/main" id="{727554FD-2031-158B-CAD1-92372AD17A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15" r="34815"/>
          <a:stretch/>
        </p:blipFill>
        <p:spPr bwMode="auto">
          <a:xfrm>
            <a:off x="10647962" y="1956863"/>
            <a:ext cx="1411676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79E115-D40E-51F0-A44E-1BDB542F35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063" y="3612030"/>
            <a:ext cx="4059843" cy="30927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AF02A7-8CC0-43CE-36E5-5391ED71D710}"/>
              </a:ext>
            </a:extLst>
          </p:cNvPr>
          <p:cNvSpPr txBox="1"/>
          <p:nvPr/>
        </p:nvSpPr>
        <p:spPr>
          <a:xfrm>
            <a:off x="5029062" y="3126736"/>
            <a:ext cx="4059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Vla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CF7973-677C-3520-C880-A52E0677E886}"/>
              </a:ext>
            </a:extLst>
          </p:cNvPr>
          <p:cNvSpPr/>
          <p:nvPr/>
        </p:nvSpPr>
        <p:spPr>
          <a:xfrm>
            <a:off x="7803823" y="5423772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7A5D92B-21EB-BBC7-4993-D486BAAECD7D}"/>
              </a:ext>
            </a:extLst>
          </p:cNvPr>
          <p:cNvSpPr/>
          <p:nvPr/>
        </p:nvSpPr>
        <p:spPr>
          <a:xfrm>
            <a:off x="7816277" y="6011318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A1C34C-AF9A-CAFD-9410-898C05664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861" y="1707700"/>
            <a:ext cx="4755960" cy="129497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B497299-B3B2-886D-EAA8-D15B302EDC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5" r="35469"/>
          <a:stretch/>
        </p:blipFill>
        <p:spPr>
          <a:xfrm>
            <a:off x="9269965" y="1952763"/>
            <a:ext cx="1377995" cy="4648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F7CBB83-4BD9-444F-A27A-B3BEF12246CF}"/>
              </a:ext>
            </a:extLst>
          </p:cNvPr>
          <p:cNvSpPr txBox="1"/>
          <p:nvPr/>
        </p:nvSpPr>
        <p:spPr>
          <a:xfrm>
            <a:off x="393717" y="3121917"/>
            <a:ext cx="4019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Yoghurt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F233FF-F334-82BB-34D8-D0D6137690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0" r="8777" b="4745"/>
          <a:stretch/>
        </p:blipFill>
        <p:spPr>
          <a:xfrm>
            <a:off x="447528" y="3612031"/>
            <a:ext cx="3901412" cy="309278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AB31CD7-0729-540F-C807-A911F39C23C1}"/>
              </a:ext>
            </a:extLst>
          </p:cNvPr>
          <p:cNvSpPr/>
          <p:nvPr/>
        </p:nvSpPr>
        <p:spPr>
          <a:xfrm>
            <a:off x="3362951" y="5158706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F6903AF-855C-C870-C390-BC5071258FA3}"/>
              </a:ext>
            </a:extLst>
          </p:cNvPr>
          <p:cNvSpPr/>
          <p:nvPr/>
        </p:nvSpPr>
        <p:spPr>
          <a:xfrm>
            <a:off x="3362951" y="5647086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750E27E-6320-F283-0B9F-85A1AB151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ei en zuivel</a:t>
            </a:r>
          </a:p>
        </p:txBody>
      </p:sp>
    </p:spTree>
    <p:extLst>
      <p:ext uri="{BB962C8B-B14F-4D97-AF65-F5344CB8AC3E}">
        <p14:creationId xmlns:p14="http://schemas.microsoft.com/office/powerpoint/2010/main" val="822785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7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E973C-A2DF-2BCE-B269-E8ED6AD95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481F48D-893A-BECE-F448-7273FB9BBF3A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7172" name="Picture 4" descr="Een afbeelding van Hak Witte bonen in tomatensaus">
            <a:extLst>
              <a:ext uri="{FF2B5EF4-FFF2-40B4-BE49-F238E27FC236}">
                <a16:creationId xmlns:a16="http://schemas.microsoft.com/office/drawing/2014/main" id="{2E69FB53-EC5D-5D1F-D78C-161AAF9644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r="12222"/>
          <a:stretch/>
        </p:blipFill>
        <p:spPr bwMode="auto">
          <a:xfrm>
            <a:off x="3134505" y="2477761"/>
            <a:ext cx="2421411" cy="323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en afbeelding van Hak Witte bonen">
            <a:extLst>
              <a:ext uri="{FF2B5EF4-FFF2-40B4-BE49-F238E27FC236}">
                <a16:creationId xmlns:a16="http://schemas.microsoft.com/office/drawing/2014/main" id="{57768EC5-4DD7-1BCC-41EF-533CCFF4E8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5" r="12604"/>
          <a:stretch/>
        </p:blipFill>
        <p:spPr bwMode="auto">
          <a:xfrm>
            <a:off x="714703" y="2477762"/>
            <a:ext cx="2419802" cy="323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6CC788-2296-EF63-53EB-5B0CE3AC7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" r="5371"/>
          <a:stretch/>
        </p:blipFill>
        <p:spPr>
          <a:xfrm>
            <a:off x="5554307" y="2477761"/>
            <a:ext cx="2898351" cy="3230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F91FC5-FAFB-B0F9-2E1C-8969F39CF7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r="3069"/>
          <a:stretch/>
        </p:blipFill>
        <p:spPr>
          <a:xfrm>
            <a:off x="8452658" y="2474188"/>
            <a:ext cx="3029858" cy="323096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EB2EBAB-D452-E653-49D7-E455E8565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pot en blik</a:t>
            </a:r>
          </a:p>
        </p:txBody>
      </p:sp>
    </p:spTree>
    <p:extLst>
      <p:ext uri="{BB962C8B-B14F-4D97-AF65-F5344CB8AC3E}">
        <p14:creationId xmlns:p14="http://schemas.microsoft.com/office/powerpoint/2010/main" val="143492071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4EA0E-1BE8-24EF-F175-DAFBFEBEA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5A007F1-DD7F-42E7-A94D-7AAFF37FF032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6947E-0D95-927C-2392-8B8780757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2513249"/>
            <a:ext cx="5545137" cy="397962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dirty="0"/>
              <a:t>Witte bonen</a:t>
            </a:r>
          </a:p>
          <a:p>
            <a:r>
              <a:rPr lang="nl-NL" dirty="0"/>
              <a:t>Ingrediënten: Witte bonen, water, zeezout.</a:t>
            </a:r>
          </a:p>
          <a:p>
            <a:r>
              <a:rPr lang="nl-NL" dirty="0"/>
              <a:t>Eiwitten: 7,8; g zout: 0,3 g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Witte bonen in tomatensaus</a:t>
            </a:r>
          </a:p>
          <a:p>
            <a:r>
              <a:rPr lang="nl-NL" dirty="0"/>
              <a:t>Ingrediënten: Witte bonen 61%, water, tomatenpuree 16%, </a:t>
            </a:r>
            <a:r>
              <a:rPr lang="nl-NL" dirty="0">
                <a:solidFill>
                  <a:srgbClr val="FF5050"/>
                </a:solidFill>
              </a:rPr>
              <a:t>suiker</a:t>
            </a:r>
            <a:r>
              <a:rPr lang="nl-NL" dirty="0"/>
              <a:t>, zeezout, natuurazijn, maiszetmeel, </a:t>
            </a:r>
            <a:r>
              <a:rPr lang="nl-NL" dirty="0">
                <a:solidFill>
                  <a:srgbClr val="FF5050"/>
                </a:solidFill>
              </a:rPr>
              <a:t>natuurlijk kruidenaroma</a:t>
            </a:r>
            <a:r>
              <a:rPr lang="nl-NL" dirty="0"/>
              <a:t>.</a:t>
            </a:r>
          </a:p>
          <a:p>
            <a:r>
              <a:rPr lang="nl-NL" dirty="0"/>
              <a:t>Eiwitten: 4,9 g; zout: 0,64 g</a:t>
            </a:r>
          </a:p>
        </p:txBody>
      </p:sp>
      <p:pic>
        <p:nvPicPr>
          <p:cNvPr id="7172" name="Picture 4" descr="Een afbeelding van Hak Witte bonen in tomatensaus">
            <a:extLst>
              <a:ext uri="{FF2B5EF4-FFF2-40B4-BE49-F238E27FC236}">
                <a16:creationId xmlns:a16="http://schemas.microsoft.com/office/drawing/2014/main" id="{51046C8B-7D33-FA42-9C90-223D7D3F05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7" r="12222"/>
          <a:stretch/>
        </p:blipFill>
        <p:spPr bwMode="auto">
          <a:xfrm>
            <a:off x="9007206" y="2327511"/>
            <a:ext cx="2805571" cy="374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Een afbeelding van Hak Witte bonen">
            <a:extLst>
              <a:ext uri="{FF2B5EF4-FFF2-40B4-BE49-F238E27FC236}">
                <a16:creationId xmlns:a16="http://schemas.microsoft.com/office/drawing/2014/main" id="{D829A8F3-2230-228F-A774-7D0970F24B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5" r="12604"/>
          <a:stretch/>
        </p:blipFill>
        <p:spPr bwMode="auto">
          <a:xfrm>
            <a:off x="6203498" y="2327512"/>
            <a:ext cx="2803707" cy="374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18EF8B4-7CFE-F3C7-4486-D83E1BF5533C}"/>
              </a:ext>
            </a:extLst>
          </p:cNvPr>
          <p:cNvSpPr/>
          <p:nvPr/>
        </p:nvSpPr>
        <p:spPr>
          <a:xfrm>
            <a:off x="549538" y="2093086"/>
            <a:ext cx="1479287" cy="345712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ADH zout: 6 g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37152A3-F2D9-E1B4-E69E-1D05CA36D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pot en blik</a:t>
            </a:r>
          </a:p>
        </p:txBody>
      </p:sp>
    </p:spTree>
    <p:extLst>
      <p:ext uri="{BB962C8B-B14F-4D97-AF65-F5344CB8AC3E}">
        <p14:creationId xmlns:p14="http://schemas.microsoft.com/office/powerpoint/2010/main" val="3146334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E973C-A2DF-2BCE-B269-E8ED6AD95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3B0A4D-81A7-F1CD-25E6-E6AABB237E18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37F85-094E-E94A-F276-8A8445054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149" y="2127487"/>
            <a:ext cx="5507364" cy="3979625"/>
          </a:xfrm>
        </p:spPr>
        <p:txBody>
          <a:bodyPr/>
          <a:lstStyle/>
          <a:p>
            <a:pPr marL="0" indent="0">
              <a:buNone/>
            </a:pPr>
            <a:r>
              <a:rPr lang="en-GB" dirty="0" err="1"/>
              <a:t>Bonduelle</a:t>
            </a:r>
            <a:r>
              <a:rPr lang="en-GB" dirty="0"/>
              <a:t> </a:t>
            </a:r>
            <a:r>
              <a:rPr lang="en-GB" dirty="0" err="1"/>
              <a:t>maï</a:t>
            </a:r>
            <a:r>
              <a:rPr lang="nl-NL" dirty="0"/>
              <a:t>s </a:t>
            </a:r>
            <a:endParaRPr lang="en-GB" dirty="0"/>
          </a:p>
          <a:p>
            <a:r>
              <a:rPr lang="nl-NL" dirty="0"/>
              <a:t>Ingrediënten: maïskorrels, water, zout.</a:t>
            </a:r>
          </a:p>
          <a:p>
            <a:r>
              <a:rPr lang="nl-NL" dirty="0"/>
              <a:t>Houdbaar tot 2,5 jaar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AH </a:t>
            </a:r>
            <a:r>
              <a:rPr lang="en-GB" dirty="0" err="1"/>
              <a:t>maï</a:t>
            </a:r>
            <a:r>
              <a:rPr lang="nl-NL" dirty="0"/>
              <a:t>s </a:t>
            </a:r>
            <a:endParaRPr lang="en-GB" dirty="0"/>
          </a:p>
          <a:p>
            <a:r>
              <a:rPr lang="en-GB" dirty="0"/>
              <a:t>Ingrediënten: </a:t>
            </a:r>
            <a:r>
              <a:rPr lang="en-GB" dirty="0" err="1"/>
              <a:t>maïskorrel</a:t>
            </a:r>
            <a:r>
              <a:rPr lang="nl-NL" dirty="0"/>
              <a:t>s</a:t>
            </a:r>
            <a:r>
              <a:rPr lang="en-GB" dirty="0"/>
              <a:t>, water.</a:t>
            </a:r>
            <a:endParaRPr lang="nl-NL" dirty="0"/>
          </a:p>
          <a:p>
            <a:r>
              <a:rPr lang="nl-NL" dirty="0"/>
              <a:t>Houdbaar tot 4 jaar</a:t>
            </a:r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062D22F-44DE-7EBE-BB52-102C97ADF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4" r="5371"/>
          <a:stretch/>
        </p:blipFill>
        <p:spPr>
          <a:xfrm>
            <a:off x="5962325" y="2462217"/>
            <a:ext cx="2969395" cy="33101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A7C24A-C693-F530-F086-3AE7FF50BD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" r="3069"/>
          <a:stretch/>
        </p:blipFill>
        <p:spPr>
          <a:xfrm>
            <a:off x="8931720" y="2462696"/>
            <a:ext cx="3103678" cy="330968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D70B8A2-A0A7-E378-2F87-6FFE6FB89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pot en blik</a:t>
            </a:r>
          </a:p>
        </p:txBody>
      </p:sp>
    </p:spTree>
    <p:extLst>
      <p:ext uri="{BB962C8B-B14F-4D97-AF65-F5344CB8AC3E}">
        <p14:creationId xmlns:p14="http://schemas.microsoft.com/office/powerpoint/2010/main" val="3840062422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E0DBC-9F97-2EDB-A293-E87325C5A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11598A8-4AD8-D34B-3401-1506AF3A4F1E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3" name="Picture 2" descr="Een afbeelding van AH Tijger tarwe maïs heel">
            <a:hlinkClick r:id="rId3"/>
            <a:extLst>
              <a:ext uri="{FF2B5EF4-FFF2-40B4-BE49-F238E27FC236}">
                <a16:creationId xmlns:a16="http://schemas.microsoft.com/office/drawing/2014/main" id="{A14B1A84-64B6-395F-3B56-9965F993E4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46" y="2284649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en afbeelding van Coca-Cola Zero sugar">
            <a:hlinkClick r:id="rId5"/>
            <a:extLst>
              <a:ext uri="{FF2B5EF4-FFF2-40B4-BE49-F238E27FC236}">
                <a16:creationId xmlns:a16="http://schemas.microsoft.com/office/drawing/2014/main" id="{BB29A876-2C94-CD6D-F8F0-923BAA96BE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2" r="34957"/>
          <a:stretch/>
        </p:blipFill>
        <p:spPr bwMode="auto">
          <a:xfrm>
            <a:off x="3122705" y="2113199"/>
            <a:ext cx="1111251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9669CDE-7562-2FB2-84D5-ED12F2144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granen en frisdrank</a:t>
            </a:r>
          </a:p>
        </p:txBody>
      </p:sp>
    </p:spTree>
    <p:extLst>
      <p:ext uri="{BB962C8B-B14F-4D97-AF65-F5344CB8AC3E}">
        <p14:creationId xmlns:p14="http://schemas.microsoft.com/office/powerpoint/2010/main" val="1432778865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194EB-F235-9AFF-613D-46F97704F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970050-9C2F-4A3F-D59A-8E89B0011A67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FBF23-4BCC-11B2-948B-0F12BFDA3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7666037" cy="3979625"/>
          </a:xfrm>
        </p:spPr>
        <p:txBody>
          <a:bodyPr/>
          <a:lstStyle/>
          <a:p>
            <a:r>
              <a:rPr lang="nl-NL" dirty="0"/>
              <a:t>Ingrediënten: 55% </a:t>
            </a:r>
            <a:r>
              <a:rPr lang="nl-NL" dirty="0">
                <a:solidFill>
                  <a:srgbClr val="FF5050"/>
                </a:solidFill>
              </a:rPr>
              <a:t>tarwebloem</a:t>
            </a:r>
            <a:r>
              <a:rPr lang="nl-NL" dirty="0"/>
              <a:t>, water, 3,7% maïsgries, bakkersgist, 2,7% maïsmeel, 2,7% maïsvlok, tarwegluten, zonnebloempit, erwtenvezel, rijstmeel, gejodeerd zout, 0,6% </a:t>
            </a:r>
            <a:r>
              <a:rPr lang="nl-NL" dirty="0" err="1"/>
              <a:t>voorverstijfselde</a:t>
            </a:r>
            <a:r>
              <a:rPr lang="nl-NL" dirty="0"/>
              <a:t> tarwebloem, 0,3% tarwemoutmeel, </a:t>
            </a:r>
            <a:r>
              <a:rPr lang="nl-NL" dirty="0">
                <a:solidFill>
                  <a:srgbClr val="FFCC00"/>
                </a:solidFill>
              </a:rPr>
              <a:t>dextrose</a:t>
            </a:r>
            <a:r>
              <a:rPr lang="nl-NL" dirty="0"/>
              <a:t>, meelverbeteraar (</a:t>
            </a:r>
            <a:r>
              <a:rPr lang="nl-NL" dirty="0">
                <a:solidFill>
                  <a:srgbClr val="FFCC00"/>
                </a:solidFill>
              </a:rPr>
              <a:t>ascorbinezuur [E300]</a:t>
            </a:r>
            <a:r>
              <a:rPr lang="nl-NL" dirty="0"/>
              <a:t>), zout, </a:t>
            </a:r>
            <a:r>
              <a:rPr lang="nl-NL" dirty="0">
                <a:solidFill>
                  <a:srgbClr val="FF5050"/>
                </a:solidFill>
              </a:rPr>
              <a:t>specerijen</a:t>
            </a:r>
            <a:r>
              <a:rPr lang="nl-NL" dirty="0"/>
              <a:t>.</a:t>
            </a:r>
          </a:p>
        </p:txBody>
      </p:sp>
      <p:pic>
        <p:nvPicPr>
          <p:cNvPr id="6146" name="Picture 2" descr="Een afbeelding van AH Tijger tarwe maïs heel">
            <a:hlinkClick r:id="rId3"/>
            <a:extLst>
              <a:ext uri="{FF2B5EF4-FFF2-40B4-BE49-F238E27FC236}">
                <a16:creationId xmlns:a16="http://schemas.microsoft.com/office/drawing/2014/main" id="{7E6C7195-8A1E-5A24-E29C-D03A897D7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942" y="1342665"/>
            <a:ext cx="3022195" cy="3022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F20FD1D1-88B9-16E1-795C-A77CE9B17500}"/>
              </a:ext>
            </a:extLst>
          </p:cNvPr>
          <p:cNvGrpSpPr>
            <a:grpSpLocks noChangeAspect="1"/>
          </p:cNvGrpSpPr>
          <p:nvPr/>
        </p:nvGrpSpPr>
        <p:grpSpPr>
          <a:xfrm>
            <a:off x="8085385" y="4102272"/>
            <a:ext cx="3834389" cy="2661353"/>
            <a:chOff x="2985148" y="3844568"/>
            <a:chExt cx="4042185" cy="280557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6C8814A-E47E-4B8F-421A-62CE8D243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5148" y="3844568"/>
              <a:ext cx="4042185" cy="2805579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4047A9D-62E1-88BE-CC96-C77F20BA96AA}"/>
                </a:ext>
              </a:extLst>
            </p:cNvPr>
            <p:cNvSpPr/>
            <p:nvPr/>
          </p:nvSpPr>
          <p:spPr>
            <a:xfrm>
              <a:off x="6046881" y="6011926"/>
              <a:ext cx="387541" cy="29679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E999DA0-769D-AD23-6AD6-625C37CE09DA}"/>
                </a:ext>
              </a:extLst>
            </p:cNvPr>
            <p:cNvSpPr/>
            <p:nvPr/>
          </p:nvSpPr>
          <p:spPr>
            <a:xfrm>
              <a:off x="6046880" y="5755576"/>
              <a:ext cx="387541" cy="296799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2C78D73-2536-8BDE-7C84-C4F1DEDAB39E}"/>
              </a:ext>
            </a:extLst>
          </p:cNvPr>
          <p:cNvSpPr txBox="1"/>
          <p:nvPr/>
        </p:nvSpPr>
        <p:spPr>
          <a:xfrm>
            <a:off x="9019857" y="364842"/>
            <a:ext cx="3051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 boterham (35 g) = 1 g vezels</a:t>
            </a:r>
          </a:p>
          <a:p>
            <a:r>
              <a:rPr lang="nl-NL" dirty="0"/>
              <a:t>ADH vezels = 25-30 g</a:t>
            </a:r>
          </a:p>
          <a:p>
            <a:r>
              <a:rPr lang="nl-NL" dirty="0"/>
              <a:t>1 boterham = 4%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9F8FCF-C0C7-C90D-F421-6D44EE28D488}"/>
              </a:ext>
            </a:extLst>
          </p:cNvPr>
          <p:cNvSpPr/>
          <p:nvPr/>
        </p:nvSpPr>
        <p:spPr>
          <a:xfrm>
            <a:off x="550862" y="5839238"/>
            <a:ext cx="3706813" cy="40046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Ascorbinezuur (E300) = vitamine 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3377E1-0109-675C-EFB4-0EE0A32AD7FC}"/>
              </a:ext>
            </a:extLst>
          </p:cNvPr>
          <p:cNvSpPr/>
          <p:nvPr/>
        </p:nvSpPr>
        <p:spPr>
          <a:xfrm>
            <a:off x="550862" y="5343923"/>
            <a:ext cx="2202570" cy="4004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Suiker voor de gist</a:t>
            </a:r>
          </a:p>
        </p:txBody>
      </p:sp>
      <p:sp>
        <p:nvSpPr>
          <p:cNvPr id="9" name="Rectangle: Rounded Corners 8">
            <a:hlinkClick r:id="rId3"/>
            <a:extLst>
              <a:ext uri="{FF2B5EF4-FFF2-40B4-BE49-F238E27FC236}">
                <a16:creationId xmlns:a16="http://schemas.microsoft.com/office/drawing/2014/main" id="{B89C1458-88CC-6256-4D23-B7848784925B}"/>
              </a:ext>
            </a:extLst>
          </p:cNvPr>
          <p:cNvSpPr/>
          <p:nvPr/>
        </p:nvSpPr>
        <p:spPr>
          <a:xfrm>
            <a:off x="550862" y="6340903"/>
            <a:ext cx="5869015" cy="40046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Is dit wit, bruin, meergranen of volkoren brood? (link naar video)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07F3328-C8EA-0576-D22C-6C0DAA976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granen en frisdrank</a:t>
            </a:r>
          </a:p>
        </p:txBody>
      </p:sp>
    </p:spTree>
    <p:extLst>
      <p:ext uri="{BB962C8B-B14F-4D97-AF65-F5344CB8AC3E}">
        <p14:creationId xmlns:p14="http://schemas.microsoft.com/office/powerpoint/2010/main" val="9209322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3C66F-0EB7-E773-383D-B29061BE6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4652DA3-899D-56AD-C1D4-D8C4AB72F54F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EB0F9-0FE0-B935-F7C7-AEF52BDE8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7666037" cy="3979625"/>
          </a:xfrm>
        </p:spPr>
        <p:txBody>
          <a:bodyPr/>
          <a:lstStyle/>
          <a:p>
            <a:r>
              <a:rPr lang="nl-NL" dirty="0"/>
              <a:t>Ingrediënten: Sprankelend water; kleurstof: E150d; voedingszuur: E338; zoetstoffen: </a:t>
            </a:r>
            <a:r>
              <a:rPr lang="nl-NL" dirty="0">
                <a:solidFill>
                  <a:srgbClr val="FF5050"/>
                </a:solidFill>
              </a:rPr>
              <a:t>aspartaam</a:t>
            </a:r>
            <a:r>
              <a:rPr lang="nl-NL" dirty="0"/>
              <a:t>, </a:t>
            </a:r>
            <a:r>
              <a:rPr lang="nl-NL" dirty="0" err="1">
                <a:solidFill>
                  <a:srgbClr val="FF5050"/>
                </a:solidFill>
              </a:rPr>
              <a:t>acesulfaam-K</a:t>
            </a:r>
            <a:r>
              <a:rPr lang="nl-NL" dirty="0"/>
              <a:t>; enzymatisch geproduceerde </a:t>
            </a:r>
            <a:r>
              <a:rPr lang="nl-NL" dirty="0" err="1"/>
              <a:t>steviolglycosiden</a:t>
            </a:r>
            <a:r>
              <a:rPr lang="nl-NL" dirty="0"/>
              <a:t>; natuurlijke aroma's; aroma cafeïne; zuurteregelaar: E331.</a:t>
            </a:r>
            <a:endParaRPr lang="en-GB" dirty="0"/>
          </a:p>
        </p:txBody>
      </p:sp>
      <p:pic>
        <p:nvPicPr>
          <p:cNvPr id="14338" name="Picture 2" descr="Een afbeelding van Coca-Cola Zero sugar">
            <a:hlinkClick r:id="rId3"/>
            <a:extLst>
              <a:ext uri="{FF2B5EF4-FFF2-40B4-BE49-F238E27FC236}">
                <a16:creationId xmlns:a16="http://schemas.microsoft.com/office/drawing/2014/main" id="{E0F13ABD-4066-9C4E-191C-347488B0AA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2" r="35319"/>
          <a:stretch/>
        </p:blipFill>
        <p:spPr bwMode="auto">
          <a:xfrm>
            <a:off x="10256197" y="2338990"/>
            <a:ext cx="1097603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hlinkClick r:id="rId3"/>
            <a:extLst>
              <a:ext uri="{FF2B5EF4-FFF2-40B4-BE49-F238E27FC236}">
                <a16:creationId xmlns:a16="http://schemas.microsoft.com/office/drawing/2014/main" id="{E6ADF96A-5852-8E5D-310E-29B7C758D7A6}"/>
              </a:ext>
            </a:extLst>
          </p:cNvPr>
          <p:cNvSpPr/>
          <p:nvPr/>
        </p:nvSpPr>
        <p:spPr>
          <a:xfrm>
            <a:off x="10256197" y="2113199"/>
            <a:ext cx="493909" cy="225791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/>
              <a:t>Link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861A711-ADA6-8FE2-9CE3-21B76DD46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granen en frisdrank</a:t>
            </a:r>
          </a:p>
        </p:txBody>
      </p:sp>
    </p:spTree>
    <p:extLst>
      <p:ext uri="{BB962C8B-B14F-4D97-AF65-F5344CB8AC3E}">
        <p14:creationId xmlns:p14="http://schemas.microsoft.com/office/powerpoint/2010/main" val="19495451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68F0A-E86A-79C1-3B36-504A847F6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B703E1-A1B2-AA1D-8B96-BC7B6B981CDC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Picture 2" descr="Een afbeelding van Johma Kip-samba salade">
            <a:extLst>
              <a:ext uri="{FF2B5EF4-FFF2-40B4-BE49-F238E27FC236}">
                <a16:creationId xmlns:a16="http://schemas.microsoft.com/office/drawing/2014/main" id="{DE00019B-ECEA-AB38-4F69-E596343854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9" b="19621"/>
          <a:stretch/>
        </p:blipFill>
        <p:spPr bwMode="auto">
          <a:xfrm>
            <a:off x="1686725" y="2892103"/>
            <a:ext cx="4409275" cy="254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en afbeelding van Liga Haverkick bosvruchtensmaak">
            <a:extLst>
              <a:ext uri="{FF2B5EF4-FFF2-40B4-BE49-F238E27FC236}">
                <a16:creationId xmlns:a16="http://schemas.microsoft.com/office/drawing/2014/main" id="{5C498686-05AF-2D41-31FB-C341CDCF0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3" b="7082"/>
          <a:stretch/>
        </p:blipFill>
        <p:spPr bwMode="auto">
          <a:xfrm>
            <a:off x="6866847" y="2483165"/>
            <a:ext cx="3527255" cy="2950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D8C0D1F-6713-011C-E6C7-082062B3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beleg en tussendoortjes</a:t>
            </a:r>
          </a:p>
        </p:txBody>
      </p:sp>
    </p:spTree>
    <p:extLst>
      <p:ext uri="{BB962C8B-B14F-4D97-AF65-F5344CB8AC3E}">
        <p14:creationId xmlns:p14="http://schemas.microsoft.com/office/powerpoint/2010/main" val="399405086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A2FDC-78D3-42C0-4838-8FFF60B0D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2867D0B-55A5-8E64-CB1A-2AEC8CFA7F27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1D3B2-DA98-9278-73F2-A827508D5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7666037" cy="3979625"/>
          </a:xfrm>
        </p:spPr>
        <p:txBody>
          <a:bodyPr>
            <a:normAutofit lnSpcReduction="10000"/>
          </a:bodyPr>
          <a:lstStyle/>
          <a:p>
            <a:r>
              <a:rPr lang="nl-NL" dirty="0"/>
              <a:t>Ingrediënten: 33% </a:t>
            </a:r>
            <a:r>
              <a:rPr lang="nl-NL" dirty="0">
                <a:solidFill>
                  <a:srgbClr val="FF5050"/>
                </a:solidFill>
              </a:rPr>
              <a:t>gegrilde</a:t>
            </a:r>
            <a:r>
              <a:rPr lang="nl-NL" dirty="0"/>
              <a:t> kipfilet (96% kippenvlees, </a:t>
            </a:r>
            <a:r>
              <a:rPr lang="nl-NL" dirty="0">
                <a:solidFill>
                  <a:srgbClr val="FF5050"/>
                </a:solidFill>
              </a:rPr>
              <a:t>dextrose</a:t>
            </a:r>
            <a:r>
              <a:rPr lang="nl-NL" dirty="0"/>
              <a:t>, zout, zetmeel), koolzaadolie, water, </a:t>
            </a:r>
            <a:r>
              <a:rPr lang="nl-NL" dirty="0">
                <a:solidFill>
                  <a:srgbClr val="FF5050"/>
                </a:solidFill>
              </a:rPr>
              <a:t>suiker</a:t>
            </a:r>
            <a:r>
              <a:rPr lang="nl-NL" dirty="0"/>
              <a:t>, 2% rode peper, gepasteuriseerd EIGEEL, natuurazijn, </a:t>
            </a:r>
            <a:r>
              <a:rPr lang="nl-NL" dirty="0">
                <a:solidFill>
                  <a:srgbClr val="FFCC00"/>
                </a:solidFill>
              </a:rPr>
              <a:t>specerijen</a:t>
            </a:r>
            <a:r>
              <a:rPr lang="nl-NL" dirty="0"/>
              <a:t> (MOSTERD), gemodificeerd zetmeel, zout, tomatenpuree, knoflook, conserveermiddelen (</a:t>
            </a:r>
            <a:r>
              <a:rPr lang="nl-NL" dirty="0" err="1"/>
              <a:t>kaliumsorbaat</a:t>
            </a:r>
            <a:r>
              <a:rPr lang="nl-NL" dirty="0"/>
              <a:t>, natriumbenzoaat), verdikkingsmiddelen (</a:t>
            </a:r>
            <a:r>
              <a:rPr lang="nl-NL" dirty="0" err="1"/>
              <a:t>guarpitmeel</a:t>
            </a:r>
            <a:r>
              <a:rPr lang="nl-NL" dirty="0"/>
              <a:t>, </a:t>
            </a:r>
            <a:r>
              <a:rPr lang="nl-NL" dirty="0" err="1"/>
              <a:t>xanthaangom</a:t>
            </a:r>
            <a:r>
              <a:rPr lang="nl-NL" dirty="0"/>
              <a:t>), voedingszuur (citroenzuur), kleurstof (paprika-extract), </a:t>
            </a:r>
            <a:r>
              <a:rPr lang="nl-NL" dirty="0">
                <a:solidFill>
                  <a:srgbClr val="FFCC00"/>
                </a:solidFill>
              </a:rPr>
              <a:t>natuurlijke</a:t>
            </a:r>
            <a:r>
              <a:rPr lang="nl-NL" dirty="0">
                <a:solidFill>
                  <a:srgbClr val="FFC000">
                    <a:alpha val="60000"/>
                  </a:srgbClr>
                </a:solidFill>
              </a:rPr>
              <a:t> </a:t>
            </a:r>
            <a:r>
              <a:rPr lang="nl-NL" dirty="0">
                <a:solidFill>
                  <a:srgbClr val="FFCC00"/>
                </a:solidFill>
              </a:rPr>
              <a:t>aroma’s</a:t>
            </a:r>
            <a:r>
              <a:rPr lang="nl-NL" dirty="0"/>
              <a:t>.</a:t>
            </a:r>
          </a:p>
        </p:txBody>
      </p:sp>
      <p:pic>
        <p:nvPicPr>
          <p:cNvPr id="10242" name="Picture 2" descr="Een afbeelding van Johma Kip-samba salade">
            <a:extLst>
              <a:ext uri="{FF2B5EF4-FFF2-40B4-BE49-F238E27FC236}">
                <a16:creationId xmlns:a16="http://schemas.microsoft.com/office/drawing/2014/main" id="{D9B290B7-CA3E-CB5C-2D73-2AB9A61EE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49" b="19621"/>
          <a:stretch/>
        </p:blipFill>
        <p:spPr bwMode="auto">
          <a:xfrm>
            <a:off x="8361483" y="1802657"/>
            <a:ext cx="3520774" cy="202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F62129-5B5B-1638-7C00-5B4D85462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869" y="4103011"/>
            <a:ext cx="3834781" cy="243197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9D9C167-B38D-375F-AF0E-FD539E490F6E}"/>
              </a:ext>
            </a:extLst>
          </p:cNvPr>
          <p:cNvSpPr/>
          <p:nvPr/>
        </p:nvSpPr>
        <p:spPr>
          <a:xfrm>
            <a:off x="10909883" y="5748610"/>
            <a:ext cx="387541" cy="296799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Rectangle: Rounded Corners 3">
            <a:hlinkClick r:id="rId5" invalidUrl="https://www.youtube.com/watch?v=oRm5YLLBDgM"/>
            <a:extLst>
              <a:ext uri="{FF2B5EF4-FFF2-40B4-BE49-F238E27FC236}">
                <a16:creationId xmlns:a16="http://schemas.microsoft.com/office/drawing/2014/main" id="{71E87181-D374-11A4-1511-CDED68301E92}"/>
              </a:ext>
            </a:extLst>
          </p:cNvPr>
          <p:cNvSpPr/>
          <p:nvPr/>
        </p:nvSpPr>
        <p:spPr>
          <a:xfrm>
            <a:off x="838200" y="6213197"/>
            <a:ext cx="4587577" cy="32178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/>
              <a:t>Wat is nu ultra-bewerkt voedsel? (link naar video)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E5B367D-39CC-58E1-F64F-CE38A33D1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beleg en tussendoortjes</a:t>
            </a:r>
          </a:p>
        </p:txBody>
      </p:sp>
    </p:spTree>
    <p:extLst>
      <p:ext uri="{BB962C8B-B14F-4D97-AF65-F5344CB8AC3E}">
        <p14:creationId xmlns:p14="http://schemas.microsoft.com/office/powerpoint/2010/main" val="24342267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98364-9A91-B0BF-DCB9-2D31C2A37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3EE7338-219C-1162-C822-E2D73464FB8E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FFCCA-111C-9B47-2329-5624FF2B4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7666037" cy="3979625"/>
          </a:xfrm>
        </p:spPr>
        <p:txBody>
          <a:bodyPr>
            <a:normAutofit fontScale="85000" lnSpcReduction="20000"/>
          </a:bodyPr>
          <a:lstStyle/>
          <a:p>
            <a:r>
              <a:rPr lang="nl-NL" dirty="0"/>
              <a:t>Ingrediënten: </a:t>
            </a:r>
            <a:r>
              <a:rPr lang="nl-NL" dirty="0">
                <a:solidFill>
                  <a:srgbClr val="92D050"/>
                </a:solidFill>
              </a:rPr>
              <a:t>HAVERMEEL</a:t>
            </a:r>
            <a:r>
              <a:rPr lang="nl-NL" dirty="0"/>
              <a:t> 40%, fruitvulling 36,8% </a:t>
            </a:r>
            <a:r>
              <a:rPr lang="nl-NL" dirty="0">
                <a:highlight>
                  <a:srgbClr val="FF00FF"/>
                </a:highlight>
              </a:rPr>
              <a:t>[</a:t>
            </a:r>
            <a:r>
              <a:rPr lang="nl-NL" dirty="0">
                <a:solidFill>
                  <a:srgbClr val="FF5050"/>
                </a:solidFill>
              </a:rPr>
              <a:t>glucose-fructosestroop</a:t>
            </a:r>
            <a:r>
              <a:rPr lang="nl-NL" dirty="0"/>
              <a:t>, appelpuree 7,1%, rozijnen 3,7%, bevochtigingsmiddel (glycerol), </a:t>
            </a:r>
            <a:r>
              <a:rPr lang="nl-NL" dirty="0">
                <a:solidFill>
                  <a:srgbClr val="FF5050"/>
                </a:solidFill>
              </a:rPr>
              <a:t>suiker</a:t>
            </a:r>
            <a:r>
              <a:rPr lang="nl-NL" dirty="0"/>
              <a:t>, gedroogde appelstukjes 1,4%, verdikkingsmiddel (gemodificeerd zetmeel), geleermiddel (pectine), </a:t>
            </a:r>
            <a:r>
              <a:rPr lang="nl-NL" dirty="0">
                <a:solidFill>
                  <a:srgbClr val="FFCC00"/>
                </a:solidFill>
              </a:rPr>
              <a:t>geconcentreerd</a:t>
            </a:r>
            <a:r>
              <a:rPr lang="nl-NL" dirty="0">
                <a:solidFill>
                  <a:srgbClr val="FFC000">
                    <a:alpha val="60000"/>
                  </a:srgbClr>
                </a:solidFill>
              </a:rPr>
              <a:t> </a:t>
            </a:r>
            <a:r>
              <a:rPr lang="nl-NL" dirty="0" err="1">
                <a:solidFill>
                  <a:srgbClr val="FFCC00"/>
                </a:solidFill>
              </a:rPr>
              <a:t>zwartebessensap</a:t>
            </a:r>
            <a:r>
              <a:rPr lang="nl-NL" dirty="0">
                <a:solidFill>
                  <a:srgbClr val="FFCC00"/>
                </a:solidFill>
              </a:rPr>
              <a:t> 0,3%</a:t>
            </a:r>
            <a:r>
              <a:rPr lang="nl-NL" dirty="0"/>
              <a:t>, </a:t>
            </a:r>
            <a:r>
              <a:rPr lang="nl-NL" dirty="0">
                <a:solidFill>
                  <a:srgbClr val="FFCC00"/>
                </a:solidFill>
              </a:rPr>
              <a:t>geconcentreerde frambozenpuree 0,3%</a:t>
            </a:r>
            <a:r>
              <a:rPr lang="nl-NL" dirty="0"/>
              <a:t>, </a:t>
            </a:r>
            <a:r>
              <a:rPr lang="nl-NL" dirty="0">
                <a:solidFill>
                  <a:srgbClr val="FFCC00"/>
                </a:solidFill>
              </a:rPr>
              <a:t>geconcentreerde aardbeienpuree 0,3%</a:t>
            </a:r>
            <a:r>
              <a:rPr lang="nl-NL" dirty="0"/>
              <a:t>, voedingszuren (appelzuur, citroenzuur), zuurteregelaars (</a:t>
            </a:r>
            <a:r>
              <a:rPr lang="nl-NL" dirty="0" err="1"/>
              <a:t>tricalciumcitraat</a:t>
            </a:r>
            <a:r>
              <a:rPr lang="nl-NL" dirty="0"/>
              <a:t>, </a:t>
            </a:r>
            <a:r>
              <a:rPr lang="nl-NL" dirty="0" err="1"/>
              <a:t>natriumcitraten</a:t>
            </a:r>
            <a:r>
              <a:rPr lang="nl-NL" dirty="0"/>
              <a:t>), </a:t>
            </a:r>
            <a:r>
              <a:rPr lang="nl-NL" dirty="0">
                <a:solidFill>
                  <a:srgbClr val="FF5050"/>
                </a:solidFill>
              </a:rPr>
              <a:t>bosvruchtenaroma</a:t>
            </a:r>
            <a:r>
              <a:rPr lang="nl-NL" dirty="0">
                <a:highlight>
                  <a:srgbClr val="FF00FF"/>
                </a:highlight>
              </a:rPr>
              <a:t>]</a:t>
            </a:r>
            <a:r>
              <a:rPr lang="nl-NL" dirty="0"/>
              <a:t>, </a:t>
            </a:r>
            <a:r>
              <a:rPr lang="nl-NL" dirty="0">
                <a:solidFill>
                  <a:srgbClr val="FF5050"/>
                </a:solidFill>
              </a:rPr>
              <a:t>suiker</a:t>
            </a:r>
            <a:r>
              <a:rPr lang="nl-NL" dirty="0"/>
              <a:t>, koolzaadolie, </a:t>
            </a:r>
            <a:r>
              <a:rPr lang="nl-NL" dirty="0">
                <a:solidFill>
                  <a:srgbClr val="FF5050"/>
                </a:solidFill>
              </a:rPr>
              <a:t>glucosestroop</a:t>
            </a:r>
            <a:r>
              <a:rPr lang="nl-NL" dirty="0"/>
              <a:t>, SESAMZAADJES, calciumcarbonaat, zout, rijsmiddel (ammoniumwaterstofcarbonaat), emulgator (SOJALECITHINE), </a:t>
            </a:r>
            <a:r>
              <a:rPr lang="nl-NL" dirty="0">
                <a:solidFill>
                  <a:srgbClr val="FFCC00"/>
                </a:solidFill>
              </a:rPr>
              <a:t>natuurlijk vanillearoma</a:t>
            </a:r>
            <a:r>
              <a:rPr lang="nl-NL" dirty="0"/>
              <a:t>, elementair ijzer, vitamine B6, TARWEBLOEM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404EC-9542-585D-F6DF-8802B3413E1C}"/>
              </a:ext>
            </a:extLst>
          </p:cNvPr>
          <p:cNvSpPr txBox="1"/>
          <p:nvPr/>
        </p:nvSpPr>
        <p:spPr>
          <a:xfrm>
            <a:off x="6295828" y="6092824"/>
            <a:ext cx="1921072" cy="71508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NL" sz="1200" dirty="0"/>
              <a:t>1 koek = 1,6 g vezels</a:t>
            </a:r>
          </a:p>
          <a:p>
            <a:r>
              <a:rPr lang="nl-NL" sz="1200" dirty="0"/>
              <a:t>ADH = 30-40 g</a:t>
            </a:r>
          </a:p>
          <a:p>
            <a:r>
              <a:rPr lang="nl-NL" sz="1200" dirty="0"/>
              <a:t>1 bar </a:t>
            </a:r>
            <a:r>
              <a:rPr lang="nl-NL" sz="1200" dirty="0">
                <a:solidFill>
                  <a:schemeClr val="bg1"/>
                </a:solidFill>
              </a:rPr>
              <a:t>= maar 4-5% vezels</a:t>
            </a:r>
          </a:p>
        </p:txBody>
      </p:sp>
      <p:pic>
        <p:nvPicPr>
          <p:cNvPr id="8194" name="Picture 2" descr="Een afbeelding van Liga Haverkick bosvruchtensmaak">
            <a:extLst>
              <a:ext uri="{FF2B5EF4-FFF2-40B4-BE49-F238E27FC236}">
                <a16:creationId xmlns:a16="http://schemas.microsoft.com/office/drawing/2014/main" id="{BAF321B5-4F4F-CBC8-59DC-ECD71CE65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3" b="7082"/>
          <a:stretch/>
        </p:blipFill>
        <p:spPr bwMode="auto">
          <a:xfrm>
            <a:off x="9110165" y="1735793"/>
            <a:ext cx="2530972" cy="211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7D27E8-D0CE-C4AE-72B6-D8D9751B4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254" y="3985131"/>
            <a:ext cx="3308375" cy="2766268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CD3C95B-099E-7AD1-1EF7-C3F773B6C83B}"/>
              </a:ext>
            </a:extLst>
          </p:cNvPr>
          <p:cNvSpPr/>
          <p:nvPr/>
        </p:nvSpPr>
        <p:spPr>
          <a:xfrm>
            <a:off x="10674131" y="5466096"/>
            <a:ext cx="326384" cy="25165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36753E0-5CA9-93D4-62E2-7FEB964616E7}"/>
              </a:ext>
            </a:extLst>
          </p:cNvPr>
          <p:cNvSpPr/>
          <p:nvPr/>
        </p:nvSpPr>
        <p:spPr>
          <a:xfrm>
            <a:off x="10674131" y="5261254"/>
            <a:ext cx="326384" cy="25165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8929971-07B9-1F05-E793-685F8CF82573}"/>
              </a:ext>
            </a:extLst>
          </p:cNvPr>
          <p:cNvCxnSpPr>
            <a:cxnSpLocks/>
            <a:stCxn id="5" idx="2"/>
            <a:endCxn id="8" idx="3"/>
          </p:cNvCxnSpPr>
          <p:nvPr/>
        </p:nvCxnSpPr>
        <p:spPr>
          <a:xfrm flipH="1">
            <a:off x="8216900" y="5591925"/>
            <a:ext cx="2457231" cy="858444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C4404DE4-EEAF-38E4-5DFF-8101531C5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06449"/>
          </a:xfrm>
        </p:spPr>
        <p:txBody>
          <a:bodyPr>
            <a:normAutofit/>
          </a:bodyPr>
          <a:lstStyle/>
          <a:p>
            <a:r>
              <a:rPr lang="nl-NL" dirty="0"/>
              <a:t>Productkennis beleg en tussendoortjes</a:t>
            </a:r>
          </a:p>
        </p:txBody>
      </p:sp>
    </p:spTree>
    <p:extLst>
      <p:ext uri="{BB962C8B-B14F-4D97-AF65-F5344CB8AC3E}">
        <p14:creationId xmlns:p14="http://schemas.microsoft.com/office/powerpoint/2010/main" val="1879708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A0CC1C7-7122-4915-73D0-4215042965ED}"/>
              </a:ext>
            </a:extLst>
          </p:cNvPr>
          <p:cNvSpPr/>
          <p:nvPr/>
        </p:nvSpPr>
        <p:spPr>
          <a:xfrm>
            <a:off x="3381375" y="2550318"/>
            <a:ext cx="5429250" cy="1757364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307E5B-AD9A-1F69-42A6-9515A9B2B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2763000"/>
            <a:ext cx="11091600" cy="1332000"/>
          </a:xfrm>
        </p:spPr>
        <p:txBody>
          <a:bodyPr anchor="ctr">
            <a:normAutofit/>
          </a:bodyPr>
          <a:lstStyle/>
          <a:p>
            <a:pPr algn="ctr"/>
            <a:r>
              <a:rPr lang="nl-NL" sz="8000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5245846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35419-F7E3-14C1-04FF-B695825C1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E2E375-CF0A-4B80-8686-8D2531C44C53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07C7C-B098-7E85-DB9C-875207A3E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403012" cy="39796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Wat zou je doen met je voeding in de volgende scenario’s?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tx1"/>
                </a:solidFill>
              </a:rPr>
              <a:t>Honger vlak voor school/werk/sport.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tx1"/>
                </a:solidFill>
              </a:rPr>
              <a:t>Trek in iets zoutigs tijdens school/werk.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tx1"/>
                </a:solidFill>
              </a:rPr>
              <a:t>Trek in iets zoets tijdens school/werk.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tx1"/>
                </a:solidFill>
              </a:rPr>
              <a:t>Dorst tijdens school/werk.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tx1"/>
                </a:solidFill>
              </a:rPr>
              <a:t>Weinig energie om te koken na een lange school-/werkdag.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>
                <a:solidFill>
                  <a:schemeClr val="tx1"/>
                </a:solidFill>
              </a:rPr>
              <a:t>Je ziet dat de volgende dag helemaal volgepland staat met school, werk, stage en/of andere afspraken.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AC30571-567B-0958-4964-47EBC27B235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18532095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0CFA7-1E9F-B35B-677A-6C3971911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ADF177-19A4-B47F-8229-2C3C186CAECD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FB9E8-6464-3103-497E-8634821EB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Honger vlak voor school/werk/sport.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271468-0899-C458-3336-C6AD26F11095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994656198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B929B-33EA-7578-B597-9F4A817C7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7F3577-9AED-D76C-39D9-BC3B83544B1C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2BD95-B226-4E5C-CC29-A836B379E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Honger vlak voor school/werk/sport.</a:t>
            </a:r>
          </a:p>
        </p:txBody>
      </p:sp>
      <p:pic>
        <p:nvPicPr>
          <p:cNvPr id="5" name="Picture 4" descr="Ripe banana">
            <a:extLst>
              <a:ext uri="{FF2B5EF4-FFF2-40B4-BE49-F238E27FC236}">
                <a16:creationId xmlns:a16="http://schemas.microsoft.com/office/drawing/2014/main" id="{2BDDF427-38FE-ED81-87F9-301F9F0AD5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63" y="4001294"/>
            <a:ext cx="3874072" cy="274674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2E6D30-B70D-7F81-1824-5BF600F45124}"/>
              </a:ext>
            </a:extLst>
          </p:cNvPr>
          <p:cNvSpPr/>
          <p:nvPr/>
        </p:nvSpPr>
        <p:spPr>
          <a:xfrm>
            <a:off x="8424064" y="2112229"/>
            <a:ext cx="2929736" cy="50095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/>
              <a:t>Lange koolhydraten</a:t>
            </a:r>
            <a:endParaRPr lang="nl-NL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07DB91-F83C-2DC9-208B-4D1D914B1B1C}"/>
              </a:ext>
            </a:extLst>
          </p:cNvPr>
          <p:cNvSpPr/>
          <p:nvPr/>
        </p:nvSpPr>
        <p:spPr>
          <a:xfrm>
            <a:off x="5343241" y="2778712"/>
            <a:ext cx="2229129" cy="50095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400" dirty="0"/>
              <a:t>Kleine maaltijd</a:t>
            </a:r>
            <a:endParaRPr lang="nl-NL" dirty="0"/>
          </a:p>
        </p:txBody>
      </p:sp>
      <p:pic>
        <p:nvPicPr>
          <p:cNvPr id="6150" name="Picture 6" descr="Lekkere snackgroenten - Planet Cause">
            <a:extLst>
              <a:ext uri="{FF2B5EF4-FFF2-40B4-BE49-F238E27FC236}">
                <a16:creationId xmlns:a16="http://schemas.microsoft.com/office/drawing/2014/main" id="{DA90622C-BA06-3B87-5853-4E6B9F3AC7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65955"/>
            <a:ext cx="2952741" cy="194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Brood.....wat zit daar nu ECHT in en hoe gezond is het nog te noemen? -  Monique van der Vloed">
            <a:extLst>
              <a:ext uri="{FF2B5EF4-FFF2-40B4-BE49-F238E27FC236}">
                <a16:creationId xmlns:a16="http://schemas.microsoft.com/office/drawing/2014/main" id="{051A81A9-4C5E-5A93-CE38-407C86EF7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671" y="3184259"/>
            <a:ext cx="2229129" cy="232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DB5445E-5592-6369-7DCD-4A9F85196BCB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5372751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4B22-BEA5-BF89-8F0C-4F6AF0BA8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22C936-84A7-9E5E-BFF8-C9D7ADACC352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AC5DD-162E-170F-7697-DC0FE272B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Trek in iets zoutigs tijdens school/werk.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256591-0CB9-BC93-831F-D8F3B30C740F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220844610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4C5C8-31F5-297B-9B60-CE218FF6E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733B6DD-BD9F-0F13-5528-9F52D92D29EA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01B2C-2318-0D60-B92B-131BE2CFD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Trek in iets zoutigs tijdens school/werk.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4100" name="Picture 4" descr="Salt written in salt">
            <a:extLst>
              <a:ext uri="{FF2B5EF4-FFF2-40B4-BE49-F238E27FC236}">
                <a16:creationId xmlns:a16="http://schemas.microsoft.com/office/drawing/2014/main" id="{3DB006F1-3DD2-5F92-2DED-63143B58F5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86"/>
          <a:stretch/>
        </p:blipFill>
        <p:spPr bwMode="auto">
          <a:xfrm>
            <a:off x="923421" y="4154318"/>
            <a:ext cx="1783027" cy="154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A2F412FD-83E3-607E-6115-5542CF0C6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936" y="4009448"/>
            <a:ext cx="1834323" cy="1839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Add with solid fill">
            <a:extLst>
              <a:ext uri="{FF2B5EF4-FFF2-40B4-BE49-F238E27FC236}">
                <a16:creationId xmlns:a16="http://schemas.microsoft.com/office/drawing/2014/main" id="{20C178B6-E957-A352-D59D-20F89533C0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68992" y="4471965"/>
            <a:ext cx="914400" cy="914400"/>
          </a:xfrm>
          <a:prstGeom prst="rect">
            <a:avLst/>
          </a:prstGeom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E81BA0C7-2762-3C60-F9C3-B72EDFF0EA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427" y="1909871"/>
            <a:ext cx="2383336" cy="238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AA804A-F95E-1938-14F5-4D6A0143809C}"/>
              </a:ext>
            </a:extLst>
          </p:cNvPr>
          <p:cNvSpPr txBox="1"/>
          <p:nvPr/>
        </p:nvSpPr>
        <p:spPr>
          <a:xfrm>
            <a:off x="965591" y="3496700"/>
            <a:ext cx="4521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Gemis van natrium, kalium en magnesium?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606741F-DA81-6050-F699-449FFD7C5C0E}"/>
              </a:ext>
            </a:extLst>
          </p:cNvPr>
          <p:cNvGrpSpPr>
            <a:grpSpLocks noChangeAspect="1"/>
          </p:cNvGrpSpPr>
          <p:nvPr/>
        </p:nvGrpSpPr>
        <p:grpSpPr>
          <a:xfrm>
            <a:off x="6886574" y="4527094"/>
            <a:ext cx="3878209" cy="1965780"/>
            <a:chOff x="6196116" y="4177115"/>
            <a:chExt cx="4568668" cy="2315759"/>
          </a:xfrm>
        </p:grpSpPr>
        <p:pic>
          <p:nvPicPr>
            <p:cNvPr id="4106" name="Picture 10">
              <a:extLst>
                <a:ext uri="{FF2B5EF4-FFF2-40B4-BE49-F238E27FC236}">
                  <a16:creationId xmlns:a16="http://schemas.microsoft.com/office/drawing/2014/main" id="{0A14D635-9752-D7B5-BA31-130426555E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26372" y="4177116"/>
              <a:ext cx="1545447" cy="2315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Bevat: A variety of hard cheeses on a cheese board">
              <a:extLst>
                <a:ext uri="{FF2B5EF4-FFF2-40B4-BE49-F238E27FC236}">
                  <a16:creationId xmlns:a16="http://schemas.microsoft.com/office/drawing/2014/main" id="{E4B94838-049F-667E-FF46-A5B61F34B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71819" y="4177115"/>
              <a:ext cx="1292965" cy="23157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0BE9C1F-AD89-3327-0923-1DBC69E9A9E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96116" y="4177116"/>
              <a:ext cx="1736818" cy="2315757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1C13DB49-E4A2-0A59-5CCA-C57091F94BED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2214209525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63483-B4AF-3928-BE9D-BD98BCE5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6C634E6-7578-D781-F5FA-D3AAF99A471E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E5CFA-3429-E3DF-0256-57411563E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Trek in iets zoets tijdens school/werk.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AFFE08D-AE98-A468-ACD1-F67552587EF6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1167478379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941F5-F6A1-CC48-F88E-D4F261FAB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C20C0B-CBBF-0259-CCE9-6EC5CC586661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C42EF-430A-DBEF-BC0C-E7942956F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Trek in iets zoets tijdens school/werk.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07AC635-AD03-695D-0C9A-9C0C0D925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581" y="2628850"/>
            <a:ext cx="3186406" cy="397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at is honing? – Honingwinkel">
            <a:extLst>
              <a:ext uri="{FF2B5EF4-FFF2-40B4-BE49-F238E27FC236}">
                <a16:creationId xmlns:a16="http://schemas.microsoft.com/office/drawing/2014/main" id="{238F4263-C774-C10A-0E92-A5767D88A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53" y="2628850"/>
            <a:ext cx="2649538" cy="39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hocolate chip cookie with bite mark">
            <a:extLst>
              <a:ext uri="{FF2B5EF4-FFF2-40B4-BE49-F238E27FC236}">
                <a16:creationId xmlns:a16="http://schemas.microsoft.com/office/drawing/2014/main" id="{D95F8A56-9AE5-4D3E-F843-21A4D09033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93" y="3117571"/>
            <a:ext cx="3694060" cy="3059392"/>
          </a:xfrm>
          <a:prstGeom prst="rect">
            <a:avLst/>
          </a:prstGeom>
        </p:spPr>
      </p:pic>
      <p:pic>
        <p:nvPicPr>
          <p:cNvPr id="8" name="Graphic 7" descr="Question Mark with solid fill">
            <a:extLst>
              <a:ext uri="{FF2B5EF4-FFF2-40B4-BE49-F238E27FC236}">
                <a16:creationId xmlns:a16="http://schemas.microsoft.com/office/drawing/2014/main" id="{FC460A3A-30BE-F5F3-00E7-322251A849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45134" y="3836721"/>
            <a:ext cx="1564864" cy="1564864"/>
          </a:xfrm>
          <a:prstGeom prst="rect">
            <a:avLst/>
          </a:prstGeom>
        </p:spPr>
      </p:pic>
      <p:pic>
        <p:nvPicPr>
          <p:cNvPr id="10" name="Graphic 9" descr="Question Mark with solid fill">
            <a:extLst>
              <a:ext uri="{FF2B5EF4-FFF2-40B4-BE49-F238E27FC236}">
                <a16:creationId xmlns:a16="http://schemas.microsoft.com/office/drawing/2014/main" id="{A07EE6CD-B89C-3105-191B-772CCAD3B0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5461" y="3833572"/>
            <a:ext cx="1564864" cy="1564864"/>
          </a:xfrm>
          <a:prstGeom prst="rect">
            <a:avLst/>
          </a:prstGeom>
        </p:spPr>
      </p:pic>
      <p:pic>
        <p:nvPicPr>
          <p:cNvPr id="11" name="Graphic 10" descr="Question Mark with solid fill">
            <a:extLst>
              <a:ext uri="{FF2B5EF4-FFF2-40B4-BE49-F238E27FC236}">
                <a16:creationId xmlns:a16="http://schemas.microsoft.com/office/drawing/2014/main" id="{2802771C-A50A-138F-BC4D-5ED7FDE033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57091" y="3864835"/>
            <a:ext cx="1564864" cy="156486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80B3B91-FE4C-186F-823F-3904183F33E3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3846769168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EC2-8E83-B0E0-3B96-CCBE7A711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6CEC23-F776-9457-E2CF-E7BC80C0722E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DA491-9B63-08BF-BBA0-863FBFC7A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Trek in iets zoets tijdens school/werk.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B6F94D7-4D40-9E61-62FF-16CA44345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0581" y="2628850"/>
            <a:ext cx="3186406" cy="397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at is honing? – Honingwinkel">
            <a:extLst>
              <a:ext uri="{FF2B5EF4-FFF2-40B4-BE49-F238E27FC236}">
                <a16:creationId xmlns:a16="http://schemas.microsoft.com/office/drawing/2014/main" id="{9BAA755F-0251-F514-0E75-576B980C0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53" y="2628850"/>
            <a:ext cx="2649538" cy="39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hocolate chip cookie with bite mark">
            <a:extLst>
              <a:ext uri="{FF2B5EF4-FFF2-40B4-BE49-F238E27FC236}">
                <a16:creationId xmlns:a16="http://schemas.microsoft.com/office/drawing/2014/main" id="{39AF8FB9-0AF0-3901-7D16-F9561F1255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93" y="3117571"/>
            <a:ext cx="3694060" cy="3059392"/>
          </a:xfrm>
          <a:prstGeom prst="rect">
            <a:avLst/>
          </a:prstGeom>
        </p:spPr>
      </p:pic>
      <p:pic>
        <p:nvPicPr>
          <p:cNvPr id="4" name="Graphic 3" descr="Close with solid fill">
            <a:extLst>
              <a:ext uri="{FF2B5EF4-FFF2-40B4-BE49-F238E27FC236}">
                <a16:creationId xmlns:a16="http://schemas.microsoft.com/office/drawing/2014/main" id="{D78ABCF1-0EDA-3466-92EB-E3D24DE598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3578" y="3581351"/>
            <a:ext cx="2069306" cy="2069306"/>
          </a:xfrm>
          <a:prstGeom prst="rect">
            <a:avLst/>
          </a:prstGeom>
        </p:spPr>
      </p:pic>
      <p:pic>
        <p:nvPicPr>
          <p:cNvPr id="5" name="Graphic 4" descr="Close with solid fill">
            <a:extLst>
              <a:ext uri="{FF2B5EF4-FFF2-40B4-BE49-F238E27FC236}">
                <a16:creationId xmlns:a16="http://schemas.microsoft.com/office/drawing/2014/main" id="{FE8C9538-C3C0-D6D3-37F5-0F6C038C1A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27330" y="3709053"/>
            <a:ext cx="1836553" cy="1836553"/>
          </a:xfrm>
          <a:prstGeom prst="rect">
            <a:avLst/>
          </a:prstGeom>
        </p:spPr>
      </p:pic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438FAC05-E3D3-66F9-868E-0CE4990FF1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60290" y="3321373"/>
            <a:ext cx="2346987" cy="234698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6D6CDB2-6066-631E-DD6A-3AB7767030B7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915725484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A5C53-F90A-F5FB-ABBF-D993F00DB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B04982-F5AD-DF12-174E-D2339B23743E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75BB2-FA18-523E-F394-8161BCABA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Dorst tijdens school/werk.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A2B2AF-476E-B65B-7D74-C87E91E16338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3250854394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457D5-146D-A4B6-0122-75249139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706F38B-E8F3-F400-2129-131DA8A89F7A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DCC85-7B32-20B3-465B-A2381244D8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Dorst tijdens school/werk.</a:t>
            </a:r>
          </a:p>
        </p:txBody>
      </p:sp>
      <p:pic>
        <p:nvPicPr>
          <p:cNvPr id="1026" name="Picture 2" descr="Afbeelding van verhaalpin">
            <a:extLst>
              <a:ext uri="{FF2B5EF4-FFF2-40B4-BE49-F238E27FC236}">
                <a16:creationId xmlns:a16="http://schemas.microsoft.com/office/drawing/2014/main" id="{67A75E4D-40D7-ABA9-AEB3-070CB7A56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526" y="1685086"/>
            <a:ext cx="1633434" cy="29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BL Thee Thermosfles 530ml Bamboe/Zwart kopen | Alles voor de camper en  camping">
            <a:extLst>
              <a:ext uri="{FF2B5EF4-FFF2-40B4-BE49-F238E27FC236}">
                <a16:creationId xmlns:a16="http://schemas.microsoft.com/office/drawing/2014/main" id="{D25DCE1F-FECD-33DF-920C-BB6EA4298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9" r="17338"/>
          <a:stretch/>
        </p:blipFill>
        <p:spPr bwMode="auto">
          <a:xfrm>
            <a:off x="10264420" y="1723247"/>
            <a:ext cx="1824119" cy="29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C5D58E4-88BB-16A9-83C8-A5EAB3306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470" y="1786133"/>
            <a:ext cx="2628344" cy="262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fbeelding van verhaalpin">
            <a:extLst>
              <a:ext uri="{FF2B5EF4-FFF2-40B4-BE49-F238E27FC236}">
                <a16:creationId xmlns:a16="http://schemas.microsoft.com/office/drawing/2014/main" id="{5FB4D73B-5422-3737-A633-991A7D161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82" y="3054914"/>
            <a:ext cx="2043813" cy="306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oedingswaarde Koffie, zwart per 100 gram.">
            <a:extLst>
              <a:ext uri="{FF2B5EF4-FFF2-40B4-BE49-F238E27FC236}">
                <a16:creationId xmlns:a16="http://schemas.microsoft.com/office/drawing/2014/main" id="{AB4C919E-3F47-B360-B568-08F7E5D53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344" y="4416630"/>
            <a:ext cx="2132533" cy="213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Question Mark with solid fill">
            <a:extLst>
              <a:ext uri="{FF2B5EF4-FFF2-40B4-BE49-F238E27FC236}">
                <a16:creationId xmlns:a16="http://schemas.microsoft.com/office/drawing/2014/main" id="{8C1A9B48-5650-328E-38B9-81AE5E3CA0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86828" y="5319346"/>
            <a:ext cx="1229817" cy="1229817"/>
          </a:xfrm>
          <a:prstGeom prst="rect">
            <a:avLst/>
          </a:prstGeom>
        </p:spPr>
      </p:pic>
      <p:pic>
        <p:nvPicPr>
          <p:cNvPr id="8" name="Graphic 7" descr="Question Mark with solid fill">
            <a:extLst>
              <a:ext uri="{FF2B5EF4-FFF2-40B4-BE49-F238E27FC236}">
                <a16:creationId xmlns:a16="http://schemas.microsoft.com/office/drawing/2014/main" id="{8E861A11-8F70-1758-BE25-4397A422AD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2656" y="3809213"/>
            <a:ext cx="1564864" cy="1564864"/>
          </a:xfrm>
          <a:prstGeom prst="rect">
            <a:avLst/>
          </a:prstGeom>
        </p:spPr>
      </p:pic>
      <p:pic>
        <p:nvPicPr>
          <p:cNvPr id="5" name="Graphic 4" descr="Question Mark with solid fill">
            <a:extLst>
              <a:ext uri="{FF2B5EF4-FFF2-40B4-BE49-F238E27FC236}">
                <a16:creationId xmlns:a16="http://schemas.microsoft.com/office/drawing/2014/main" id="{47E0CC75-8F5E-9965-119D-0B338176DE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62210" y="2342314"/>
            <a:ext cx="1564864" cy="1564864"/>
          </a:xfrm>
          <a:prstGeom prst="rect">
            <a:avLst/>
          </a:prstGeom>
        </p:spPr>
      </p:pic>
      <p:pic>
        <p:nvPicPr>
          <p:cNvPr id="9" name="Graphic 8" descr="Question Mark with solid fill">
            <a:extLst>
              <a:ext uri="{FF2B5EF4-FFF2-40B4-BE49-F238E27FC236}">
                <a16:creationId xmlns:a16="http://schemas.microsoft.com/office/drawing/2014/main" id="{7D3F6514-FCAD-4E15-0C74-5C9B2C29FB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2811" y="2353998"/>
            <a:ext cx="1564864" cy="1564864"/>
          </a:xfrm>
          <a:prstGeom prst="rect">
            <a:avLst/>
          </a:prstGeom>
        </p:spPr>
      </p:pic>
      <p:pic>
        <p:nvPicPr>
          <p:cNvPr id="13" name="Graphic 12" descr="Question Mark with solid fill">
            <a:extLst>
              <a:ext uri="{FF2B5EF4-FFF2-40B4-BE49-F238E27FC236}">
                <a16:creationId xmlns:a16="http://schemas.microsoft.com/office/drawing/2014/main" id="{5612E9A9-4EA0-2F91-5702-A916DC40A6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31384" y="2224596"/>
            <a:ext cx="1199717" cy="1199717"/>
          </a:xfrm>
          <a:prstGeom prst="rect">
            <a:avLst/>
          </a:prstGeom>
        </p:spPr>
      </p:pic>
      <p:pic>
        <p:nvPicPr>
          <p:cNvPr id="19" name="Picture 10" descr="15 Healthiest Fruits to Eat, According to a Dietitian">
            <a:extLst>
              <a:ext uri="{FF2B5EF4-FFF2-40B4-BE49-F238E27FC236}">
                <a16:creationId xmlns:a16="http://schemas.microsoft.com/office/drawing/2014/main" id="{88CA9AD5-EFF0-54B1-0A67-747A564EE9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312" y="4674166"/>
            <a:ext cx="3608098" cy="189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Graphic 24" descr="Question Mark with solid fill">
            <a:extLst>
              <a:ext uri="{FF2B5EF4-FFF2-40B4-BE49-F238E27FC236}">
                <a16:creationId xmlns:a16="http://schemas.microsoft.com/office/drawing/2014/main" id="{CD376CF7-E953-ED21-9D98-8CC8E0BD16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60929" y="4838859"/>
            <a:ext cx="1564864" cy="1564864"/>
          </a:xfrm>
          <a:prstGeom prst="rect">
            <a:avLst/>
          </a:prstGeom>
        </p:spPr>
      </p:pic>
      <p:pic>
        <p:nvPicPr>
          <p:cNvPr id="26" name="Picture 4" descr="SPAR | biologische komkommer - je vindt het bij SPAR">
            <a:extLst>
              <a:ext uri="{FF2B5EF4-FFF2-40B4-BE49-F238E27FC236}">
                <a16:creationId xmlns:a16="http://schemas.microsoft.com/office/drawing/2014/main" id="{A5923639-71F3-0EC7-DD04-D07413E8E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1" r="31906"/>
          <a:stretch/>
        </p:blipFill>
        <p:spPr bwMode="auto">
          <a:xfrm>
            <a:off x="6104237" y="4484746"/>
            <a:ext cx="733913" cy="218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Graphic 26" descr="Question Mark with solid fill">
            <a:extLst>
              <a:ext uri="{FF2B5EF4-FFF2-40B4-BE49-F238E27FC236}">
                <a16:creationId xmlns:a16="http://schemas.microsoft.com/office/drawing/2014/main" id="{2E7F7231-5D8C-21D5-C926-E70B728D43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0226" y="5027847"/>
            <a:ext cx="1116626" cy="111662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94001D8-3FEC-501C-69AF-A84343FF082A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3503594801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93BA1-E2DA-DFA0-ACB3-1D46AF0B2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E01167-D3A0-893C-BA41-2BB976144BDB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85516-6530-63C4-5017-FA005A915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Dorst tijdens school/werk.</a:t>
            </a:r>
          </a:p>
        </p:txBody>
      </p:sp>
      <p:pic>
        <p:nvPicPr>
          <p:cNvPr id="1026" name="Picture 2" descr="Afbeelding van verhaalpin">
            <a:extLst>
              <a:ext uri="{FF2B5EF4-FFF2-40B4-BE49-F238E27FC236}">
                <a16:creationId xmlns:a16="http://schemas.microsoft.com/office/drawing/2014/main" id="{D6FE7EC2-4500-DE2E-A2F4-A3C474FF9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526" y="1685086"/>
            <a:ext cx="1633434" cy="29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BL Thee Thermosfles 530ml Bamboe/Zwart kopen | Alles voor de camper en  camping">
            <a:extLst>
              <a:ext uri="{FF2B5EF4-FFF2-40B4-BE49-F238E27FC236}">
                <a16:creationId xmlns:a16="http://schemas.microsoft.com/office/drawing/2014/main" id="{958B5A61-5C23-B231-E272-E0C4DE7C3A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19" r="17338"/>
          <a:stretch/>
        </p:blipFill>
        <p:spPr bwMode="auto">
          <a:xfrm>
            <a:off x="10278829" y="1732277"/>
            <a:ext cx="1824119" cy="290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2B8EBD2-47CE-D35A-58DE-0C221062E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0470" y="1786133"/>
            <a:ext cx="2628344" cy="262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Afbeelding van verhaalpin">
            <a:extLst>
              <a:ext uri="{FF2B5EF4-FFF2-40B4-BE49-F238E27FC236}">
                <a16:creationId xmlns:a16="http://schemas.microsoft.com/office/drawing/2014/main" id="{CC208B56-11D9-B437-1B16-0033BC1D3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82" y="3054914"/>
            <a:ext cx="2043813" cy="306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oedingswaarde Koffie, zwart per 100 gram.">
            <a:extLst>
              <a:ext uri="{FF2B5EF4-FFF2-40B4-BE49-F238E27FC236}">
                <a16:creationId xmlns:a16="http://schemas.microsoft.com/office/drawing/2014/main" id="{C54DEBFC-F85C-DB51-0ED5-543F7EA3A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344" y="4416630"/>
            <a:ext cx="2132533" cy="213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15 Healthiest Fruits to Eat, According to a Dietitian">
            <a:extLst>
              <a:ext uri="{FF2B5EF4-FFF2-40B4-BE49-F238E27FC236}">
                <a16:creationId xmlns:a16="http://schemas.microsoft.com/office/drawing/2014/main" id="{4A0F1AB9-4113-5EF0-2537-303FA07FC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312" y="4674166"/>
            <a:ext cx="3608098" cy="1894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SPAR | biologische komkommer - je vindt het bij SPAR">
            <a:extLst>
              <a:ext uri="{FF2B5EF4-FFF2-40B4-BE49-F238E27FC236}">
                <a16:creationId xmlns:a16="http://schemas.microsoft.com/office/drawing/2014/main" id="{3B2BB9F8-20BA-A336-1ECA-A4CF2086AE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1" r="31906"/>
          <a:stretch/>
        </p:blipFill>
        <p:spPr bwMode="auto">
          <a:xfrm>
            <a:off x="6104237" y="4484746"/>
            <a:ext cx="733913" cy="218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5133115-457A-DB3F-4AA8-0CE67A91E831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  <p:pic>
        <p:nvPicPr>
          <p:cNvPr id="2" name="Graphic 1" descr="Checkmark with solid fill">
            <a:extLst>
              <a:ext uri="{FF2B5EF4-FFF2-40B4-BE49-F238E27FC236}">
                <a16:creationId xmlns:a16="http://schemas.microsoft.com/office/drawing/2014/main" id="{9792DE5D-FD53-EBF5-30CF-B26D0AAB7A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02254" y="2271083"/>
            <a:ext cx="1409161" cy="1409161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A22E215E-A2DD-C483-635F-15DD9C13C2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99143" y="2319181"/>
            <a:ext cx="1373582" cy="1373582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DA87166C-B2C4-414F-FD5B-8EA4CF9458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29197" y="2287076"/>
            <a:ext cx="1374749" cy="1374749"/>
          </a:xfrm>
          <a:prstGeom prst="rect">
            <a:avLst/>
          </a:prstGeom>
        </p:spPr>
      </p:pic>
      <p:pic>
        <p:nvPicPr>
          <p:cNvPr id="14" name="Graphic 13" descr="Checkmark with solid fill">
            <a:extLst>
              <a:ext uri="{FF2B5EF4-FFF2-40B4-BE49-F238E27FC236}">
                <a16:creationId xmlns:a16="http://schemas.microsoft.com/office/drawing/2014/main" id="{2406D810-D1B6-D532-D4A4-4FEB79A6A5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3611" y="4929605"/>
            <a:ext cx="1356699" cy="1356699"/>
          </a:xfrm>
          <a:prstGeom prst="rect">
            <a:avLst/>
          </a:prstGeom>
        </p:spPr>
      </p:pic>
      <p:pic>
        <p:nvPicPr>
          <p:cNvPr id="15" name="Graphic 14" descr="Close with solid fill">
            <a:extLst>
              <a:ext uri="{FF2B5EF4-FFF2-40B4-BE49-F238E27FC236}">
                <a16:creationId xmlns:a16="http://schemas.microsoft.com/office/drawing/2014/main" id="{D4126A43-4174-0A29-4AD1-244808144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8049" y="3918290"/>
            <a:ext cx="1338965" cy="1338965"/>
          </a:xfrm>
          <a:prstGeom prst="rect">
            <a:avLst/>
          </a:prstGeom>
        </p:spPr>
      </p:pic>
      <p:pic>
        <p:nvPicPr>
          <p:cNvPr id="16" name="Graphic 15" descr="Close with solid fill">
            <a:extLst>
              <a:ext uri="{FF2B5EF4-FFF2-40B4-BE49-F238E27FC236}">
                <a16:creationId xmlns:a16="http://schemas.microsoft.com/office/drawing/2014/main" id="{BD36F76C-913F-CFC3-51E9-2A9DC0A45E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36001" y="5060386"/>
            <a:ext cx="1060247" cy="1060247"/>
          </a:xfrm>
          <a:prstGeom prst="rect">
            <a:avLst/>
          </a:prstGeom>
        </p:spPr>
      </p:pic>
      <p:pic>
        <p:nvPicPr>
          <p:cNvPr id="17" name="Graphic 16" descr="Close with solid fill">
            <a:extLst>
              <a:ext uri="{FF2B5EF4-FFF2-40B4-BE49-F238E27FC236}">
                <a16:creationId xmlns:a16="http://schemas.microsoft.com/office/drawing/2014/main" id="{44654A16-F9F0-6374-D3B6-8F2DE9C93B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434653" y="5203108"/>
            <a:ext cx="1060247" cy="1060247"/>
          </a:xfrm>
          <a:prstGeom prst="rect">
            <a:avLst/>
          </a:prstGeom>
        </p:spPr>
      </p:pic>
      <p:pic>
        <p:nvPicPr>
          <p:cNvPr id="18" name="Graphic 17" descr="Close with solid fill">
            <a:extLst>
              <a:ext uri="{FF2B5EF4-FFF2-40B4-BE49-F238E27FC236}">
                <a16:creationId xmlns:a16="http://schemas.microsoft.com/office/drawing/2014/main" id="{457BCEE2-A73F-83DD-2360-4289A875AD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6864" y="5312443"/>
            <a:ext cx="1060247" cy="106024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47BB0AF-3C59-B963-C001-A7E0FD787E68}"/>
              </a:ext>
            </a:extLst>
          </p:cNvPr>
          <p:cNvSpPr txBox="1"/>
          <p:nvPr/>
        </p:nvSpPr>
        <p:spPr>
          <a:xfrm>
            <a:off x="9422080" y="4409792"/>
            <a:ext cx="11635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̴</a:t>
            </a:r>
            <a:endParaRPr lang="nl-NL" sz="4800" b="1" dirty="0">
              <a:solidFill>
                <a:srgbClr val="FFC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11246C8-8303-392A-E1B3-83F786A69D2A}"/>
              </a:ext>
            </a:extLst>
          </p:cNvPr>
          <p:cNvSpPr txBox="1"/>
          <p:nvPr/>
        </p:nvSpPr>
        <p:spPr>
          <a:xfrm>
            <a:off x="3814371" y="4252045"/>
            <a:ext cx="11635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166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̴</a:t>
            </a:r>
            <a:endParaRPr lang="nl-NL" sz="4800" b="1" dirty="0">
              <a:solidFill>
                <a:srgbClr val="FFC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D8E31E-00E4-2317-FA82-652A3F135AB8}"/>
              </a:ext>
            </a:extLst>
          </p:cNvPr>
          <p:cNvSpPr txBox="1"/>
          <p:nvPr/>
        </p:nvSpPr>
        <p:spPr>
          <a:xfrm>
            <a:off x="9567261" y="1840108"/>
            <a:ext cx="1464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/>
              <a:t>Kruidenthee of fruitthee</a:t>
            </a:r>
          </a:p>
        </p:txBody>
      </p:sp>
    </p:spTree>
    <p:extLst>
      <p:ext uri="{BB962C8B-B14F-4D97-AF65-F5344CB8AC3E}">
        <p14:creationId xmlns:p14="http://schemas.microsoft.com/office/powerpoint/2010/main" val="1094460709"/>
      </p:ext>
    </p:extLst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C2926-A7E3-0A25-BA70-58385B50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40C04A2-DE34-7EA2-FB8B-2C98F41B19EE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61F9E0-C0D4-832E-3D24-13933A7EDA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Weinig energie om te koken na een lange school-/werkdag.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C428A33-0EC8-5E39-AC66-495F21A62129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2329852124"/>
      </p:ext>
    </p:extLst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AC254-5B88-1E3D-435E-153287060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6167E5-BDA2-0CF0-4C8F-F36C33CAAF71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082" name="Picture 10" descr="Thuisbezorgd.nl - indebuurt Enschede">
            <a:extLst>
              <a:ext uri="{FF2B5EF4-FFF2-40B4-BE49-F238E27FC236}">
                <a16:creationId xmlns:a16="http://schemas.microsoft.com/office/drawing/2014/main" id="{6880AE67-78BA-A26E-89D5-91F545EA0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708" y="3105394"/>
            <a:ext cx="7147780" cy="367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53AD9-E4D0-089E-9EED-9EDB242CE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Weinig energie om te koken na een lange school-/werkdag.</a:t>
            </a:r>
          </a:p>
        </p:txBody>
      </p:sp>
      <p:pic>
        <p:nvPicPr>
          <p:cNvPr id="3076" name="Picture 4" descr="Wok To Go - Asian Streetfood">
            <a:extLst>
              <a:ext uri="{FF2B5EF4-FFF2-40B4-BE49-F238E27FC236}">
                <a16:creationId xmlns:a16="http://schemas.microsoft.com/office/drawing/2014/main" id="{AC61F4B5-CC49-2A9F-130F-9491068C8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666" y="2259440"/>
            <a:ext cx="2620279" cy="262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Maki-Sushi">
            <a:extLst>
              <a:ext uri="{FF2B5EF4-FFF2-40B4-BE49-F238E27FC236}">
                <a16:creationId xmlns:a16="http://schemas.microsoft.com/office/drawing/2014/main" id="{B5A7DDE1-DD92-3BB8-2C66-D9A45DDB6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060" y="2653111"/>
            <a:ext cx="2317344" cy="154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 descr="Exclamation mark with solid fill">
            <a:extLst>
              <a:ext uri="{FF2B5EF4-FFF2-40B4-BE49-F238E27FC236}">
                <a16:creationId xmlns:a16="http://schemas.microsoft.com/office/drawing/2014/main" id="{5182B0E2-339B-A7E7-5F06-7E7AEDDDF6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4837" y="2809540"/>
            <a:ext cx="1166038" cy="1166038"/>
          </a:xfrm>
          <a:prstGeom prst="rect">
            <a:avLst/>
          </a:prstGeom>
        </p:spPr>
      </p:pic>
      <p:pic>
        <p:nvPicPr>
          <p:cNvPr id="3080" name="Picture 8" descr="Poké bowl recept">
            <a:extLst>
              <a:ext uri="{FF2B5EF4-FFF2-40B4-BE49-F238E27FC236}">
                <a16:creationId xmlns:a16="http://schemas.microsoft.com/office/drawing/2014/main" id="{580C371A-E7D2-5AAE-AB5B-B00FFA2A29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80" r="20098"/>
          <a:stretch/>
        </p:blipFill>
        <p:spPr bwMode="auto">
          <a:xfrm>
            <a:off x="3272713" y="4952517"/>
            <a:ext cx="2008217" cy="148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05EB80-C9A5-D2D2-AA02-34EAE9C13792}"/>
              </a:ext>
            </a:extLst>
          </p:cNvPr>
          <p:cNvSpPr/>
          <p:nvPr/>
        </p:nvSpPr>
        <p:spPr>
          <a:xfrm>
            <a:off x="6096000" y="435737"/>
            <a:ext cx="4284298" cy="71584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Pak 3 groentes, bak/kook/gril, en blend</a:t>
            </a:r>
          </a:p>
          <a:p>
            <a:pPr algn="ctr"/>
            <a:r>
              <a:rPr lang="nl-NL" dirty="0"/>
              <a:t>ét voilà: saus/soep</a:t>
            </a:r>
          </a:p>
        </p:txBody>
      </p:sp>
      <p:pic>
        <p:nvPicPr>
          <p:cNvPr id="7" name="Graphic 6" descr="Exclamation mark with solid fill">
            <a:extLst>
              <a:ext uri="{FF2B5EF4-FFF2-40B4-BE49-F238E27FC236}">
                <a16:creationId xmlns:a16="http://schemas.microsoft.com/office/drawing/2014/main" id="{0B40D6B3-B143-5189-7E8E-5F70AB41EB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18154" y="3616224"/>
            <a:ext cx="1166038" cy="116603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430DBA2-CDCD-5367-97AA-0AC50CE57700}"/>
              </a:ext>
            </a:extLst>
          </p:cNvPr>
          <p:cNvSpPr/>
          <p:nvPr/>
        </p:nvSpPr>
        <p:spPr>
          <a:xfrm>
            <a:off x="5829935" y="6198782"/>
            <a:ext cx="3519907" cy="38420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Bruine/volkoren-/zilvervliesrijst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CD9ED9D-B8EE-1772-885B-4779FC614114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5156201" y="6046366"/>
            <a:ext cx="673734" cy="34452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12" name="Graphic 11" descr="Open book outline">
            <a:extLst>
              <a:ext uri="{FF2B5EF4-FFF2-40B4-BE49-F238E27FC236}">
                <a16:creationId xmlns:a16="http://schemas.microsoft.com/office/drawing/2014/main" id="{2D97EB87-114B-5EBE-880B-FDB9DABB7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5256" y="2251684"/>
            <a:ext cx="2137154" cy="2137154"/>
          </a:xfrm>
          <a:prstGeom prst="rect">
            <a:avLst/>
          </a:prstGeom>
        </p:spPr>
      </p:pic>
      <p:pic>
        <p:nvPicPr>
          <p:cNvPr id="13" name="Picture 2" descr="Een afbeelding van AH Nasi sate ajam">
            <a:extLst>
              <a:ext uri="{FF2B5EF4-FFF2-40B4-BE49-F238E27FC236}">
                <a16:creationId xmlns:a16="http://schemas.microsoft.com/office/drawing/2014/main" id="{B3F23C22-9EB6-A94D-445D-61480A4AA0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3" r="10494"/>
          <a:stretch/>
        </p:blipFill>
        <p:spPr bwMode="auto">
          <a:xfrm>
            <a:off x="817992" y="4571084"/>
            <a:ext cx="1638739" cy="212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 descr="Close with solid fill">
            <a:extLst>
              <a:ext uri="{FF2B5EF4-FFF2-40B4-BE49-F238E27FC236}">
                <a16:creationId xmlns:a16="http://schemas.microsoft.com/office/drawing/2014/main" id="{1FDE665C-8788-262F-7836-51DC10B96E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2163" y="5071124"/>
            <a:ext cx="1105839" cy="110583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C648D2A-BB4B-8E0F-EC35-50193BCD75DA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  <p:pic>
        <p:nvPicPr>
          <p:cNvPr id="20" name="Picture 19" descr="Bowl of squash, maize, and bean soup">
            <a:extLst>
              <a:ext uri="{FF2B5EF4-FFF2-40B4-BE49-F238E27FC236}">
                <a16:creationId xmlns:a16="http://schemas.microsoft.com/office/drawing/2014/main" id="{9EE4C6C4-05EC-6001-B7D8-675FDE63252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4175" y="2536788"/>
            <a:ext cx="2339719" cy="350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02730"/>
      </p:ext>
    </p:extLst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C1AAA-1E43-DA15-EB3A-10A5D18F6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2647C3-E9D9-21D9-8E13-88EE22440C88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8E00C-7A38-2759-6069-2464013A7F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Je ziet dat de volgende dag helemaal volgepland staat met school, werk, stage en/of sport.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38811C-9BB6-FAD3-26F1-82DF2388D19F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</p:spTree>
    <p:extLst>
      <p:ext uri="{BB962C8B-B14F-4D97-AF65-F5344CB8AC3E}">
        <p14:creationId xmlns:p14="http://schemas.microsoft.com/office/powerpoint/2010/main" val="1794157549"/>
      </p:ext>
    </p:extLst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09544-7515-22C8-4F69-853BDBF2B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D55F34C-46B4-EDAC-3BFD-2973B09A1061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BD816E7-EC6D-02E5-3A04-43C1B609C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304" y="3100991"/>
            <a:ext cx="2307691" cy="307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77047F7-C672-C1F3-4CA1-2A0DECDC2664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Scenario’s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5F42FF0-8438-669C-FE12-A741926D9B11}"/>
              </a:ext>
            </a:extLst>
          </p:cNvPr>
          <p:cNvGrpSpPr/>
          <p:nvPr/>
        </p:nvGrpSpPr>
        <p:grpSpPr>
          <a:xfrm>
            <a:off x="5310090" y="3143552"/>
            <a:ext cx="6043710" cy="2990850"/>
            <a:chOff x="5626262" y="3100991"/>
            <a:chExt cx="6043710" cy="2990850"/>
          </a:xfrm>
        </p:grpSpPr>
        <p:pic>
          <p:nvPicPr>
            <p:cNvPr id="5122" name="Picture 2" descr="Grote capaciteit Glas Verzegelde pot Voor Opslag , Koffie , Salade , , , Gelei , Brede Mond Mason Jar Doorzichtig    Glas     Storage &amp; Organization, size features are:Bust: ,Length: ,Sleeve Length:">
              <a:extLst>
                <a:ext uri="{FF2B5EF4-FFF2-40B4-BE49-F238E27FC236}">
                  <a16:creationId xmlns:a16="http://schemas.microsoft.com/office/drawing/2014/main" id="{6DD03952-CA96-6D99-E2A3-F96337071E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26262" y="3100991"/>
              <a:ext cx="2247900" cy="2990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2" descr="Grote capaciteit Glas Verzegelde pot Voor Opslag , Koffie , Salade , , , Gelei , Brede Mond Mason Jar Doorzichtig    Glas     Storage &amp; Organization, size features are:Bust: ,Length: ,Sleeve Length:">
              <a:extLst>
                <a:ext uri="{FF2B5EF4-FFF2-40B4-BE49-F238E27FC236}">
                  <a16:creationId xmlns:a16="http://schemas.microsoft.com/office/drawing/2014/main" id="{59CB9B98-D624-CF5D-3237-7D25BD5C1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4167" y="3100991"/>
              <a:ext cx="2247900" cy="2990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Grote capaciteit Glas Verzegelde pot Voor Opslag , Koffie , Salade , , , Gelei , Brede Mond Mason Jar Doorzichtig    Glas     Storage &amp; Organization, size features are:Bust: ,Length: ,Sleeve Length:">
              <a:extLst>
                <a:ext uri="{FF2B5EF4-FFF2-40B4-BE49-F238E27FC236}">
                  <a16:creationId xmlns:a16="http://schemas.microsoft.com/office/drawing/2014/main" id="{0299F329-50D4-F967-BE92-1A3A400C5B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2072" y="3100991"/>
              <a:ext cx="2247900" cy="2990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A85618-35ED-6FAE-CC19-389F11B57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Je ziet dat de volgende dag helemaal volgepland staat met school, werk, stage en/of sport.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499999"/>
      </p:ext>
    </p:extLst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D2075D-79EF-8B1E-F0BF-32F38282F74E}"/>
              </a:ext>
            </a:extLst>
          </p:cNvPr>
          <p:cNvSpPr/>
          <p:nvPr/>
        </p:nvSpPr>
        <p:spPr>
          <a:xfrm>
            <a:off x="2950030" y="2550318"/>
            <a:ext cx="6400799" cy="1757364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F8BD25-52FA-DF94-833A-509E4954F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2763000"/>
            <a:ext cx="11091600" cy="1332000"/>
          </a:xfrm>
        </p:spPr>
        <p:txBody>
          <a:bodyPr anchor="ctr">
            <a:normAutofit/>
          </a:bodyPr>
          <a:lstStyle/>
          <a:p>
            <a:pPr algn="ctr"/>
            <a:r>
              <a:rPr lang="nl-NL" sz="8000" dirty="0"/>
              <a:t>Eigen voeding</a:t>
            </a:r>
          </a:p>
        </p:txBody>
      </p:sp>
    </p:spTree>
    <p:extLst>
      <p:ext uri="{BB962C8B-B14F-4D97-AF65-F5344CB8AC3E}">
        <p14:creationId xmlns:p14="http://schemas.microsoft.com/office/powerpoint/2010/main" val="29957190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92337B3-3A71-D523-4340-0F16EC0155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" r="29867" b="69371"/>
          <a:stretch>
            <a:fillRect/>
          </a:stretch>
        </p:blipFill>
        <p:spPr>
          <a:xfrm>
            <a:off x="205397" y="637020"/>
            <a:ext cx="2658306" cy="216706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5822DC9-D4DC-364F-F3E5-15DDAB30D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82" r="19759" b="44186"/>
          <a:stretch>
            <a:fillRect/>
          </a:stretch>
        </p:blipFill>
        <p:spPr>
          <a:xfrm>
            <a:off x="3468936" y="637019"/>
            <a:ext cx="2265778" cy="216706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94E852-9B4D-5B96-D878-8C5753CE33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68" b="3861"/>
          <a:stretch>
            <a:fillRect/>
          </a:stretch>
        </p:blipFill>
        <p:spPr>
          <a:xfrm>
            <a:off x="6339947" y="163783"/>
            <a:ext cx="1723587" cy="311353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9F384E-8A3F-4BCD-0FDB-2897736858B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0" r="-172" b="47657"/>
          <a:stretch>
            <a:fillRect/>
          </a:stretch>
        </p:blipFill>
        <p:spPr>
          <a:xfrm>
            <a:off x="8668767" y="637019"/>
            <a:ext cx="3319803" cy="216706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229617-09EE-6F4A-68E1-0A455378CE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0" b="22542"/>
          <a:stretch>
            <a:fillRect/>
          </a:stretch>
        </p:blipFill>
        <p:spPr>
          <a:xfrm>
            <a:off x="944354" y="3429000"/>
            <a:ext cx="2221965" cy="312186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6C0CDE4-DF06-9E76-7D8C-875B48F1403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74" b="3733"/>
          <a:stretch>
            <a:fillRect/>
          </a:stretch>
        </p:blipFill>
        <p:spPr>
          <a:xfrm>
            <a:off x="4271948" y="3429000"/>
            <a:ext cx="1910839" cy="312185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61729B3-B550-52D7-F7E0-1E16023778D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8" b="3860"/>
          <a:stretch>
            <a:fillRect/>
          </a:stretch>
        </p:blipFill>
        <p:spPr>
          <a:xfrm>
            <a:off x="7244955" y="3429003"/>
            <a:ext cx="1919254" cy="31218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BDA4E0-4CC2-D8A8-E623-37E33B673F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8" b="3860"/>
          <a:stretch>
            <a:fillRect/>
          </a:stretch>
        </p:blipFill>
        <p:spPr>
          <a:xfrm>
            <a:off x="9414281" y="3429002"/>
            <a:ext cx="1919254" cy="3121861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6BA2BE3-1370-1ADA-6669-26F8D71D5663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>
            <a:off x="2863703" y="1720550"/>
            <a:ext cx="605233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4D6676-878D-237E-85BD-EA5702B3DFFB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>
            <a:off x="5734714" y="1720550"/>
            <a:ext cx="605233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5F7D5E5-D184-7901-D9DA-A49F92E2DB4B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>
            <a:off x="8063534" y="1720550"/>
            <a:ext cx="605233" cy="0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5E2AB14-B98C-0819-0C7C-333659779786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166319" y="4989928"/>
            <a:ext cx="1105629" cy="3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5FCF2C8-8F9A-E435-1CD2-C9B159A8A9FE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>
            <a:off x="6182787" y="4989928"/>
            <a:ext cx="1062168" cy="6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4849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6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D554E-5C2C-2906-9BEB-9D3186626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6F6E33-824E-C162-2FC4-60019BBBD144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65337-9E80-9227-1EB9-A44D83F86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Maak een lijstje met de macro- en micronutriënten die je nog kunt verbeteren.</a:t>
            </a:r>
          </a:p>
          <a:p>
            <a:r>
              <a:rPr lang="nl-NL" dirty="0"/>
              <a:t>Wat zou je kunnen veranderen om je macro- en micronutriëntinname te optimaliseren?</a:t>
            </a:r>
          </a:p>
          <a:p>
            <a:pPr lvl="1"/>
            <a:r>
              <a:rPr lang="nl-NL" sz="2800" dirty="0"/>
              <a:t>Maak eventueel gebruik van de NEVO tabel</a:t>
            </a:r>
            <a:br>
              <a:rPr lang="nl-NL" sz="2800" dirty="0"/>
            </a:br>
            <a:r>
              <a:rPr lang="nl-NL" sz="2800" dirty="0"/>
              <a:t>(</a:t>
            </a:r>
            <a:r>
              <a:rPr lang="nl-NL" sz="2800" dirty="0">
                <a:hlinkClick r:id="rId2"/>
              </a:rPr>
              <a:t>https://nevo-online.rivm.nl/</a:t>
            </a:r>
            <a:r>
              <a:rPr lang="nl-NL" sz="2800" dirty="0"/>
              <a:t>)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BB9A4A-401B-E496-0906-F276A3A04DED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Eigen voeding</a:t>
            </a:r>
          </a:p>
        </p:txBody>
      </p:sp>
    </p:spTree>
    <p:extLst>
      <p:ext uri="{BB962C8B-B14F-4D97-AF65-F5344CB8AC3E}">
        <p14:creationId xmlns:p14="http://schemas.microsoft.com/office/powerpoint/2010/main" val="3361721251"/>
      </p:ext>
    </p:extLst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206C4-3F78-BD9B-4213-29EA9AEDC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04110FE-B0F2-BEC2-FA20-C20DDADB8B29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6D6096C-7459-A08E-D056-2A24F398C4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701209"/>
            <a:ext cx="11090274" cy="43916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De student…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productverpakkingen lezen en begrijpen.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inschatten of een product gezond of ongezond is.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Weet welk effect bepaalde voedingsmiddelen hebben op het lichaam.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kritisch kijken naar de eigen voedingsinname op product niveau.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in verschillende werk/school gerelateerde scenario’s bedenken wat het beste is voor de eigen gezondheid.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de relatie tussen voeding en vitaliteit uitleggen.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Kan kritisch kijken naar de eigen voedingsinname met betrekking tot het eetmoment en de bijbehorende behoefte.</a:t>
            </a:r>
            <a:endParaRPr lang="nl-NL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048FAA2-2F2E-43B5-B6DB-6A4207DDE70A}"/>
              </a:ext>
            </a:extLst>
          </p:cNvPr>
          <p:cNvSpPr/>
          <p:nvPr/>
        </p:nvSpPr>
        <p:spPr>
          <a:xfrm>
            <a:off x="8328396" y="2116494"/>
            <a:ext cx="3312741" cy="65773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800" dirty="0"/>
              <a:t>Welke informatie was nieuw?</a:t>
            </a:r>
          </a:p>
          <a:p>
            <a:r>
              <a:rPr lang="nl-NL" sz="1800" dirty="0"/>
              <a:t>Wat neem je mee van deze les?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B7520E1-B81C-9D8D-05BA-165FE83FBAFE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Afsluiting</a:t>
            </a:r>
          </a:p>
        </p:txBody>
      </p:sp>
    </p:spTree>
    <p:extLst>
      <p:ext uri="{BB962C8B-B14F-4D97-AF65-F5344CB8AC3E}">
        <p14:creationId xmlns:p14="http://schemas.microsoft.com/office/powerpoint/2010/main" val="39926343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9F14ACB-984D-F1DA-0CF9-9DFE4C14B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6C68C2-0E37-A00B-2379-4CE2A3969617}"/>
              </a:ext>
            </a:extLst>
          </p:cNvPr>
          <p:cNvSpPr/>
          <p:nvPr/>
        </p:nvSpPr>
        <p:spPr>
          <a:xfrm>
            <a:off x="0" y="0"/>
            <a:ext cx="12192000" cy="15917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D0968-239E-D85C-FF36-92FA3AF13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Vinden jullie de les van toegevoegde waarden?</a:t>
            </a:r>
          </a:p>
          <a:p>
            <a:r>
              <a:rPr lang="nl-NL" dirty="0"/>
              <a:t>Wat zou nog kunnen verbeteren aan deze les?</a:t>
            </a:r>
          </a:p>
          <a:p>
            <a:r>
              <a:rPr lang="nl-NL" dirty="0"/>
              <a:t>Waar in de opleiding zou deze les passen?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479AA1C-EE66-FC6E-E38B-9DBE088C9844}"/>
              </a:ext>
            </a:extLst>
          </p:cNvPr>
          <p:cNvSpPr txBox="1">
            <a:spLocks/>
          </p:cNvSpPr>
          <p:nvPr/>
        </p:nvSpPr>
        <p:spPr>
          <a:xfrm>
            <a:off x="838200" y="365126"/>
            <a:ext cx="10515600" cy="8064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/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112491800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a6fbace-7cba-4d53-8681-a06284f7ff46}" enabled="0" method="" siteId="{ca6fbace-7cba-4d53-8681-a06284f7ff4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13383</TotalTime>
  <Words>2323</Words>
  <Application>Microsoft Office PowerPoint</Application>
  <PresentationFormat>Breedbeeld</PresentationFormat>
  <Paragraphs>291</Paragraphs>
  <Slides>50</Slides>
  <Notes>34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50</vt:i4>
      </vt:variant>
    </vt:vector>
  </HeadingPairs>
  <TitlesOfParts>
    <vt:vector size="57" baseType="lpstr">
      <vt:lpstr>Aptos</vt:lpstr>
      <vt:lpstr>Aptos Display</vt:lpstr>
      <vt:lpstr>Arial</vt:lpstr>
      <vt:lpstr>Open Sans</vt:lpstr>
      <vt:lpstr>Times New Roman</vt:lpstr>
      <vt:lpstr>Ubuntu</vt:lpstr>
      <vt:lpstr>Office Theme</vt:lpstr>
      <vt:lpstr>Preventieambassadeur, Voeding voor Vitalis</vt:lpstr>
      <vt:lpstr>Vitaliteit en Producten</vt:lpstr>
      <vt:lpstr>Leerdoelen</vt:lpstr>
      <vt:lpstr>Inhoud</vt:lpstr>
      <vt:lpstr>Check-in</vt:lpstr>
      <vt:lpstr>Ja = links      Nee = rechts</vt:lpstr>
      <vt:lpstr>Ja = links      Nee = rechts</vt:lpstr>
      <vt:lpstr>Ja = links      Nee = rechts</vt:lpstr>
      <vt:lpstr>Ja = links      Nee = rechts</vt:lpstr>
      <vt:lpstr>Ja = links      Nee = rechts</vt:lpstr>
      <vt:lpstr>Ja = links      Nee = rechts</vt:lpstr>
      <vt:lpstr>Ja = links      Nee = rechts</vt:lpstr>
      <vt:lpstr>Productkennis</vt:lpstr>
      <vt:lpstr>Productkennis</vt:lpstr>
      <vt:lpstr>Productkennis vlees en vis</vt:lpstr>
      <vt:lpstr>PowerPoint-presentatie</vt:lpstr>
      <vt:lpstr>Productkennis vlees en vis</vt:lpstr>
      <vt:lpstr>Productkennis ei en zuivel</vt:lpstr>
      <vt:lpstr>Productkennis ei en zuivel</vt:lpstr>
      <vt:lpstr>Productkennis ei en zuivel</vt:lpstr>
      <vt:lpstr>Productkennis pot en blik</vt:lpstr>
      <vt:lpstr>Productkennis pot en blik</vt:lpstr>
      <vt:lpstr>Productkennis pot en blik</vt:lpstr>
      <vt:lpstr>Productkennis granen en frisdrank</vt:lpstr>
      <vt:lpstr>Productkennis granen en frisdrank</vt:lpstr>
      <vt:lpstr>Productkennis granen en frisdrank</vt:lpstr>
      <vt:lpstr>Productkennis beleg en tussendoortjes</vt:lpstr>
      <vt:lpstr>Productkennis beleg en tussendoortjes</vt:lpstr>
      <vt:lpstr>Productkennis beleg en tussendoortjes</vt:lpstr>
      <vt:lpstr>Scenario’s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Eigen voeding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vitaliteit</dc:title>
  <dc:creator>Garcia, N.A. (Noelle)</dc:creator>
  <cp:lastModifiedBy>Garcia, N.A. (Noelle)</cp:lastModifiedBy>
  <cp:revision>7</cp:revision>
  <dcterms:created xsi:type="dcterms:W3CDTF">2025-03-11T18:48:51Z</dcterms:created>
  <dcterms:modified xsi:type="dcterms:W3CDTF">2026-08-31T14:30:10Z</dcterms:modified>
</cp:coreProperties>
</file>