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5" r:id="rId5"/>
    <p:sldMasterId id="2147483687" r:id="rId6"/>
    <p:sldMasterId id="2147483693" r:id="rId7"/>
    <p:sldMasterId id="2147483710" r:id="rId8"/>
    <p:sldMasterId id="2147483725" r:id="rId9"/>
    <p:sldMasterId id="2147483743" r:id="rId10"/>
  </p:sldMasterIdLst>
  <p:notesMasterIdLst>
    <p:notesMasterId r:id="rId42"/>
  </p:notesMasterIdLst>
  <p:sldIdLst>
    <p:sldId id="257" r:id="rId11"/>
    <p:sldId id="466" r:id="rId12"/>
    <p:sldId id="1131" r:id="rId13"/>
    <p:sldId id="1160" r:id="rId14"/>
    <p:sldId id="471" r:id="rId15"/>
    <p:sldId id="1145" r:id="rId16"/>
    <p:sldId id="1156" r:id="rId17"/>
    <p:sldId id="484" r:id="rId18"/>
    <p:sldId id="1085" r:id="rId19"/>
    <p:sldId id="365" r:id="rId20"/>
    <p:sldId id="366" r:id="rId21"/>
    <p:sldId id="1086" r:id="rId22"/>
    <p:sldId id="1092" r:id="rId23"/>
    <p:sldId id="1093" r:id="rId24"/>
    <p:sldId id="1094" r:id="rId25"/>
    <p:sldId id="1089" r:id="rId26"/>
    <p:sldId id="1157" r:id="rId27"/>
    <p:sldId id="1102" r:id="rId28"/>
    <p:sldId id="1088" r:id="rId29"/>
    <p:sldId id="1148" r:id="rId30"/>
    <p:sldId id="1147" r:id="rId31"/>
    <p:sldId id="1150" r:id="rId32"/>
    <p:sldId id="1149" r:id="rId33"/>
    <p:sldId id="1154" r:id="rId34"/>
    <p:sldId id="1152" r:id="rId35"/>
    <p:sldId id="1153" r:id="rId36"/>
    <p:sldId id="1151" r:id="rId37"/>
    <p:sldId id="1155" r:id="rId38"/>
    <p:sldId id="1143" r:id="rId39"/>
    <p:sldId id="500" r:id="rId40"/>
    <p:sldId id="1161" r:id="rId4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DDA"/>
    <a:srgbClr val="D4104B"/>
    <a:srgbClr val="0B4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EC6DC-6ABF-43D9-AEA4-1456F3F2200C}" v="1" dt="2026-07-14T08:35:37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2" autoAdjust="0"/>
    <p:restoredTop sz="95845" autoAdjust="0"/>
  </p:normalViewPr>
  <p:slideViewPr>
    <p:cSldViewPr snapToGrid="0" snapToObjects="1">
      <p:cViewPr varScale="1">
        <p:scale>
          <a:sx n="95" d="100"/>
          <a:sy n="95" d="100"/>
        </p:scale>
        <p:origin x="100" y="1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notesMaster" Target="notesMasters/notesMaster1.xml"/><Relationship Id="rId47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tableStyles" Target="tableStyles.xml"/><Relationship Id="rId20" Type="http://schemas.openxmlformats.org/officeDocument/2006/relationships/slide" Target="slides/slide10.xml"/><Relationship Id="rId41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8B82D-5312-4101-B187-E6337CF362F3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B7C02-EC50-4905-8989-E08027BFCA3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246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FB7C02-EC50-4905-8989-E08027BFCA37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2181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4E4F2A-4E73-4C70-95B6-8F91DB692682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117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435BA-64AF-4A26-B71A-161E45C6C5B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923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18300D73-5ADD-3647-89FB-03865C1A6E43}"/>
              </a:ext>
            </a:extLst>
          </p:cNvPr>
          <p:cNvSpPr/>
          <p:nvPr userDrawn="1"/>
        </p:nvSpPr>
        <p:spPr bwMode="auto">
          <a:xfrm>
            <a:off x="513445" y="555008"/>
            <a:ext cx="4122349" cy="3896960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8" y="828066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8" y="2503488"/>
            <a:ext cx="3618058" cy="1200768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10EB3F6-3A41-A947-92A9-D555A744C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C2629DB-B92B-4F0A-B73C-AE93AD9582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08597" y="-1858466"/>
            <a:ext cx="7746806" cy="1162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49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C78AD5-A497-EC48-95D2-CBCB308C87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4136" y="0"/>
            <a:ext cx="12286136" cy="685800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214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06348BC-946F-3747-8BC4-6CBBB480B8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A7B9DF07-3E9B-B040-9616-03BCB6832AA8}"/>
              </a:ext>
            </a:extLst>
          </p:cNvPr>
          <p:cNvSpPr/>
          <p:nvPr userDrawn="1"/>
        </p:nvSpPr>
        <p:spPr bwMode="auto">
          <a:xfrm>
            <a:off x="408006" y="564573"/>
            <a:ext cx="11253247" cy="958204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C6CDB125-2171-CF4A-A5A6-E0AB9EAEB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564572"/>
            <a:ext cx="10552509" cy="666819"/>
          </a:xfrm>
        </p:spPr>
        <p:txBody>
          <a:bodyPr anchor="ctr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120A5374-852A-D84D-A706-8154ECB1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129988"/>
            <a:ext cx="10651065" cy="392790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7481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C78AD5-A497-EC48-95D2-CBCB308C8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7068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214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06348BC-946F-3747-8BC4-6CBBB480B8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A7B9DF07-3E9B-B040-9616-03BCB6832AA8}"/>
              </a:ext>
            </a:extLst>
          </p:cNvPr>
          <p:cNvSpPr/>
          <p:nvPr userDrawn="1"/>
        </p:nvSpPr>
        <p:spPr bwMode="auto">
          <a:xfrm>
            <a:off x="408006" y="564573"/>
            <a:ext cx="11253247" cy="958204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C6CDB125-2171-CF4A-A5A6-E0AB9EAEB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564572"/>
            <a:ext cx="10552509" cy="666819"/>
          </a:xfrm>
        </p:spPr>
        <p:txBody>
          <a:bodyPr anchor="ctr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120A5374-852A-D84D-A706-8154ECB1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129988"/>
            <a:ext cx="10651065" cy="392790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22400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8" y="666702"/>
            <a:ext cx="4544482" cy="191160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2718186"/>
            <a:ext cx="4544481" cy="2298219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23D2696-9E2C-CB41-84F5-F0835BC716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30C939D-4E53-4D1C-85E8-D11D03160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119" t="25002" r="9754" b="25401"/>
          <a:stretch/>
        </p:blipFill>
        <p:spPr>
          <a:xfrm>
            <a:off x="5638800" y="666702"/>
            <a:ext cx="6197600" cy="54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422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666703"/>
            <a:ext cx="10651065" cy="785579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452282"/>
            <a:ext cx="10651065" cy="785579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7ADA1F-AF9B-9042-8EAF-8AA6C2368F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6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10515600" cy="443981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4" name="Afbeelding 1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078B472-7B47-EF4D-B387-FB13A7D8E3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55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8"/>
            <a:ext cx="10515600" cy="448794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E880CDC-CDD1-064B-8121-E9140DAAF0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4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96D5EF-4E9E-BB48-85B0-F041625B1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8058"/>
            <a:ext cx="5181600" cy="478647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566185-896E-EE4A-82D0-EF31C2E10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8058"/>
            <a:ext cx="5181600" cy="47864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2D782E1-11DA-D749-AC88-3B9F59ACB2D2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7F0A91D-BC1E-6742-B7C5-58326DA2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845C24AA-8C47-F24E-8DE4-1EF3FF9017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97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E77DD9-B454-484D-8F00-4D7CBD5EF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39968"/>
            <a:ext cx="5157787" cy="906303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037F17-0FDA-6046-A74E-F75A2A8C3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61BBBF2-F030-A549-B400-B72BB89A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39968"/>
            <a:ext cx="5183188" cy="906303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9E1E1C6-5935-F940-A4F3-DE456581D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495EF8E-E894-554C-BBDF-A5C3500A507B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EEF915C-EE12-3546-8889-A440B521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2" name="Afbeelding 11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E38265E3-17EC-B043-905F-75CC43A732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18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0B4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10515600" cy="443981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17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7237031" cy="690486"/>
          </a:xfrm>
          <a:prstGeom prst="rect">
            <a:avLst/>
          </a:prstGeom>
          <a:solidFill>
            <a:srgbClr val="0B4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6806838" cy="443981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A235D95-6F9C-0D48-808D-488ACBC86C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988349" y="542340"/>
            <a:ext cx="3672904" cy="550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429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D0D6623-E353-C54A-97C0-2F1137874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38896"/>
            <a:ext cx="12261148" cy="6896895"/>
          </a:xfrm>
          <a:prstGeom prst="rect">
            <a:avLst/>
          </a:prstGeom>
        </p:spPr>
      </p:pic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46180EB-A1AB-224F-B26A-0A3D0C20C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E6E60ECC-2E38-BD40-9146-9B85A8E7AB5D}"/>
              </a:ext>
            </a:extLst>
          </p:cNvPr>
          <p:cNvSpPr/>
          <p:nvPr userDrawn="1"/>
        </p:nvSpPr>
        <p:spPr bwMode="auto">
          <a:xfrm>
            <a:off x="547307" y="886265"/>
            <a:ext cx="4744221" cy="1704536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1" name="Ondertitel 2">
            <a:extLst>
              <a:ext uri="{FF2B5EF4-FFF2-40B4-BE49-F238E27FC236}">
                <a16:creationId xmlns:a16="http://schemas.microsoft.com/office/drawing/2014/main" id="{309FE8A5-6C8D-7047-A17D-0E32D1E90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0" y="1144930"/>
            <a:ext cx="4217375" cy="1206384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906295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D0D6623-E353-C54A-97C0-2F1137874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38896"/>
            <a:ext cx="12261146" cy="6896895"/>
          </a:xfrm>
          <a:prstGeom prst="rect">
            <a:avLst/>
          </a:prstGeom>
        </p:spPr>
      </p:pic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46180EB-A1AB-224F-B26A-0A3D0C20C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A2776CD1-1785-4340-A09C-23280865CB1A}"/>
              </a:ext>
            </a:extLst>
          </p:cNvPr>
          <p:cNvSpPr/>
          <p:nvPr userDrawn="1"/>
        </p:nvSpPr>
        <p:spPr bwMode="auto">
          <a:xfrm>
            <a:off x="547307" y="886265"/>
            <a:ext cx="4744221" cy="1704536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2" name="Ondertitel 2">
            <a:extLst>
              <a:ext uri="{FF2B5EF4-FFF2-40B4-BE49-F238E27FC236}">
                <a16:creationId xmlns:a16="http://schemas.microsoft.com/office/drawing/2014/main" id="{77A721F4-79CD-644C-B2B2-2CEA10B4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0" y="1144930"/>
            <a:ext cx="4217375" cy="1206384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243523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10E029A4-A6C7-2E46-8408-6002265959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820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18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4F3B684-A087-4D4C-BC3B-3E76AF6A0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29" y="2594266"/>
            <a:ext cx="8347339" cy="834734"/>
          </a:xfrm>
          <a:prstGeom prst="rect">
            <a:avLst/>
          </a:prstGeom>
        </p:spPr>
      </p:pic>
      <p:pic>
        <p:nvPicPr>
          <p:cNvPr id="4" name="Afbeelding 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AD023EA-CB5E-D545-BA4C-22765183DE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12" y="4437854"/>
            <a:ext cx="2710574" cy="38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62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12992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4634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03292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382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20787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5725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51444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36021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178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062859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84216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524" y="230191"/>
            <a:ext cx="11257061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5965E0-7062-474C-8671-DB3A3CE669B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5694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870B09D1-5865-49C6-B8E9-1665DBEC83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839451" y="6002338"/>
            <a:ext cx="1847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endParaRPr lang="nl-NL" sz="24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668" y="0"/>
            <a:ext cx="10657417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C0033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19667" y="1471613"/>
            <a:ext cx="10687051" cy="3973611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64754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295467" y="1700808"/>
            <a:ext cx="9697077" cy="30243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 b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  <p:sp>
        <p:nvSpPr>
          <p:cNvPr id="8" name="Tijdelijke aanduiding voor tekst 3"/>
          <p:cNvSpPr>
            <a:spLocks noGrp="1"/>
          </p:cNvSpPr>
          <p:nvPr>
            <p:ph type="body" sz="half" idx="13"/>
          </p:nvPr>
        </p:nvSpPr>
        <p:spPr>
          <a:xfrm>
            <a:off x="1295467" y="4941168"/>
            <a:ext cx="9697077" cy="44619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0" baseline="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5984767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5" descr="HR_LOGO_rechtsonder_CMYK_wit.eps">
            <a:extLst>
              <a:ext uri="{FF2B5EF4-FFF2-40B4-BE49-F238E27FC236}">
                <a16:creationId xmlns:a16="http://schemas.microsoft.com/office/drawing/2014/main" id="{62947D5C-57CF-4075-8A54-C33AFDDE49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767" y="3213101"/>
            <a:ext cx="2897717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6" descr="HR_OJ_CMYK_wit.eps">
            <a:extLst>
              <a:ext uri="{FF2B5EF4-FFF2-40B4-BE49-F238E27FC236}">
                <a16:creationId xmlns:a16="http://schemas.microsoft.com/office/drawing/2014/main" id="{4114753D-ACF9-408B-A2BF-6D7557C74D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718" y="1557339"/>
            <a:ext cx="6707716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CC0033"/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2520868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 Stichting Wetenschap Balans.jpg">
            <a:extLst>
              <a:ext uri="{FF2B5EF4-FFF2-40B4-BE49-F238E27FC236}">
                <a16:creationId xmlns:a16="http://schemas.microsoft.com/office/drawing/2014/main" id="{F5AA2EDA-1ED3-4FDC-BC59-4C98C9F057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4" y="6172200"/>
            <a:ext cx="3155951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1">
            <a:extLst>
              <a:ext uri="{FF2B5EF4-FFF2-40B4-BE49-F238E27FC236}">
                <a16:creationId xmlns:a16="http://schemas.microsoft.com/office/drawing/2014/main" id="{DBF1687B-D1A8-4639-94DE-0C73D94373F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543"/>
          <a:stretch>
            <a:fillRect/>
          </a:stretch>
        </p:blipFill>
        <p:spPr bwMode="auto">
          <a:xfrm>
            <a:off x="9463618" y="0"/>
            <a:ext cx="272838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379" y="144390"/>
            <a:ext cx="9331316" cy="1201521"/>
          </a:xfrm>
        </p:spPr>
        <p:txBody>
          <a:bodyPr anchor="b">
            <a:normAutofit/>
          </a:bodyPr>
          <a:lstStyle>
            <a:lvl1pPr algn="l">
              <a:defRPr sz="2600" b="0">
                <a:latin typeface="Khmer UI"/>
                <a:cs typeface="Khmer U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379" y="1345913"/>
            <a:ext cx="9331316" cy="4912417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Khmer UI"/>
                <a:cs typeface="Khmer UI"/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Khmer UI"/>
                <a:cs typeface="Khmer UI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Khmer UI"/>
                <a:cs typeface="Khmer UI"/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Khmer UI"/>
                <a:cs typeface="Khmer UI"/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Khmer UI"/>
                <a:cs typeface="Khmer UI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193A76F-0D81-4657-91A6-21ED422047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790CAEB-4E33-493F-8210-0FA6ED78F3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E3F26D4-22DD-4572-8B09-712395910894}" type="slidenum">
              <a:rPr lang="en-US" altLang="nl-NL"/>
              <a:pPr/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6383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056">
            <a:extLst>
              <a:ext uri="{FF2B5EF4-FFF2-40B4-BE49-F238E27FC236}">
                <a16:creationId xmlns:a16="http://schemas.microsoft.com/office/drawing/2014/main" id="{436E1F63-617A-406B-92C5-EEC2D83381D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838200"/>
            <a:ext cx="12192000" cy="0"/>
          </a:xfrm>
          <a:prstGeom prst="line">
            <a:avLst/>
          </a:prstGeom>
          <a:noFill/>
          <a:ln w="57150" cmpd="thickThin">
            <a:solidFill>
              <a:srgbClr val="F8E03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nl-NL" sz="180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1AE4AC7-D3DE-4BBF-9702-E0DFA52B184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02485" y="6546850"/>
            <a:ext cx="789516" cy="2301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324E862-28A5-42FC-A1CA-F451A96F0E75}" type="slidenum">
              <a:rPr lang="nl-NL" altLang="nl-NL" sz="900">
                <a:solidFill>
                  <a:schemeClr val="bg1"/>
                </a:solidFill>
                <a:cs typeface="Arial" panose="020B0604020202020204" pitchFamily="34" charset="0"/>
              </a:rPr>
              <a:pPr eaLnBrk="1" hangingPunct="1"/>
              <a:t>‹nr.›</a:t>
            </a:fld>
            <a:endParaRPr lang="nl-NL" altLang="nl-NL" sz="9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5069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18300D73-5ADD-3647-89FB-03865C1A6E43}"/>
              </a:ext>
            </a:extLst>
          </p:cNvPr>
          <p:cNvSpPr/>
          <p:nvPr userDrawn="1"/>
        </p:nvSpPr>
        <p:spPr bwMode="auto">
          <a:xfrm>
            <a:off x="513445" y="555008"/>
            <a:ext cx="4122349" cy="3896960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8" y="828066"/>
            <a:ext cx="3618058" cy="1555369"/>
          </a:xfrm>
        </p:spPr>
        <p:txBody>
          <a:bodyPr anchor="t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8" y="2503488"/>
            <a:ext cx="3618058" cy="1200768"/>
          </a:xfrm>
        </p:spPr>
        <p:txBody>
          <a:bodyPr anchor="t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10EB3F6-3A41-A947-92A9-D555A744C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CC2629DB-B92B-4F0A-B73C-AE93AD9582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08597" y="-1858466"/>
            <a:ext cx="7746806" cy="1162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1686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C78AD5-A497-EC48-95D2-CBCB308C87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4136" y="0"/>
            <a:ext cx="12286136" cy="685800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214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06348BC-946F-3747-8BC4-6CBBB480B8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A7B9DF07-3E9B-B040-9616-03BCB6832AA8}"/>
              </a:ext>
            </a:extLst>
          </p:cNvPr>
          <p:cNvSpPr/>
          <p:nvPr userDrawn="1"/>
        </p:nvSpPr>
        <p:spPr bwMode="auto">
          <a:xfrm>
            <a:off x="408006" y="564573"/>
            <a:ext cx="11253247" cy="958204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C6CDB125-2171-CF4A-A5A6-E0AB9EAEB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564572"/>
            <a:ext cx="10552509" cy="666819"/>
          </a:xfrm>
        </p:spPr>
        <p:txBody>
          <a:bodyPr anchor="ctr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120A5374-852A-D84D-A706-8154ECB1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129988"/>
            <a:ext cx="10651065" cy="392790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1223290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65C78AD5-A497-EC48-95D2-CBCB308C8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7068" y="0"/>
            <a:ext cx="12192000" cy="685800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1214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06348BC-946F-3747-8BC4-6CBBB480B8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sp>
        <p:nvSpPr>
          <p:cNvPr id="20" name="Rechthoek 19">
            <a:extLst>
              <a:ext uri="{FF2B5EF4-FFF2-40B4-BE49-F238E27FC236}">
                <a16:creationId xmlns:a16="http://schemas.microsoft.com/office/drawing/2014/main" id="{A7B9DF07-3E9B-B040-9616-03BCB6832AA8}"/>
              </a:ext>
            </a:extLst>
          </p:cNvPr>
          <p:cNvSpPr/>
          <p:nvPr userDrawn="1"/>
        </p:nvSpPr>
        <p:spPr bwMode="auto">
          <a:xfrm>
            <a:off x="408006" y="564573"/>
            <a:ext cx="11253247" cy="958204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21" name="Titel 1">
            <a:extLst>
              <a:ext uri="{FF2B5EF4-FFF2-40B4-BE49-F238E27FC236}">
                <a16:creationId xmlns:a16="http://schemas.microsoft.com/office/drawing/2014/main" id="{C6CDB125-2171-CF4A-A5A6-E0AB9EAEBE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564572"/>
            <a:ext cx="10552509" cy="666819"/>
          </a:xfrm>
        </p:spPr>
        <p:txBody>
          <a:bodyPr anchor="ctr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23" name="Ondertitel 2">
            <a:extLst>
              <a:ext uri="{FF2B5EF4-FFF2-40B4-BE49-F238E27FC236}">
                <a16:creationId xmlns:a16="http://schemas.microsoft.com/office/drawing/2014/main" id="{120A5374-852A-D84D-A706-8154ECB10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129988"/>
            <a:ext cx="10651065" cy="392790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4343843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8" y="666702"/>
            <a:ext cx="4544482" cy="1911606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2718186"/>
            <a:ext cx="4544481" cy="2298219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23D2696-9E2C-CB41-84F5-F0835BC716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30C939D-4E53-4D1C-85E8-D11D03160F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119" t="25002" r="9754" b="25401"/>
          <a:stretch/>
        </p:blipFill>
        <p:spPr>
          <a:xfrm>
            <a:off x="5638800" y="666702"/>
            <a:ext cx="6197600" cy="548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2536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CD394-26CE-1147-8D0B-800AD01DE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0467" y="666703"/>
            <a:ext cx="10651065" cy="785579"/>
          </a:xfrm>
        </p:spPr>
        <p:txBody>
          <a:bodyPr anchor="t"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F9C61-913A-404B-916B-8E866A5348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467" y="1452282"/>
            <a:ext cx="10651065" cy="785579"/>
          </a:xfrm>
        </p:spPr>
        <p:txBody>
          <a:bodyPr anchor="t"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DCBC831-70D9-A440-95C2-2854AE39C2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0468" y="624375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1DD3A0E5-1976-E34F-AB3F-F361AB8819F9}" type="datetimeFigureOut">
              <a:rPr lang="nl-NL" smtClean="0"/>
              <a:pPr/>
              <a:t>31-8-2026</a:t>
            </a:fld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47ADA1F-AF9B-9042-8EAF-8AA6C2368F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146" y="6241225"/>
            <a:ext cx="3240153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8592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10515600" cy="4439816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0179716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8"/>
            <a:ext cx="10515600" cy="448794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AE880CDC-CDD1-064B-8121-E9140DAAF0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6651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96D5EF-4E9E-BB48-85B0-F041625B17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8058"/>
            <a:ext cx="5181600" cy="4786472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6566185-896E-EE4A-82D0-EF31C2E10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8058"/>
            <a:ext cx="5181600" cy="478647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2D782E1-11DA-D749-AC88-3B9F59ACB2D2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27F0A91D-BC1E-6742-B7C5-58326DA2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845C24AA-8C47-F24E-8DE4-1EF3FF9017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3049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E77DD9-B454-484D-8F00-4D7CBD5EF5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39968"/>
            <a:ext cx="5157787" cy="906303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B037F17-0FDA-6046-A74E-F75A2A8C3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361BBBF2-F030-A549-B400-B72BB89A75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39968"/>
            <a:ext cx="5183188" cy="906303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9E1E1C6-5935-F940-A4F3-DE456581DA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7495EF8E-E894-554C-BBDF-A5C3500A507B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D4104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2EEF915C-EE12-3546-8889-A440B521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12" name="Afbeelding 11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E38265E3-17EC-B043-905F-75CC43A732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27708" y="6241224"/>
            <a:ext cx="333546" cy="3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4010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11253246" cy="690486"/>
          </a:xfrm>
          <a:prstGeom prst="rect">
            <a:avLst/>
          </a:prstGeom>
          <a:solidFill>
            <a:srgbClr val="0B4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10515600" cy="443981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393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21F16F20-8C39-3842-80F3-B2E835C04146}"/>
              </a:ext>
            </a:extLst>
          </p:cNvPr>
          <p:cNvSpPr/>
          <p:nvPr userDrawn="1"/>
        </p:nvSpPr>
        <p:spPr bwMode="auto">
          <a:xfrm>
            <a:off x="408007" y="564573"/>
            <a:ext cx="7237031" cy="690486"/>
          </a:xfrm>
          <a:prstGeom prst="rect">
            <a:avLst/>
          </a:prstGeom>
          <a:solidFill>
            <a:srgbClr val="0B48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C15DAD-D3C5-4B4F-AAE5-A931C101C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8059"/>
            <a:ext cx="6806838" cy="443981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EAF1C0C-133B-2C43-A1F3-0CFB8D8C9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42" y="564573"/>
            <a:ext cx="10515600" cy="716539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A235D95-6F9C-0D48-808D-488ACBC86C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988349" y="542340"/>
            <a:ext cx="3672904" cy="550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8205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D0D6623-E353-C54A-97C0-2F1137874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38896"/>
            <a:ext cx="12261148" cy="6896895"/>
          </a:xfrm>
          <a:prstGeom prst="rect">
            <a:avLst/>
          </a:prstGeom>
        </p:spPr>
      </p:pic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46180EB-A1AB-224F-B26A-0A3D0C20C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E6E60ECC-2E38-BD40-9146-9B85A8E7AB5D}"/>
              </a:ext>
            </a:extLst>
          </p:cNvPr>
          <p:cNvSpPr/>
          <p:nvPr userDrawn="1"/>
        </p:nvSpPr>
        <p:spPr bwMode="auto">
          <a:xfrm>
            <a:off x="547307" y="886265"/>
            <a:ext cx="4744221" cy="1704536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1" name="Ondertitel 2">
            <a:extLst>
              <a:ext uri="{FF2B5EF4-FFF2-40B4-BE49-F238E27FC236}">
                <a16:creationId xmlns:a16="http://schemas.microsoft.com/office/drawing/2014/main" id="{309FE8A5-6C8D-7047-A17D-0E32D1E90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0" y="1144930"/>
            <a:ext cx="4217375" cy="1206384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370368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8D0D6623-E353-C54A-97C0-2F1137874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38896"/>
            <a:ext cx="12261146" cy="6896895"/>
          </a:xfrm>
          <a:prstGeom prst="rect">
            <a:avLst/>
          </a:prstGeom>
        </p:spPr>
      </p:pic>
      <p:pic>
        <p:nvPicPr>
          <p:cNvPr id="10" name="Afbeelding 9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646180EB-A1AB-224F-B26A-0A3D0C20CE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A2776CD1-1785-4340-A09C-23280865CB1A}"/>
              </a:ext>
            </a:extLst>
          </p:cNvPr>
          <p:cNvSpPr/>
          <p:nvPr userDrawn="1"/>
        </p:nvSpPr>
        <p:spPr bwMode="auto">
          <a:xfrm>
            <a:off x="547307" y="886265"/>
            <a:ext cx="4744221" cy="1704536"/>
          </a:xfrm>
          <a:prstGeom prst="rect">
            <a:avLst/>
          </a:prstGeom>
          <a:solidFill>
            <a:srgbClr val="D4104B">
              <a:alpha val="9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84" charset="0"/>
              <a:ea typeface="ヒラギノ角ゴ Pro W3" pitchFamily="84" charset="-128"/>
              <a:cs typeface="ヒラギノ角ゴ Pro W3" pitchFamily="84" charset="-128"/>
            </a:endParaRPr>
          </a:p>
        </p:txBody>
      </p:sp>
      <p:sp>
        <p:nvSpPr>
          <p:cNvPr id="12" name="Ondertitel 2">
            <a:extLst>
              <a:ext uri="{FF2B5EF4-FFF2-40B4-BE49-F238E27FC236}">
                <a16:creationId xmlns:a16="http://schemas.microsoft.com/office/drawing/2014/main" id="{77A721F4-79CD-644C-B2B2-2CEA10B41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330" y="1144930"/>
            <a:ext cx="4217375" cy="1206384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5897833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1105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C08BA98-72D1-3E4E-947D-A24F3B97C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7754" y="6241225"/>
            <a:ext cx="333545" cy="333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2118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el en object">
    <p:bg>
      <p:bgPr>
        <a:solidFill>
          <a:srgbClr val="D41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04F3B684-A087-4D4C-BC3B-3E76AF6A0C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29" y="2594266"/>
            <a:ext cx="8347339" cy="834734"/>
          </a:xfrm>
          <a:prstGeom prst="rect">
            <a:avLst/>
          </a:prstGeom>
        </p:spPr>
      </p:pic>
      <p:pic>
        <p:nvPicPr>
          <p:cNvPr id="4" name="Afbeelding 3" descr="Afbeelding met tekst, illustratie&#10;&#10;Automatisch gegenereerde beschrijving">
            <a:extLst>
              <a:ext uri="{FF2B5EF4-FFF2-40B4-BE49-F238E27FC236}">
                <a16:creationId xmlns:a16="http://schemas.microsoft.com/office/drawing/2014/main" id="{0AD023EA-CB5E-D545-BA4C-22765183DE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12" y="4437854"/>
            <a:ext cx="2710574" cy="38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8704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54348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54388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104392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9998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80469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15433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37265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52169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26880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844438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767503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524" y="230191"/>
            <a:ext cx="11257061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9369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552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6391143" y="1835249"/>
            <a:ext cx="552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8093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68935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887117"/>
            <a:ext cx="10363200" cy="610820"/>
          </a:xfrm>
        </p:spPr>
        <p:txBody>
          <a:bodyPr/>
          <a:lstStyle>
            <a:lvl1pPr algn="ctr">
              <a:defRPr lang="en-US" sz="40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399" y="4399020"/>
            <a:ext cx="10363200" cy="764440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4693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0443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2"/>
            <a:ext cx="10363200" cy="1362075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4940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3545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4943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6204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65543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1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4209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1"/>
            <a:ext cx="7315200" cy="566739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43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9"/>
            <a:ext cx="7315200" cy="804863"/>
          </a:xfrm>
        </p:spPr>
        <p:txBody>
          <a:bodyPr/>
          <a:lstStyle>
            <a:lvl1pPr marL="0" indent="0">
              <a:buNone/>
              <a:defRPr sz="19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68394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1971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397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1181AE"/>
            </a:gs>
            <a:gs pos="0">
              <a:srgbClr val="1181AE"/>
            </a:gs>
            <a:gs pos="100000">
              <a:srgbClr val="09547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18672" y="2870634"/>
            <a:ext cx="5932223" cy="71108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Open Sans" pitchFamily="34" charset="0"/>
                <a:cs typeface="Open Sans" pitchFamily="34" charset="0"/>
              </a:defRPr>
            </a:lvl1pPr>
          </a:lstStyle>
          <a:p>
            <a:r>
              <a:rPr lang="en-US"/>
              <a:t>SlideModel.com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9093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524" y="230191"/>
            <a:ext cx="11257061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te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5309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563F55A-F396-4A26-9A3E-C2CE772EF9BB}"/>
              </a:ext>
            </a:extLst>
          </p:cNvPr>
          <p:cNvCxnSpPr>
            <a:cxnSpLocks/>
          </p:cNvCxnSpPr>
          <p:nvPr userDrawn="1"/>
        </p:nvCxnSpPr>
        <p:spPr>
          <a:xfrm>
            <a:off x="1" y="956874"/>
            <a:ext cx="11094097" cy="0"/>
          </a:xfrm>
          <a:prstGeom prst="line">
            <a:avLst/>
          </a:prstGeom>
          <a:ln w="19050">
            <a:solidFill>
              <a:srgbClr val="4EAF4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04205"/>
            <a:ext cx="8596668" cy="75266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54E68F1-4639-425B-8B89-03DDD7B06B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6074229"/>
            <a:ext cx="703984" cy="78377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241A53A-C29A-4F52-A937-3FE472762D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3986" y="6294111"/>
            <a:ext cx="1628667" cy="48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8704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44800" y="1371600"/>
            <a:ext cx="9042400" cy="68580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2336801" y="2133601"/>
            <a:ext cx="9550400" cy="3962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noProof="0"/>
              <a:t>Klik op het pictogram als u een tabel wilt toevoegen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2235201" y="6400800"/>
            <a:ext cx="1625600" cy="45720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fld id="{D6E31510-2229-45B7-914F-853B909618C0}" type="datetimeFigureOut">
              <a:rPr lang="nl-NL" smtClean="0"/>
              <a:pPr/>
              <a:t>31-8-2026</a:t>
            </a:fld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962400" y="6400800"/>
            <a:ext cx="5791200" cy="45720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endParaRPr lang="nl-N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79200" y="6400800"/>
            <a:ext cx="812800" cy="457200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fld id="{4BF964CD-97A6-46EB-B5C4-738B884501EB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849602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ee kolommen - algem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41DAF-11CD-4D6E-A9E2-F440749B11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3100" y="1100092"/>
            <a:ext cx="10766044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3741"/>
                </a:solidFill>
              </a:defRPr>
            </a:lvl1pPr>
          </a:lstStyle>
          <a:p>
            <a:r>
              <a:rPr lang="nl-NL" dirty="0"/>
              <a:t>Hier de titel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C18372C-9B21-4DA0-8A35-9ACF44B7D0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73100" y="2425655"/>
            <a:ext cx="5346700" cy="375130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23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nl-NL" dirty="0"/>
              <a:t>Hier een toelichtende tekst.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C723EE4-8616-4984-A1F0-0582DFEC573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91072" y="2425655"/>
            <a:ext cx="5148072" cy="3751308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spcBef>
                <a:spcPts val="0"/>
              </a:spcBef>
              <a:defRPr sz="2300"/>
            </a:lvl1pPr>
            <a:lvl2pPr>
              <a:defRPr sz="23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</a:lstStyle>
          <a:p>
            <a:pPr lvl="0"/>
            <a:r>
              <a:rPr lang="nl-NL" dirty="0"/>
              <a:t>Hier een puntenlijst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493DA45-1050-4E5B-B003-C91658D34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Tips voor een PowerPointpresentatie| juli 2018</a:t>
            </a:r>
          </a:p>
        </p:txBody>
      </p:sp>
    </p:spTree>
    <p:extLst>
      <p:ext uri="{BB962C8B-B14F-4D97-AF65-F5344CB8AC3E}">
        <p14:creationId xmlns:p14="http://schemas.microsoft.com/office/powerpoint/2010/main" val="92601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85D18D-45E6-4737-87A0-0777FB505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04C398F-C663-4A3A-9D41-77F4AEA6CD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B38110F-E62B-424A-8E02-2FD6CDE63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21EDA2A-617A-404D-B36D-270082577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C5DBBB8-CCFE-4F4B-8989-C359B98D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745911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CAFC93-04FA-4B32-BED4-C278BE017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A3F2A0-9DC8-442C-8EDC-508632A2C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FFCAF83-9347-4CAE-B286-9433C468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4067005-981A-4C0B-8C6C-46F87964F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017B2E0-3DBD-4008-8546-C559CECA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26105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9ED3AB-E0BD-42A4-B06A-C4D41F55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F8786F-11AE-4920-BB99-C2F4EC503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BE35F91-0160-48FE-A75A-BDECDBF6D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5F2F02-C5FB-403D-B1C2-0C5BF7D3D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315D9BB-C68D-43C0-9D04-B9A0A67CF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10492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EDEFB0-F688-4688-98D2-FB532DE67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9199BB-FE45-4866-A1A5-47FC05C73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60DE594-40CE-4097-9B0B-EAC81D47C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19B3A64-7A6D-49C8-ACC5-5FC17468F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814C6D0-97C1-4D8F-872F-ECE378433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5753EA4-5A8A-4BF0-A5FF-78A369D91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39016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2D0216-037C-41E8-BFF6-F30DA0FF7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74C6DAB-FC33-4A82-A9D4-A59ADCA63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5FBAE5B-31D1-4B97-8A4D-DDB676308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25059B-3731-46DC-B22C-6BE6DA0BC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4474C25-870D-43BF-9FB3-8AAB8FF32F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06EA54A-3C5D-4D89-80EE-1956854DD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7C42961-B860-4AFF-B64D-29C984AFC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74A3FEE-B268-49F5-B4EC-73FCE3D69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1449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A257FE-D35F-4017-B1BF-20E30DA4A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9309EB5-8BB6-42F8-8E0B-7100AFFDE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DF669D5-00E9-4547-8279-B7DD74659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17E1386-2A81-4504-8125-00FA49809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68478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1F115CD9-A44E-4444-86E0-C0B39DD07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B21848A-5860-41D6-8560-79500DED1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CDCBD22-0731-49E8-B83B-1C87C8999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05169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F5C9D0-D56C-411C-A421-22F411C6C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1B2A2C-80DD-4325-8C0B-720F0B8B3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671F8C5-69EE-432C-87B9-EBE1EEE00F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2FB3E14-6F8B-4C7A-AC3B-6FFF8D4D3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35F3CA0-2C8C-45CD-B1EB-B505CA21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5FFF172-3368-4A8A-8873-3AE14FDC3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43258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295544-499F-474F-B285-7105B2B51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BB00C34-41BC-47DA-86EA-A77647472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E813B27-6A43-44F9-B476-3869C7B36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66F560B-0A95-4EA8-A243-D0968BB7C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2D8DE49-848D-49C6-8E8A-21E9BF7B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7DC9DB6-2E91-44D1-84C6-F123C0F5A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304731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464C14-299C-44EA-BE20-C0A2189CD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BFBBCE0-FD36-4D55-8C69-78658D37B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85DAC99-6D72-4693-A627-2D8E03E5F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564451-9C1C-41FE-ADB9-CC5F884BE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9D3097C-073E-4F0E-BE7C-630E64C09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409594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7FC8276-A95F-4276-90FB-8DC1C3FF1E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321C96-B8F0-4998-B42B-B71D162643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DD91510-319C-446D-9039-68B41C4DC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BA6179-A766-4B07-80A2-6D60E09AE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8F196C-AD38-450D-BC78-4264D3E6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0543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slideLayout" Target="../slideLayouts/slideLayout31.xml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15.jpeg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1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46DE98B-1EF6-9B49-A614-24BD8D5B4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95E89F-39D4-6246-B49F-71F2D0FA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</a:t>
            </a:r>
            <a:r>
              <a:rPr lang="nl-NL" dirty="0" err="1"/>
              <a:t>tekststjil</a:t>
            </a:r>
            <a:r>
              <a:rPr lang="nl-NL" dirty="0"/>
              <a:t>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71030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73" r:id="rId3"/>
    <p:sldLayoutId id="2147483660" r:id="rId4"/>
    <p:sldLayoutId id="2147483662" r:id="rId5"/>
    <p:sldLayoutId id="2147483650" r:id="rId6"/>
    <p:sldLayoutId id="2147483663" r:id="rId7"/>
    <p:sldLayoutId id="2147483652" r:id="rId8"/>
    <p:sldLayoutId id="2147483653" r:id="rId9"/>
    <p:sldLayoutId id="2147483664" r:id="rId10"/>
    <p:sldLayoutId id="2147483665" r:id="rId11"/>
    <p:sldLayoutId id="2147483666" r:id="rId12"/>
    <p:sldLayoutId id="2147483669" r:id="rId13"/>
    <p:sldLayoutId id="2147483654" r:id="rId14"/>
    <p:sldLayoutId id="2147483671" r:id="rId15"/>
    <p:sldLayoutId id="214748367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0B485F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D4104B"/>
        </a:buClr>
        <a:buFont typeface="Arial" panose="020B0604020202020204" pitchFamily="34" charset="0"/>
        <a:buChar char="•"/>
        <a:defRPr sz="24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22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20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18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18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065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74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>
            <a:extLst>
              <a:ext uri="{FF2B5EF4-FFF2-40B4-BE49-F238E27FC236}">
                <a16:creationId xmlns:a16="http://schemas.microsoft.com/office/drawing/2014/main" id="{4D5AAD09-850A-4A82-8FBC-513EA47EBEF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87400" y="0"/>
            <a:ext cx="10972800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pic>
        <p:nvPicPr>
          <p:cNvPr id="1027" name="Afbeelding 2">
            <a:extLst>
              <a:ext uri="{FF2B5EF4-FFF2-40B4-BE49-F238E27FC236}">
                <a16:creationId xmlns:a16="http://schemas.microsoft.com/office/drawing/2014/main" id="{E37B5085-64BC-4416-A26E-2D6993B7496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47713"/>
            <a:ext cx="13872633" cy="475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Afbeelding 1">
            <a:extLst>
              <a:ext uri="{FF2B5EF4-FFF2-40B4-BE49-F238E27FC236}">
                <a16:creationId xmlns:a16="http://schemas.microsoft.com/office/drawing/2014/main" id="{AB592691-699C-445C-848B-F421100299C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1" y="-246063"/>
            <a:ext cx="12407901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Afbeelding 6">
            <a:extLst>
              <a:ext uri="{FF2B5EF4-FFF2-40B4-BE49-F238E27FC236}">
                <a16:creationId xmlns:a16="http://schemas.microsoft.com/office/drawing/2014/main" id="{BDDFF584-542D-45CE-B2C8-1FBF1CE268D3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8518" y="5703889"/>
            <a:ext cx="1096433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66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/>
          <a:ea typeface="ＭＳ Ｐゴシック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Verdana" pitchFamily="34" charset="0"/>
          <a:ea typeface="ＭＳ Ｐゴシック" pitchFamily="-4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defRPr sz="28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922338" indent="-200025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10"/>
        </a:buBlip>
        <a:defRPr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2pPr>
      <a:lvl3pPr marL="1330325" indent="-228600" algn="l" rtl="0" eaLnBrk="0" fontAlgn="base" hangingPunct="0">
        <a:spcBef>
          <a:spcPct val="20000"/>
        </a:spcBef>
        <a:spcAft>
          <a:spcPct val="0"/>
        </a:spcAft>
        <a:buClr>
          <a:srgbClr val="CE0044"/>
        </a:buClr>
        <a:buSzPct val="120000"/>
        <a:buFont typeface="Arial" panose="020B0604020202020204" pitchFamily="34" charset="0"/>
        <a:buBlip>
          <a:blip r:embed="rId10"/>
        </a:buBlip>
        <a:defRPr sz="16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3pPr>
      <a:lvl4pPr marL="1738313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marL="21463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26035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6pPr>
      <a:lvl7pPr marL="30607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7pPr>
      <a:lvl8pPr marL="35179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8pPr>
      <a:lvl9pPr marL="39751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46DE98B-1EF6-9B49-A614-24BD8D5B4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B95E89F-39D4-6246-B49F-71F2D0FA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</a:t>
            </a:r>
            <a:r>
              <a:rPr lang="nl-NL" dirty="0" err="1"/>
              <a:t>tekststjil</a:t>
            </a:r>
            <a:r>
              <a:rPr lang="nl-NL" dirty="0"/>
              <a:t>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1061505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0B485F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D4104B"/>
        </a:buClr>
        <a:buFont typeface="Arial" panose="020B0604020202020204" pitchFamily="34" charset="0"/>
        <a:buChar char="•"/>
        <a:defRPr sz="24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22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20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18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D4104B"/>
        </a:buClr>
        <a:buFont typeface="Arial" panose="020B0604020202020204" pitchFamily="34" charset="0"/>
        <a:buChar char="•"/>
        <a:defRPr sz="1800" kern="1200">
          <a:solidFill>
            <a:srgbClr val="0B485F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0EAF72-FAA1-452F-B6E6-25526576805F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DE5A9-5320-4686-A75A-FA6B6904F7E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6693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38426"/>
            <a:ext cx="10972801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2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691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5369DD5-6ED3-4C79-9EF6-15DC0E8F6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B57C6A1-26F1-48DD-8A99-605B58136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0EC4CFF-DA53-4B60-8F29-5C54A064AF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F005E-5CE8-460B-9183-96AE03EF6A8C}" type="datetimeFigureOut">
              <a:rPr lang="nl-NL" smtClean="0"/>
              <a:t>31-8-2026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6D71862-93BC-46C3-93CD-C193FF90A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5BACC89-EBBE-4F5A-830B-F6C2DAC95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2FADE-3575-4D76-AC58-602F609D124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4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23.xml"/><Relationship Id="rId1" Type="http://schemas.openxmlformats.org/officeDocument/2006/relationships/video" Target="https://www.youtube.com/embed/qNkzVz5Aljk?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ezond010.nl/het-akkoord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nniscentrumondervoeding.nl/expertraad-onderwijs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enniscentrumondervoeding.nl/screening-en-diagnostiek/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kenniscentrumondervoeding.nl/screening-en-diagnostiek/" TargetMode="Externa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hyperlink" Target="https://www.kenniscentrumondervoeding.nl/wp-content/uploads/2022/04/SoV01-Richtlijn-Ondervoeding-februari-2019-met-addendum-september-2021.pdf" TargetMode="Externa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rijnmonddokters.nl/app/uploads/2024/04/Schema-gestructureerde-ouderenzorg-Rijnmond-Dokters-2023.pdf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rijnmonddokters.nl/ouderenzorg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erpleegkunde.net/Theoretisch-kader/Verpleegkundige-theorie/TFI-instrument/" TargetMode="Externa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AE1FC5-355C-4D51-ADA8-688880319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Preventieambassadeur, Voeding voor Vitalis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50AD9F7-AD6D-4376-9F34-993EC5122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545" y="3617091"/>
            <a:ext cx="10065327" cy="2549380"/>
          </a:xfrm>
        </p:spPr>
        <p:txBody>
          <a:bodyPr>
            <a:normAutofit fontScale="92500"/>
          </a:bodyPr>
          <a:lstStyle/>
          <a:p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oeding voor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nitiatief: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ransdisciplinair onderwijs voor een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dequate preventieve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eefstijl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 </a:t>
            </a:r>
            <a:r>
              <a:rPr lang="nl-NL" sz="3200" b="1" dirty="0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r>
              <a:rPr lang="nl-NL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enioriteit</a:t>
            </a:r>
          </a:p>
          <a:p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Onderwijsmateriaal ontwikkeld met co-subsidie van ZonMw, projectnummer </a:t>
            </a:r>
            <a:r>
              <a:rPr lang="nl-NL" dirty="0"/>
              <a:t>10690462410009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CC licentie</a:t>
            </a:r>
            <a:endParaRPr lang="nl-NL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2901FE-14D8-4393-BE3A-72FC84B73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8" y="69602"/>
            <a:ext cx="4172248" cy="1243853"/>
          </a:xfrm>
          <a:prstGeom prst="rect">
            <a:avLst/>
          </a:prstGeom>
        </p:spPr>
      </p:pic>
      <p:pic>
        <p:nvPicPr>
          <p:cNvPr id="1028" name="Picture 4" descr="ZonMw | Een nieuwe generatie ouderen, Langer Thuis">
            <a:extLst>
              <a:ext uri="{FF2B5EF4-FFF2-40B4-BE49-F238E27FC236}">
                <a16:creationId xmlns:a16="http://schemas.microsoft.com/office/drawing/2014/main" id="{0725F27B-1357-F998-2482-3C8D86D1E0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73" b="36862"/>
          <a:stretch/>
        </p:blipFill>
        <p:spPr bwMode="auto">
          <a:xfrm>
            <a:off x="9829800" y="6127541"/>
            <a:ext cx="2227446" cy="61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BB12F4B-E7D1-9C97-78EE-19BE2F2C2A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422" y="6030711"/>
            <a:ext cx="138112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233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DDBFBBA4-12FB-4C92-B28E-32BE7868091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3" t="2842" r="273" b="17087"/>
          <a:stretch/>
        </p:blipFill>
        <p:spPr bwMode="auto">
          <a:xfrm>
            <a:off x="0" y="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56F308-AE60-4465-BEA6-C957216AC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Leefstijl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bij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ouder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wordende</a:t>
            </a: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mens</a:t>
            </a:r>
            <a:b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Minor Leefstijl en Gezondheid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399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Make Health Last - Canadian Heart &amp; Stroke Foundation">
            <a:hlinkClick r:id="" action="ppaction://media"/>
            <a:extLst>
              <a:ext uri="{FF2B5EF4-FFF2-40B4-BE49-F238E27FC236}">
                <a16:creationId xmlns:a16="http://schemas.microsoft.com/office/drawing/2014/main" id="{82C3B572-EE38-424B-4FC1-878CDE2F500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3166" y="86229"/>
            <a:ext cx="11740617" cy="66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03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F7C55E4-880D-B4C7-1BB4-41B7C22A1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91564"/>
            <a:ext cx="12192000" cy="5674872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73439B31-7182-FC37-CED2-71BC011B9233}"/>
              </a:ext>
            </a:extLst>
          </p:cNvPr>
          <p:cNvSpPr/>
          <p:nvPr/>
        </p:nvSpPr>
        <p:spPr>
          <a:xfrm>
            <a:off x="3760728" y="5727032"/>
            <a:ext cx="1464416" cy="66689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ballon: ovaal 1">
            <a:extLst>
              <a:ext uri="{FF2B5EF4-FFF2-40B4-BE49-F238E27FC236}">
                <a16:creationId xmlns:a16="http://schemas.microsoft.com/office/drawing/2014/main" id="{7F67EB9B-C876-2ACE-8BBC-B339AB8CAC60}"/>
              </a:ext>
            </a:extLst>
          </p:cNvPr>
          <p:cNvSpPr/>
          <p:nvPr/>
        </p:nvSpPr>
        <p:spPr>
          <a:xfrm>
            <a:off x="5542961" y="4581427"/>
            <a:ext cx="3233394" cy="961534"/>
          </a:xfrm>
          <a:prstGeom prst="wedgeEllipseCallout">
            <a:avLst>
              <a:gd name="adj1" fmla="val -60483"/>
              <a:gd name="adj2" fmla="val 6838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 maar in hoeverre bepaal je alles zelf?</a:t>
            </a:r>
          </a:p>
        </p:txBody>
      </p:sp>
    </p:spTree>
    <p:extLst>
      <p:ext uri="{BB962C8B-B14F-4D97-AF65-F5344CB8AC3E}">
        <p14:creationId xmlns:p14="http://schemas.microsoft.com/office/powerpoint/2010/main" val="4170852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jdelijke aanduiding voor inhoud 4">
            <a:extLst>
              <a:ext uri="{FF2B5EF4-FFF2-40B4-BE49-F238E27FC236}">
                <a16:creationId xmlns:a16="http://schemas.microsoft.com/office/drawing/2014/main" id="{28F1EB67-AD88-4EC2-88B6-923E221FD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635" y="181673"/>
            <a:ext cx="6992888" cy="643345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72926823-DB44-41BC-AE77-72B00D67D424}"/>
              </a:ext>
            </a:extLst>
          </p:cNvPr>
          <p:cNvSpPr txBox="1"/>
          <p:nvPr/>
        </p:nvSpPr>
        <p:spPr>
          <a:xfrm>
            <a:off x="296333" y="1306605"/>
            <a:ext cx="4318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“De levensverwachting in Nederland stijgt. Een lang en gezond leven is echter geen vanzelfsprekendheid in Rotterdam.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Rotterdammers zijn ongezonder vergeleken met de rest van Nederland.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Binnen onze stad bestaan daarnaast grote gezondheidsverschillen tussen  Rotterdammers.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belangrijkste oorzaken van deze verschillen zijn: </a:t>
            </a: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opleiding, inkomen en werk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(verschil ca. 3 jaar), </a:t>
            </a: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ongezond gedrag 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(roken alleen al ca. 1,2 jaar verschil), </a:t>
            </a: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luchtverontreiniging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(ca. 0,5 jaar verschil) en </a:t>
            </a:r>
            <a:r>
              <a:rPr kumimoji="0" lang="nl-NL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minder groene omgeving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(ca. 0,3 tot 0,6 jaar).“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Uit: Rotterdams Preventieakkoord (2019)</a:t>
            </a: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A6843-3E4E-DA86-77DA-EE6E3D59268D}"/>
              </a:ext>
            </a:extLst>
          </p:cNvPr>
          <p:cNvSpPr txBox="1">
            <a:spLocks/>
          </p:cNvSpPr>
          <p:nvPr/>
        </p:nvSpPr>
        <p:spPr>
          <a:xfrm>
            <a:off x="296333" y="181673"/>
            <a:ext cx="5111165" cy="105842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4104B"/>
              </a:buClr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20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8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6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6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104B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Verschil in gezonde levensverwachting tussen Rotterdammers</a:t>
            </a:r>
          </a:p>
        </p:txBody>
      </p:sp>
    </p:spTree>
    <p:extLst>
      <p:ext uri="{BB962C8B-B14F-4D97-AF65-F5344CB8AC3E}">
        <p14:creationId xmlns:p14="http://schemas.microsoft.com/office/powerpoint/2010/main" val="321715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&#10;&#10;Automatisch gegenereerde beschrijving">
            <a:extLst>
              <a:ext uri="{FF2B5EF4-FFF2-40B4-BE49-F238E27FC236}">
                <a16:creationId xmlns:a16="http://schemas.microsoft.com/office/drawing/2014/main" id="{24318A45-254C-F54A-7880-D42B12F612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5591"/>
          <a:stretch/>
        </p:blipFill>
        <p:spPr>
          <a:xfrm>
            <a:off x="321733" y="321733"/>
            <a:ext cx="11548534" cy="621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33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in graphic">
            <a:extLst>
              <a:ext uri="{FF2B5EF4-FFF2-40B4-BE49-F238E27FC236}">
                <a16:creationId xmlns:a16="http://schemas.microsoft.com/office/drawing/2014/main" id="{130F822D-1C77-A00A-EC84-7C38136105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7008" y="52230"/>
            <a:ext cx="4838859" cy="6753539"/>
          </a:xfrm>
          <a:prstGeom prst="rect">
            <a:avLst/>
          </a:prstGeom>
          <a:ln>
            <a:noFill/>
          </a:ln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5B75879-69C9-6DBE-C95C-B6FC5BB01DDE}"/>
              </a:ext>
            </a:extLst>
          </p:cNvPr>
          <p:cNvSpPr txBox="1"/>
          <p:nvPr/>
        </p:nvSpPr>
        <p:spPr>
          <a:xfrm>
            <a:off x="7724504" y="5225641"/>
            <a:ext cx="39647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 alle dementie is te voorkomen</a:t>
            </a:r>
          </a:p>
        </p:txBody>
      </p:sp>
      <p:pic>
        <p:nvPicPr>
          <p:cNvPr id="7170" name="Picture 2" descr="Datageletterdheid | Tableau">
            <a:extLst>
              <a:ext uri="{FF2B5EF4-FFF2-40B4-BE49-F238E27FC236}">
                <a16:creationId xmlns:a16="http://schemas.microsoft.com/office/drawing/2014/main" id="{F4F3C16A-5056-7F85-989E-FD2425D7F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230" y="3429000"/>
            <a:ext cx="28670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JL-RECHTS 10">
            <a:extLst>
              <a:ext uri="{FF2B5EF4-FFF2-40B4-BE49-F238E27FC236}">
                <a16:creationId xmlns:a16="http://schemas.microsoft.com/office/drawing/2014/main" id="{BC761D74-D7ED-68EA-6DF8-19C863DE82D8}"/>
              </a:ext>
            </a:extLst>
          </p:cNvPr>
          <p:cNvSpPr>
            <a:spLocks noChangeArrowheads="1"/>
          </p:cNvSpPr>
          <p:nvPr/>
        </p:nvSpPr>
        <p:spPr bwMode="auto">
          <a:xfrm rot="20468984">
            <a:off x="4091596" y="5033050"/>
            <a:ext cx="1418888" cy="484188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64A5B9"/>
          </a:solidFill>
          <a:ln w="9525" algn="ctr">
            <a:solidFill>
              <a:srgbClr val="64A5B9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altLang="nl-NL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961AA-E380-74B6-C56F-C8B275A746FE}"/>
              </a:ext>
            </a:extLst>
          </p:cNvPr>
          <p:cNvSpPr txBox="1">
            <a:spLocks/>
          </p:cNvSpPr>
          <p:nvPr/>
        </p:nvSpPr>
        <p:spPr>
          <a:xfrm>
            <a:off x="6320061" y="526930"/>
            <a:ext cx="5111165" cy="155639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D4104B"/>
              </a:buClr>
              <a:buFont typeface="Arial" panose="020B0604020202020204" pitchFamily="34" charset="0"/>
              <a:buNone/>
              <a:defRPr sz="280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20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8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6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D4104B"/>
              </a:buClr>
              <a:buFont typeface="Arial" panose="020B0604020202020204" pitchFamily="34" charset="0"/>
              <a:buNone/>
              <a:defRPr sz="1600" kern="1200">
                <a:solidFill>
                  <a:srgbClr val="0B485F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104B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3400" b="1" i="0" u="none" strike="noStrike" kern="1200" cap="none" spc="0" normalizeH="0" baseline="0" noProof="0" dirty="0">
                <a:ln>
                  <a:noFill/>
                </a:ln>
                <a:solidFill>
                  <a:srgbClr val="64A5B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Maar laten we de rol van preventie ook niet kleiner maken dan het is</a:t>
            </a:r>
          </a:p>
        </p:txBody>
      </p:sp>
    </p:spTree>
    <p:extLst>
      <p:ext uri="{BB962C8B-B14F-4D97-AF65-F5344CB8AC3E}">
        <p14:creationId xmlns:p14="http://schemas.microsoft.com/office/powerpoint/2010/main" val="356489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72DE8ACA-49E0-46FA-A835-B6912D451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08059"/>
            <a:ext cx="4976267" cy="5002146"/>
          </a:xfrm>
        </p:spPr>
        <p:txBody>
          <a:bodyPr>
            <a:normAutofit lnSpcReduction="10000"/>
          </a:bodyPr>
          <a:lstStyle/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worden steeds ouder, maar er ontstaan grote(re) verschillen in </a:t>
            </a:r>
            <a:r>
              <a:rPr lang="nl-NL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hoe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 ouder worden.</a:t>
            </a:r>
          </a:p>
          <a:p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Paradoxaal: preventie wordt als belangrijk gezien in zorgkostenvermindering, maar: juist de rokende, te zware, lage SES persoon wordt niet heel oud, en ‘gezondere’ persoon wel. </a:t>
            </a:r>
          </a:p>
          <a:p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Hoe langer je leeft, hoe hoger de zorgkosten, bijv. door ontstaan van dementie.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646BC8E-F409-43E0-9235-2C03D4291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Medische ontwikkeling vs. maatschappelijke ontwikkeling</a:t>
            </a:r>
          </a:p>
        </p:txBody>
      </p:sp>
      <p:pic>
        <p:nvPicPr>
          <p:cNvPr id="1026" name="Picture 2" descr="Dad, Food, and Home: When you're about to eat Mexican&#10; food and you know somebody else&#10; will clean your ass&#10;Mom and Dad at the Nursing home!">
            <a:extLst>
              <a:ext uri="{FF2B5EF4-FFF2-40B4-BE49-F238E27FC236}">
                <a16:creationId xmlns:a16="http://schemas.microsoft.com/office/drawing/2014/main" id="{DCD9AF9B-66D6-452E-AAFC-40754D66AC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40"/>
          <a:stretch/>
        </p:blipFill>
        <p:spPr bwMode="auto">
          <a:xfrm>
            <a:off x="6271684" y="1740458"/>
            <a:ext cx="4762500" cy="430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6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B0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5DB84-9BC9-4C30-9740-23D4AACA5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1" cy="711081"/>
          </a:xfrm>
        </p:spPr>
        <p:txBody>
          <a:bodyPr/>
          <a:lstStyle/>
          <a:p>
            <a:r>
              <a:rPr lang="nl-NL" sz="34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Factsheet</a:t>
            </a:r>
            <a:r>
              <a:rPr lang="nl-NL" sz="3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Expertraad Onderwijs</a:t>
            </a:r>
            <a:br>
              <a:rPr lang="nl-NL" sz="3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3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Kenniscentrum Ondervoeding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5A6FAC5-0D27-4EF6-A6AF-9C920C7843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"/>
          <a:stretch/>
        </p:blipFill>
        <p:spPr>
          <a:xfrm>
            <a:off x="0" y="2266206"/>
            <a:ext cx="12192000" cy="459714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927D818-4E71-41E2-81C9-B510F4A5061C}"/>
              </a:ext>
            </a:extLst>
          </p:cNvPr>
          <p:cNvSpPr txBox="1"/>
          <p:nvPr/>
        </p:nvSpPr>
        <p:spPr>
          <a:xfrm>
            <a:off x="529389" y="1722922"/>
            <a:ext cx="4196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 vinden op </a:t>
            </a:r>
            <a:r>
              <a:rPr kumimoji="0" lang="nl-NL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de website</a:t>
            </a:r>
            <a:endParaRPr kumimoji="0" lang="nl-NL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4675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4BB3255-66B1-A2C3-EEAF-388EDDF9A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250" y="2095499"/>
            <a:ext cx="8540750" cy="465859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63CB165-EAA7-417B-AE86-09086A59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Prevalentie ondervoeding bij opname ziekenhuis</a:t>
            </a:r>
            <a:endParaRPr lang="x-none" sz="3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5BD3871-ACA6-457B-9A17-2D8E5E1328A9}"/>
              </a:ext>
            </a:extLst>
          </p:cNvPr>
          <p:cNvSpPr txBox="1"/>
          <p:nvPr/>
        </p:nvSpPr>
        <p:spPr>
          <a:xfrm>
            <a:off x="279415" y="1069978"/>
            <a:ext cx="610222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Ziekenhuis: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14 tot 15% 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 de patiënten bij opname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screeningsuitslag “ondervoed”.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 vier: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geriatrie (38%)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oncologie (33%)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interne geneeskunde (27%)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MDL (37%)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patiënten met de screeningsuitslag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“ondervoed” liggen 1,4 dag langer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 het ziekenhuis.​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(Kruizenga, 2016)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000110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7C5EA-7F24-4ED6-BF09-551CA38E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Prevalentie ondervoeding thuiswonende ouderen</a:t>
            </a:r>
            <a:endParaRPr lang="x-none" sz="3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DA8ABA2-D417-4C2C-8025-CCB569374423}"/>
              </a:ext>
            </a:extLst>
          </p:cNvPr>
          <p:cNvSpPr txBox="1"/>
          <p:nvPr/>
        </p:nvSpPr>
        <p:spPr>
          <a:xfrm>
            <a:off x="3040602" y="3246553"/>
            <a:ext cx="60989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B71E6DF-D48C-47BC-AEE6-7DC9A9DB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007" y="1045224"/>
            <a:ext cx="4864146" cy="388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76C8CFB8-3380-418E-8575-CC62B3D3F258}"/>
              </a:ext>
            </a:extLst>
          </p:cNvPr>
          <p:cNvSpPr txBox="1"/>
          <p:nvPr/>
        </p:nvSpPr>
        <p:spPr>
          <a:xfrm>
            <a:off x="399495" y="2222934"/>
            <a:ext cx="61022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Thuiswonende ouderen: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met thuiszorg (n = 814)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​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LASA cohort 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​(n=1267)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+mn-ea"/>
                <a:cs typeface="+mn-cs"/>
              </a:rPr>
              <a:t>Griepprik (n=1878)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ADEF4240-475F-4CC4-A0E5-428E9F05676B}"/>
              </a:ext>
            </a:extLst>
          </p:cNvPr>
          <p:cNvCxnSpPr>
            <a:cxnSpLocks/>
          </p:cNvCxnSpPr>
          <p:nvPr/>
        </p:nvCxnSpPr>
        <p:spPr>
          <a:xfrm>
            <a:off x="3041173" y="2691010"/>
            <a:ext cx="818863" cy="0"/>
          </a:xfrm>
          <a:prstGeom prst="line">
            <a:avLst/>
          </a:prstGeom>
          <a:ln w="44450">
            <a:solidFill>
              <a:srgbClr val="7030A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8BAC81F0-0B44-4688-BBE3-2E689B2471E7}"/>
              </a:ext>
            </a:extLst>
          </p:cNvPr>
          <p:cNvCxnSpPr>
            <a:cxnSpLocks/>
          </p:cNvCxnSpPr>
          <p:nvPr/>
        </p:nvCxnSpPr>
        <p:spPr>
          <a:xfrm>
            <a:off x="3034397" y="3269557"/>
            <a:ext cx="818863" cy="0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066753F5-7AF7-4546-B07F-C8EEC8298240}"/>
              </a:ext>
            </a:extLst>
          </p:cNvPr>
          <p:cNvCxnSpPr>
            <a:cxnSpLocks/>
          </p:cNvCxnSpPr>
          <p:nvPr/>
        </p:nvCxnSpPr>
        <p:spPr>
          <a:xfrm>
            <a:off x="3040602" y="2955607"/>
            <a:ext cx="818863" cy="0"/>
          </a:xfrm>
          <a:prstGeom prst="line">
            <a:avLst/>
          </a:prstGeom>
          <a:ln w="44450"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89A7EECA-6A38-45DC-A89A-784FA0A2D449}"/>
              </a:ext>
            </a:extLst>
          </p:cNvPr>
          <p:cNvSpPr txBox="1"/>
          <p:nvPr/>
        </p:nvSpPr>
        <p:spPr>
          <a:xfrm>
            <a:off x="8691417" y="6253685"/>
            <a:ext cx="15985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</a:t>
            </a:r>
            <a:r>
              <a:rPr kumimoji="0" lang="nl-NL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Schilp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2012)</a:t>
            </a:r>
            <a:endParaRPr kumimoji="0" lang="x-non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5F2119A-0F6A-4555-917A-4CA695E06531}"/>
              </a:ext>
            </a:extLst>
          </p:cNvPr>
          <p:cNvSpPr txBox="1"/>
          <p:nvPr/>
        </p:nvSpPr>
        <p:spPr>
          <a:xfrm>
            <a:off x="360891" y="5118245"/>
            <a:ext cx="83305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 het algemeen geldt: hoe ouder, des te hoger risico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Hoe meer onderliggende problemen, des te hoger risico</a:t>
            </a:r>
          </a:p>
        </p:txBody>
      </p:sp>
    </p:spTree>
    <p:extLst>
      <p:ext uri="{BB962C8B-B14F-4D97-AF65-F5344CB8AC3E}">
        <p14:creationId xmlns:p14="http://schemas.microsoft.com/office/powerpoint/2010/main" val="690603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74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12EA455-7ECC-4F5C-B8DB-B75E2CFF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788617"/>
            <a:ext cx="11991975" cy="5819775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F7BB9983-880D-4ADC-BCA3-1D67F8203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1" cy="711081"/>
          </a:xfrm>
        </p:spPr>
        <p:txBody>
          <a:bodyPr>
            <a:normAutofit/>
          </a:bodyPr>
          <a:lstStyle/>
          <a:p>
            <a:r>
              <a:rPr lang="nl-NL" sz="3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Gevolgen ondervoeding</a:t>
            </a:r>
          </a:p>
        </p:txBody>
      </p:sp>
    </p:spTree>
    <p:extLst>
      <p:ext uri="{BB962C8B-B14F-4D97-AF65-F5344CB8AC3E}">
        <p14:creationId xmlns:p14="http://schemas.microsoft.com/office/powerpoint/2010/main" val="561261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0353" y="490073"/>
            <a:ext cx="10665054" cy="793189"/>
          </a:xfrm>
          <a:ln>
            <a:noFill/>
          </a:ln>
        </p:spPr>
        <p:txBody>
          <a:bodyPr>
            <a:noAutofit/>
          </a:bodyPr>
          <a:lstStyle/>
          <a:p>
            <a:r>
              <a:rPr lang="nl-NL" sz="3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Bij ondervoeding zijn eiwitten belangrijk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539911" y="1562393"/>
            <a:ext cx="5656958" cy="4901472"/>
          </a:xfrm>
        </p:spPr>
        <p:txBody>
          <a:bodyPr>
            <a:normAutofit/>
          </a:bodyPr>
          <a:lstStyle/>
          <a:p>
            <a:pPr>
              <a:buClrTx/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Eiwitten: bouwstoffen voor spieren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Ouderen moeten meer eiwitten consumeren dan volwassenen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buClrTx/>
              <a:buFont typeface="Arial" panose="020B0604020202020204" pitchFamily="34" charset="0"/>
              <a:buChar char="•"/>
            </a:pPr>
            <a:endParaRPr lang="nl-NL" sz="24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28" name="Picture 4" descr="Afbeeldingsresultaat voor protein muscle aging">
            <a:extLst>
              <a:ext uri="{FF2B5EF4-FFF2-40B4-BE49-F238E27FC236}">
                <a16:creationId xmlns:a16="http://schemas.microsoft.com/office/drawing/2014/main" id="{94FDA42E-D00E-45D1-8DC4-7B320C55C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47" y="3118753"/>
            <a:ext cx="5158381" cy="313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A41DC9C-C989-4DF5-8A1C-1E33D96C1A79}"/>
              </a:ext>
            </a:extLst>
          </p:cNvPr>
          <p:cNvSpPr txBox="1"/>
          <p:nvPr/>
        </p:nvSpPr>
        <p:spPr>
          <a:xfrm>
            <a:off x="6356396" y="2170170"/>
            <a:ext cx="609490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Bij tekort aan energie uit voeding, worden lichaamsreserves gebruikt (vet, eiwit)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Naast als bouwstof, dienen hebben eiwitten een belangrijke rol in regelprocessen: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transport van stoffen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enzymwerking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hormoon- en receptorfuncties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antistofwerking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962117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4098" y="441948"/>
            <a:ext cx="11233401" cy="793189"/>
          </a:xfrm>
          <a:ln>
            <a:noFill/>
          </a:ln>
        </p:spPr>
        <p:txBody>
          <a:bodyPr>
            <a:noAutofit/>
          </a:bodyPr>
          <a:lstStyle/>
          <a:p>
            <a:r>
              <a:rPr lang="nl-NL" sz="3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Eiwitten zijn de bouwstoffen van spieren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351" y="1570399"/>
            <a:ext cx="7200217" cy="4617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4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1854" y="462425"/>
            <a:ext cx="11239146" cy="793189"/>
          </a:xfrm>
          <a:ln>
            <a:noFill/>
          </a:ln>
        </p:spPr>
        <p:txBody>
          <a:bodyPr>
            <a:noAutofit/>
          </a:bodyPr>
          <a:lstStyle/>
          <a:p>
            <a:r>
              <a:rPr lang="nl-NL" sz="34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Verminderde opname en aanmaak bij ouderen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603" y="1570399"/>
            <a:ext cx="7200217" cy="4617643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2E9FB0F-C99C-4533-B4B2-CD91AB66F930}"/>
              </a:ext>
            </a:extLst>
          </p:cNvPr>
          <p:cNvSpPr txBox="1"/>
          <p:nvPr/>
        </p:nvSpPr>
        <p:spPr>
          <a:xfrm>
            <a:off x="2622330" y="2339410"/>
            <a:ext cx="1210994" cy="41125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MINDER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6DF120C-2CF8-4F28-84EE-93E87CC0F760}"/>
              </a:ext>
            </a:extLst>
          </p:cNvPr>
          <p:cNvSpPr txBox="1"/>
          <p:nvPr/>
        </p:nvSpPr>
        <p:spPr>
          <a:xfrm>
            <a:off x="5209567" y="2307676"/>
            <a:ext cx="952742" cy="41125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MEER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FE37611-9C4C-4203-95DE-E4A81AB4409B}"/>
              </a:ext>
            </a:extLst>
          </p:cNvPr>
          <p:cNvSpPr txBox="1"/>
          <p:nvPr/>
        </p:nvSpPr>
        <p:spPr>
          <a:xfrm>
            <a:off x="2423038" y="4701777"/>
            <a:ext cx="1210994" cy="41125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MINDER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B2EF0D3-916A-49B3-BD47-054B6987B61A}"/>
              </a:ext>
            </a:extLst>
          </p:cNvPr>
          <p:cNvSpPr txBox="1"/>
          <p:nvPr/>
        </p:nvSpPr>
        <p:spPr>
          <a:xfrm>
            <a:off x="3329120" y="4199323"/>
            <a:ext cx="2571935" cy="411257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LAGERE OPNAME</a:t>
            </a:r>
          </a:p>
        </p:txBody>
      </p:sp>
    </p:spTree>
    <p:extLst>
      <p:ext uri="{BB962C8B-B14F-4D97-AF65-F5344CB8AC3E}">
        <p14:creationId xmlns:p14="http://schemas.microsoft.com/office/powerpoint/2010/main" val="4002323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FF935-516D-4E3D-9090-E2BC8C4A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nl-NL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Oorzaak van ondervoeding bepaalt de aanpak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29C03-5157-4AB3-ABF2-5954CB52E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87907B5-4A3B-4CBC-8EB3-1E6002B32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73" y="1515974"/>
            <a:ext cx="11821653" cy="477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66A00168-2729-2F11-50C1-3F1E1443DD1C}"/>
              </a:ext>
            </a:extLst>
          </p:cNvPr>
          <p:cNvSpPr txBox="1"/>
          <p:nvPr/>
        </p:nvSpPr>
        <p:spPr>
          <a:xfrm>
            <a:off x="4100946" y="6301948"/>
            <a:ext cx="82850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Alle info op: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3"/>
              </a:rPr>
              <a:t>www.kenniscentrumondervoeding.nl/screening-en-diagnostiek/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 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13980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8FF935-516D-4E3D-9090-E2BC8C4A4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7000" cy="1325563"/>
          </a:xfrm>
        </p:spPr>
        <p:txBody>
          <a:bodyPr>
            <a:normAutofit/>
          </a:bodyPr>
          <a:lstStyle/>
          <a:p>
            <a:r>
              <a:rPr lang="nl-NL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Overeenkomsten en verschillen tussen verschillende soorten ondervoeding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E29C03-5157-4AB3-ABF2-5954CB52E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6A00168-2729-2F11-50C1-3F1E1443DD1C}"/>
              </a:ext>
            </a:extLst>
          </p:cNvPr>
          <p:cNvSpPr txBox="1"/>
          <p:nvPr/>
        </p:nvSpPr>
        <p:spPr>
          <a:xfrm>
            <a:off x="4100946" y="6301948"/>
            <a:ext cx="828501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Alle info op: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2"/>
              </a:rPr>
              <a:t>www.kenniscentrumondervoeding.nl/screening-en-diagnostiek/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 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D2938CB-6F53-17E8-21A1-631EB09DF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9" y="1882625"/>
            <a:ext cx="11544300" cy="309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6666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E4DA0F-CF57-2F8C-5F31-5BFB594C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400" dirty="0">
                <a:latin typeface="Open Sans"/>
                <a:ea typeface="Open Sans"/>
                <a:cs typeface="Calibri Light"/>
              </a:rPr>
              <a:t>Aanbevolen screeningsinstrumenten</a:t>
            </a:r>
            <a:endParaRPr lang="nl-NL" sz="3400">
              <a:latin typeface="Open Sans"/>
              <a:ea typeface="Open Sans"/>
              <a:cs typeface="Open Sans"/>
            </a:endParaRP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13705F8-174C-691D-D989-AD4DC3E443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760E3FE-2647-4BE2-9135-68BA16BF616A}"/>
              </a:ext>
            </a:extLst>
          </p:cNvPr>
          <p:cNvSpPr txBox="1"/>
          <p:nvPr/>
        </p:nvSpPr>
        <p:spPr>
          <a:xfrm>
            <a:off x="655524" y="6258477"/>
            <a:ext cx="6387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Richtlijn Ondervoeding, 2019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7B35D3A-1941-47B6-ABAC-844E418AF2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24" y="1069978"/>
            <a:ext cx="10218754" cy="4948663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F95F85EB-3923-1AEB-243B-E36E8CD66088}"/>
              </a:ext>
            </a:extLst>
          </p:cNvPr>
          <p:cNvSpPr/>
          <p:nvPr/>
        </p:nvSpPr>
        <p:spPr>
          <a:xfrm>
            <a:off x="561600" y="4356099"/>
            <a:ext cx="8925299" cy="6103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50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E5087-ED6D-43C1-99BF-53B902B8D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DoMAP</a:t>
            </a:r>
            <a:r>
              <a:rPr lang="en-US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-model</a:t>
            </a:r>
            <a:endParaRPr lang="nl-NL" sz="3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3E4784-9228-43C1-A25E-E9461AC20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8834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Determinants of Malnutrition in Aged Persons</a:t>
            </a:r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C6EF325-D760-6253-0D2A-8444670E8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965" y="0"/>
            <a:ext cx="6273070" cy="6858000"/>
          </a:xfrm>
          <a:prstGeom prst="rect">
            <a:avLst/>
          </a:prstGeom>
        </p:spPr>
      </p:pic>
      <p:sp>
        <p:nvSpPr>
          <p:cNvPr id="7" name="Tekstvak 44">
            <a:extLst>
              <a:ext uri="{FF2B5EF4-FFF2-40B4-BE49-F238E27FC236}">
                <a16:creationId xmlns:a16="http://schemas.microsoft.com/office/drawing/2014/main" id="{91DF0B5D-0172-EE19-146D-3B41E3B89CFF}"/>
              </a:ext>
            </a:extLst>
          </p:cNvPr>
          <p:cNvSpPr txBox="1"/>
          <p:nvPr/>
        </p:nvSpPr>
        <p:spPr>
          <a:xfrm>
            <a:off x="49877" y="6111845"/>
            <a:ext cx="553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Bron: Volkert et al. 2019,</a:t>
            </a:r>
            <a:b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uit </a:t>
            </a:r>
            <a:r>
              <a:rPr kumimoji="0" lang="nl-N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Soeters</a:t>
            </a: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al. 2023, Leerboek Voeding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4930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C6EF325-D760-6253-0D2A-8444670E8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369"/>
          <a:stretch/>
        </p:blipFill>
        <p:spPr>
          <a:xfrm>
            <a:off x="-179725" y="1282700"/>
            <a:ext cx="1255145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265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9E5087-ED6D-43C1-99BF-53B902B8D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DoMAP</a:t>
            </a:r>
            <a:r>
              <a:rPr lang="en-US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-model</a:t>
            </a:r>
            <a:endParaRPr lang="nl-NL" sz="3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3E4784-9228-43C1-A25E-E9461AC20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8834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Determinants of Malnutrition in Aged Persons</a:t>
            </a:r>
            <a:endParaRPr lang="nl-NL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C6EF325-D760-6253-0D2A-8444670E8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345"/>
          <a:stretch/>
        </p:blipFill>
        <p:spPr>
          <a:xfrm>
            <a:off x="558435" y="-1"/>
            <a:ext cx="10515600" cy="6858001"/>
          </a:xfrm>
          <a:prstGeom prst="rect">
            <a:avLst/>
          </a:prstGeom>
        </p:spPr>
      </p:pic>
      <p:sp>
        <p:nvSpPr>
          <p:cNvPr id="4" name="Rechthoek 3">
            <a:extLst>
              <a:ext uri="{FF2B5EF4-FFF2-40B4-BE49-F238E27FC236}">
                <a16:creationId xmlns:a16="http://schemas.microsoft.com/office/drawing/2014/main" id="{16BD2348-2140-7C6E-BA6A-96BE92300CC7}"/>
              </a:ext>
            </a:extLst>
          </p:cNvPr>
          <p:cNvSpPr/>
          <p:nvPr/>
        </p:nvSpPr>
        <p:spPr>
          <a:xfrm>
            <a:off x="8510528" y="5587999"/>
            <a:ext cx="2043172" cy="4318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03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9775D10-6192-3CA1-E4CB-CE3D65F85E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0511" r="14489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0179B9-BD24-B586-30EB-0D7DC2514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endParaRPr lang="nl-NL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F22527C-57E0-3F79-98AE-A1C5835C6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</a:t>
            </a:r>
            <a:r>
              <a:rPr lang="nl-NL" b="1" dirty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wetsbaarheid</a:t>
            </a:r>
            <a:r>
              <a:rPr lang="nl-NL" dirty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een dynamische toestand waarin een individu verkeert;</a:t>
            </a:r>
          </a:p>
          <a:p>
            <a:pPr marL="0" indent="0">
              <a:buNone/>
            </a:pPr>
            <a:r>
              <a:rPr lang="nl-N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een o</a:t>
            </a:r>
            <a:r>
              <a:rPr lang="nl-NL" dirty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peenstapelingsproces van lichamelijke, psychische en/of sociale tekorten in functioneren, met als gevolg:</a:t>
            </a:r>
          </a:p>
          <a:p>
            <a:pPr marL="0" indent="0">
              <a:buNone/>
            </a:pPr>
            <a:r>
              <a:rPr lang="nl-N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</a:t>
            </a:r>
            <a:r>
              <a:rPr lang="nl-NL" dirty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ergroting kans op negatieve gezondheidsgevolgen zoals</a:t>
            </a:r>
          </a:p>
          <a:p>
            <a:pPr marL="0" indent="0">
              <a:buNone/>
            </a:pPr>
            <a:r>
              <a:rPr lang="nl-NL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</a:t>
            </a:r>
            <a:r>
              <a:rPr lang="nl-NL" dirty="0">
                <a:solidFill>
                  <a:srgbClr val="FFFFFF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unctiebeperkingen, opname, overlijden.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43F4F3A1-2352-9EC0-A27D-EF4D97F34AB8}"/>
              </a:ext>
            </a:extLst>
          </p:cNvPr>
          <p:cNvSpPr txBox="1"/>
          <p:nvPr/>
        </p:nvSpPr>
        <p:spPr>
          <a:xfrm>
            <a:off x="838198" y="5398025"/>
            <a:ext cx="107569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Bron: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Renne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Gobbens, 2018</a:t>
            </a:r>
            <a:endParaRPr kumimoji="0" lang="nl-NL" altLang="nl-NL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263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FBE7D-6CD8-2FA8-8210-1B2BEEFC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E7F0AA-C5A6-16A4-0CE6-3016DAF84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8D52591-25B4-85B4-F0F3-F094444CF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25" y="0"/>
            <a:ext cx="10902149" cy="6858000"/>
          </a:xfrm>
          <a:prstGeom prst="rect">
            <a:avLst/>
          </a:prstGeom>
        </p:spPr>
      </p:pic>
      <p:sp>
        <p:nvSpPr>
          <p:cNvPr id="6" name="Tekstvak 44">
            <a:extLst>
              <a:ext uri="{FF2B5EF4-FFF2-40B4-BE49-F238E27FC236}">
                <a16:creationId xmlns:a16="http://schemas.microsoft.com/office/drawing/2014/main" id="{8D91B58B-DD02-59FB-299C-A4005F545694}"/>
              </a:ext>
            </a:extLst>
          </p:cNvPr>
          <p:cNvSpPr txBox="1"/>
          <p:nvPr/>
        </p:nvSpPr>
        <p:spPr>
          <a:xfrm>
            <a:off x="6946900" y="6370919"/>
            <a:ext cx="553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Bron: </a:t>
            </a:r>
            <a:r>
              <a:rPr kumimoji="0" lang="nl-N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Soeters</a:t>
            </a: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al. 2023, Leerboek Voeding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CC60233-E6B3-D002-5628-E526EE2AEB26}"/>
              </a:ext>
            </a:extLst>
          </p:cNvPr>
          <p:cNvSpPr/>
          <p:nvPr/>
        </p:nvSpPr>
        <p:spPr>
          <a:xfrm>
            <a:off x="393700" y="230187"/>
            <a:ext cx="4038599" cy="6080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Kwetsbaarheid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3214346-57F0-FB1F-8C74-445BEA010B51}"/>
              </a:ext>
            </a:extLst>
          </p:cNvPr>
          <p:cNvSpPr/>
          <p:nvPr/>
        </p:nvSpPr>
        <p:spPr>
          <a:xfrm>
            <a:off x="3797299" y="973138"/>
            <a:ext cx="1854201" cy="6080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083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C8A62-05C1-753E-32B0-B8976C37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5AF240-BFA3-1168-BF75-FC7873041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C6EC522-4873-2F7F-48AC-F81FA86BA3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86" y="69802"/>
            <a:ext cx="9711586" cy="685800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491C6CCE-19C3-9646-726B-981EC83D7880}"/>
              </a:ext>
            </a:extLst>
          </p:cNvPr>
          <p:cNvSpPr txBox="1"/>
          <p:nvPr/>
        </p:nvSpPr>
        <p:spPr>
          <a:xfrm>
            <a:off x="10093301" y="5190822"/>
            <a:ext cx="196142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3"/>
              </a:rPr>
              <a:t>Link</a:t>
            </a:r>
            <a:r>
              <a:rPr lang="nl-NL" dirty="0"/>
              <a:t> schema</a:t>
            </a:r>
          </a:p>
          <a:p>
            <a:endParaRPr lang="nl-NL" dirty="0"/>
          </a:p>
          <a:p>
            <a:r>
              <a:rPr lang="nl-NL" dirty="0">
                <a:hlinkClick r:id="rId4"/>
              </a:rPr>
              <a:t>Link</a:t>
            </a:r>
            <a:r>
              <a:rPr lang="nl-NL" dirty="0"/>
              <a:t> meetinstrumenten</a:t>
            </a:r>
          </a:p>
        </p:txBody>
      </p:sp>
    </p:spTree>
    <p:extLst>
      <p:ext uri="{BB962C8B-B14F-4D97-AF65-F5344CB8AC3E}">
        <p14:creationId xmlns:p14="http://schemas.microsoft.com/office/powerpoint/2010/main" val="2455183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FBE7D-6CD8-2FA8-8210-1B2BEEFC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6E7F0AA-C5A6-16A4-0CE6-3016DAF84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8D52591-25B4-85B4-F0F3-F094444CF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25" y="0"/>
            <a:ext cx="10902149" cy="6858000"/>
          </a:xfrm>
          <a:prstGeom prst="rect">
            <a:avLst/>
          </a:prstGeom>
        </p:spPr>
      </p:pic>
      <p:sp>
        <p:nvSpPr>
          <p:cNvPr id="6" name="Tekstvak 44">
            <a:extLst>
              <a:ext uri="{FF2B5EF4-FFF2-40B4-BE49-F238E27FC236}">
                <a16:creationId xmlns:a16="http://schemas.microsoft.com/office/drawing/2014/main" id="{8D91B58B-DD02-59FB-299C-A4005F545694}"/>
              </a:ext>
            </a:extLst>
          </p:cNvPr>
          <p:cNvSpPr txBox="1"/>
          <p:nvPr/>
        </p:nvSpPr>
        <p:spPr>
          <a:xfrm>
            <a:off x="6946900" y="6370919"/>
            <a:ext cx="55394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Bron: </a:t>
            </a:r>
            <a:r>
              <a:rPr kumimoji="0" lang="nl-NL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Soeters</a:t>
            </a:r>
            <a:r>
              <a:rPr kumimoji="0" lang="nl-NL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et al. 2023, Leerboek Voeding</a:t>
            </a:r>
            <a:endParaRPr kumimoji="0" lang="nl-NL" sz="20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CC60233-E6B3-D002-5628-E526EE2AEB26}"/>
              </a:ext>
            </a:extLst>
          </p:cNvPr>
          <p:cNvSpPr/>
          <p:nvPr/>
        </p:nvSpPr>
        <p:spPr>
          <a:xfrm>
            <a:off x="393700" y="230187"/>
            <a:ext cx="4038599" cy="6080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Kwetsbaarheid</a:t>
            </a: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C3214346-57F0-FB1F-8C74-445BEA010B51}"/>
              </a:ext>
            </a:extLst>
          </p:cNvPr>
          <p:cNvSpPr/>
          <p:nvPr/>
        </p:nvSpPr>
        <p:spPr>
          <a:xfrm>
            <a:off x="3797299" y="973138"/>
            <a:ext cx="1854201" cy="6080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C65171F-57B2-E593-89A8-BB5686AC2648}"/>
              </a:ext>
            </a:extLst>
          </p:cNvPr>
          <p:cNvSpPr/>
          <p:nvPr/>
        </p:nvSpPr>
        <p:spPr>
          <a:xfrm>
            <a:off x="8789504" y="3118785"/>
            <a:ext cx="1854201" cy="31021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45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E9BE06-55D6-20AB-DF73-744F5D20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3B93BD5-8773-A623-F56A-182D83467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36999"/>
            <a:ext cx="10515600" cy="2239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Sarcopenie</a:t>
            </a:r>
            <a:r>
              <a:rPr lang="nl-N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 het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verlies aan spierkracht;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verlies aan spiermassa/spierkwaliteit; en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laag fysiek functioneren.</a:t>
            </a:r>
          </a:p>
          <a:p>
            <a:pPr marL="0" indent="0">
              <a:buNone/>
            </a:pPr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0" indent="0">
              <a:buNone/>
            </a:pP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2019 Consensus </a:t>
            </a:r>
            <a:r>
              <a:rPr lang="en-US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European Working Group on Sarcopenia in Older People</a:t>
            </a:r>
            <a:r>
              <a:rPr lang="nl-NL" sz="2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B9C326F-D426-674A-2E88-C438820B1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873125"/>
            <a:ext cx="11760200" cy="2763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919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14019C-5E63-9756-CCDE-CE580F2D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25"/>
            <a:ext cx="10515600" cy="1325563"/>
          </a:xfrm>
        </p:spPr>
        <p:txBody>
          <a:bodyPr>
            <a:normAutofit/>
          </a:bodyPr>
          <a:lstStyle/>
          <a:p>
            <a:r>
              <a:rPr lang="nl-NL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SARC-F screeningsinstrument </a:t>
            </a:r>
            <a:r>
              <a:rPr lang="nl-NL" sz="3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sarcopenie</a:t>
            </a:r>
            <a:endParaRPr lang="nl-NL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FF12DC-CE3F-A9C9-B4C2-D5DEC3762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A3863C1-D1B7-2202-656D-1B0E591AC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50" y="1166413"/>
            <a:ext cx="11899900" cy="569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080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1DBC1E-F72C-D7BD-E14B-B83AD5AB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Diagnostiek </a:t>
            </a:r>
            <a:br>
              <a:rPr lang="nl-NL" sz="3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l-NL" sz="38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sarcopenie</a:t>
            </a:r>
            <a:endParaRPr lang="nl-NL" sz="38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D47E9D1-954A-815A-4D7F-75D6158C9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24DD763-AFDB-0459-D2A5-46423BE08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219" y="365125"/>
            <a:ext cx="5454917" cy="649287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C77D086-030A-B91B-371F-1055E09ADE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36"/>
          <a:stretch/>
        </p:blipFill>
        <p:spPr>
          <a:xfrm>
            <a:off x="127000" y="1686723"/>
            <a:ext cx="5454917" cy="5171277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FD39C601-94B5-36E0-BC6B-EDDB9CC1790B}"/>
              </a:ext>
            </a:extLst>
          </p:cNvPr>
          <p:cNvSpPr/>
          <p:nvPr/>
        </p:nvSpPr>
        <p:spPr>
          <a:xfrm>
            <a:off x="23336" y="3644900"/>
            <a:ext cx="560864" cy="356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ED70D04F-1B50-37C2-3B03-88A37B97E137}"/>
              </a:ext>
            </a:extLst>
          </p:cNvPr>
          <p:cNvSpPr/>
          <p:nvPr/>
        </p:nvSpPr>
        <p:spPr>
          <a:xfrm>
            <a:off x="1801336" y="3696494"/>
            <a:ext cx="1272064" cy="189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533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4845A0EE-C4C8-4AE1-B3C6-1261368AC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68548" cy="6858000"/>
          </a:xfrm>
          <a:prstGeom prst="rect">
            <a:avLst/>
          </a:prstGeom>
          <a:solidFill>
            <a:srgbClr val="6B9F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CD804D-573E-4CF9-B5ED-993556B0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629" y="640080"/>
            <a:ext cx="4225290" cy="557881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u="sng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Overlap</a:t>
            </a:r>
            <a:br>
              <a:rPr lang="en-US" sz="4000" b="1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Ondervoeding </a:t>
            </a:r>
            <a:b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Kwetsbaarheid</a:t>
            </a:r>
            <a: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(frailty) </a:t>
            </a:r>
            <a:b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US" sz="4000" kern="1200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Sarcopenie</a:t>
            </a:r>
            <a:endParaRPr lang="en-US" sz="4000" i="1" kern="1200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4E527E2-6E9D-376D-7750-647EE833E7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41" r="1462"/>
          <a:stretch/>
        </p:blipFill>
        <p:spPr>
          <a:xfrm>
            <a:off x="5710518" y="320040"/>
            <a:ext cx="6382871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052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3C44822D-9065-4CD6-9F39-6AF8F1C5D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Afhankelijk van de setting en professional, zijn er meerdere screeningtools beschikbaar, maar over het algemeen is de </a:t>
            </a:r>
            <a:r>
              <a:rPr lang="nl-NL" dirty="0">
                <a:hlinkClick r:id="rId2"/>
              </a:rPr>
              <a:t>Tilburg </a:t>
            </a:r>
            <a:r>
              <a:rPr lang="nl-NL" dirty="0" err="1">
                <a:hlinkClick r:id="rId2"/>
              </a:rPr>
              <a:t>Frailty</a:t>
            </a:r>
            <a:r>
              <a:rPr lang="nl-NL" dirty="0">
                <a:hlinkClick r:id="rId2"/>
              </a:rPr>
              <a:t> Indicator (TFI)</a:t>
            </a:r>
            <a:r>
              <a:rPr lang="nl-NL" dirty="0"/>
              <a:t> het meest gebruikt.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De TFI bestaat ook uit veel leefstijlthema’s en is geschikt voor leefstijlcoaches!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  <a:p>
            <a:r>
              <a:rPr lang="nl-NL" i="1" dirty="0"/>
              <a:t>Na screening, wordt kwetsbaarheid vastgesteld met een diagnostisch instrument, zoals de Comprehensive </a:t>
            </a:r>
            <a:r>
              <a:rPr lang="nl-NL" i="1" dirty="0" err="1"/>
              <a:t>Geriatric</a:t>
            </a:r>
            <a:r>
              <a:rPr lang="nl-NL" i="1" dirty="0"/>
              <a:t> Assessment (gaat te ver voor jullie in de rol als leefstijlcoach). Op basis daarvan kun je zelfs een hele Dynamische Systeem Analyse scan doen.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i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C2CC289-DCDF-44B0-9293-C3DA77EC6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Tijdig screenen op kwetsbaarheid bij ouderen essentieel</a:t>
            </a:r>
          </a:p>
        </p:txBody>
      </p:sp>
    </p:spTree>
    <p:extLst>
      <p:ext uri="{BB962C8B-B14F-4D97-AF65-F5344CB8AC3E}">
        <p14:creationId xmlns:p14="http://schemas.microsoft.com/office/powerpoint/2010/main" val="8881584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8D403-5E69-DE37-81D3-9DFAA18A0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EBFA14D9-7E39-2F9B-C2F5-53F26C4D3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Oefenen met een acteur</a:t>
            </a:r>
          </a:p>
          <a:p>
            <a:endParaRPr lang="nl-NL" dirty="0"/>
          </a:p>
          <a:p>
            <a:r>
              <a:rPr lang="nl-NL" dirty="0"/>
              <a:t>3 oefeningen: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een regulier kennismakingsgesprek met een oudere, </a:t>
            </a:r>
            <a:r>
              <a:rPr lang="nl-NL" b="1" dirty="0"/>
              <a:t>zonder coaching als doel </a:t>
            </a:r>
            <a:r>
              <a:rPr lang="nl-NL" dirty="0"/>
              <a:t>(mens-mens)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een kennismakingsgesprek met een oudere die een </a:t>
            </a:r>
            <a:r>
              <a:rPr lang="nl-NL" b="1" dirty="0"/>
              <a:t>positieve houding</a:t>
            </a:r>
            <a:r>
              <a:rPr lang="nl-NL" dirty="0"/>
              <a:t> heeft tegenover het ouder worden, met </a:t>
            </a:r>
            <a:r>
              <a:rPr lang="nl-NL" b="1" dirty="0"/>
              <a:t>coaching als uiteindelijke doel </a:t>
            </a:r>
            <a:r>
              <a:rPr lang="nl-NL" dirty="0"/>
              <a:t>(coach-cliënt)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een kennismakingsgesprek met een oudere die een </a:t>
            </a:r>
            <a:r>
              <a:rPr lang="nl-NL" b="1" dirty="0"/>
              <a:t>negatieve houding </a:t>
            </a:r>
            <a:r>
              <a:rPr lang="nl-NL" dirty="0"/>
              <a:t>heeft tegenover het ouder worden, met </a:t>
            </a:r>
            <a:r>
              <a:rPr lang="nl-NL" b="1" dirty="0"/>
              <a:t>coaching als uiteindelijke doel </a:t>
            </a:r>
            <a:r>
              <a:rPr lang="nl-NL" dirty="0"/>
              <a:t>(coach-cliënt)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FA6FFFD-2B38-55AD-128F-A16F83A1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Volgende les</a:t>
            </a:r>
          </a:p>
        </p:txBody>
      </p:sp>
    </p:spTree>
    <p:extLst>
      <p:ext uri="{BB962C8B-B14F-4D97-AF65-F5344CB8AC3E}">
        <p14:creationId xmlns:p14="http://schemas.microsoft.com/office/powerpoint/2010/main" val="31888606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kst pagina">
  <a:themeElements>
    <a:clrScheme name="3_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Lege presentatie">
      <a:majorFont>
        <a:latin typeface="Verdana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48" charset="-128"/>
          </a:defRPr>
        </a:defPPr>
      </a:lstStyle>
    </a:lnDef>
  </a:objectDefaults>
  <a:extraClrSchemeLst>
    <a:extraClrScheme>
      <a:clrScheme name="3_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Theme">
  <a:themeElements>
    <a:clrScheme name="Carioc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18CFB"/>
      </a:accent1>
      <a:accent2>
        <a:srgbClr val="89D19A"/>
      </a:accent2>
      <a:accent3>
        <a:srgbClr val="6953DC"/>
      </a:accent3>
      <a:accent4>
        <a:srgbClr val="444456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ject document" ma:contentTypeID="0x010100D0E384F301C10D40AB856C35D0E5316800ACA71CB05B8FEC48AF89E330B479FC5F" ma:contentTypeVersion="32" ma:contentTypeDescription="Create a new document." ma:contentTypeScope="" ma:versionID="0199b6a2e7b269278f88dea606b899fe">
  <xsd:schema xmlns:xsd="http://www.w3.org/2001/XMLSchema" xmlns:xs="http://www.w3.org/2001/XMLSchema" xmlns:p="http://schemas.microsoft.com/office/2006/metadata/properties" xmlns:ns2="824687e6-1c9d-4461-9def-b443e2ba9fab" xmlns:ns3="fa0c6400-c256-4106-8b9a-2002e4032ea8" targetNamespace="http://schemas.microsoft.com/office/2006/metadata/properties" ma:root="true" ma:fieldsID="27933c6fad845a1b69d1054c10bd505b" ns2:_="" ns3:_="">
    <xsd:import namespace="824687e6-1c9d-4461-9def-b443e2ba9fab"/>
    <xsd:import namespace="fa0c6400-c256-4106-8b9a-2002e4032ea8"/>
    <xsd:element name="properties">
      <xsd:complexType>
        <xsd:sequence>
          <xsd:element name="documentManagement">
            <xsd:complexType>
              <xsd:all>
                <xsd:element ref="ns2:NaamAanvraag" minOccurs="0"/>
                <xsd:element ref="ns2:TeamID" minOccurs="0"/>
                <xsd:element ref="ns2:Aanvraagnummer" minOccurs="0"/>
                <xsd:element ref="ns2:Projectnaam" minOccurs="0"/>
                <xsd:element ref="ns2:Projectnummer" minOccurs="0"/>
                <xsd:element ref="ns2:FormeleStartdatum" minOccurs="0"/>
                <xsd:element ref="ns2:Regeling" minOccurs="0"/>
                <xsd:element ref="ns2:BewarenTot" minOccurs="0"/>
                <xsd:element ref="ns2:FinancierSubsidieverstrekker" minOccurs="0"/>
                <xsd:element ref="ns2:FormeleEinddatum" minOccurs="0"/>
                <xsd:element ref="ns2:Kenniscentrum" minOccurs="0"/>
                <xsd:element ref="ns2:Archiveerdatum" minOccurs="0"/>
                <xsd:element ref="ns2:Procesfas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ServiceObjectDetectorVersions" minOccurs="0"/>
                <xsd:element ref="ns3:MediaServiceSearchPropertie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687e6-1c9d-4461-9def-b443e2ba9fab" elementFormDefault="qualified">
    <xsd:import namespace="http://schemas.microsoft.com/office/2006/documentManagement/types"/>
    <xsd:import namespace="http://schemas.microsoft.com/office/infopath/2007/PartnerControls"/>
    <xsd:element name="NaamAanvraag" ma:index="8" nillable="true" ma:displayName="Naam aanvraag" ma:default="VITALIS" ma:internalName="NaamAanvraag">
      <xsd:simpleType>
        <xsd:restriction base="dms:Text"/>
      </xsd:simpleType>
    </xsd:element>
    <xsd:element name="TeamID" ma:index="9" nillable="true" ma:displayName="Team ID" ma:default="db01eb2e-b1ad-4206-8069-607dbbe4fae1" ma:internalName="TeamID">
      <xsd:simpleType>
        <xsd:restriction base="dms:Text"/>
      </xsd:simpleType>
    </xsd:element>
    <xsd:element name="Aanvraagnummer" ma:index="10" nillable="true" ma:displayName="Aanvraagnummer" ma:default="OP0001" ma:internalName="Aanvraagnummer">
      <xsd:simpleType>
        <xsd:restriction base="dms:Text"/>
      </xsd:simpleType>
    </xsd:element>
    <xsd:element name="Projectnaam" ma:index="11" nillable="true" ma:displayName="Projectnaam" ma:default="VITALIS" ma:internalName="Projectnaam">
      <xsd:simpleType>
        <xsd:restriction base="dms:Text"/>
      </xsd:simpleType>
    </xsd:element>
    <xsd:element name="Projectnummer" ma:index="12" nillable="true" ma:displayName="Projectnummer" ma:default="" ma:internalName="Projectnummer">
      <xsd:simpleType>
        <xsd:restriction base="dms:Text"/>
      </xsd:simpleType>
    </xsd:element>
    <xsd:element name="FormeleStartdatum" ma:index="13" nillable="true" ma:displayName="Formele startdatum project" ma:default="" ma:format="DateOnly" ma:internalName="FormeleStartdatum">
      <xsd:simpleType>
        <xsd:restriction base="dms:DateTime"/>
      </xsd:simpleType>
    </xsd:element>
    <xsd:element name="Regeling" ma:index="14" nillable="true" ma:displayName="Regeling" ma:default="" ma:internalName="Regeling">
      <xsd:simpleType>
        <xsd:restriction base="dms:Text"/>
      </xsd:simpleType>
    </xsd:element>
    <xsd:element name="BewarenTot" ma:index="15" nillable="true" ma:displayName="Bewaren tot" ma:format="DateOnly" ma:internalName="BewarenTot">
      <xsd:simpleType>
        <xsd:restriction base="dms:DateTime"/>
      </xsd:simpleType>
    </xsd:element>
    <xsd:element name="FinancierSubsidieverstrekker" ma:index="16" nillable="true" ma:displayName="Financier / subsidieverstrekker" ma:default="" ma:internalName="FinancierSubsidieverstrekker">
      <xsd:simpleType>
        <xsd:restriction base="dms:Text"/>
      </xsd:simpleType>
    </xsd:element>
    <xsd:element name="FormeleEinddatum" ma:index="17" nillable="true" ma:displayName="Formele einddatum project" ma:default="" ma:format="DateOnly" ma:internalName="FormeleEinddatum">
      <xsd:simpleType>
        <xsd:restriction base="dms:DateTime"/>
      </xsd:simpleType>
    </xsd:element>
    <xsd:element name="Kenniscentrum" ma:index="18" nillable="true" ma:displayName="Kenniscentrum" ma:default="KCZI" ma:internalName="Kenniscentrum">
      <xsd:simpleType>
        <xsd:restriction base="dms:Text"/>
      </xsd:simpleType>
    </xsd:element>
    <xsd:element name="Archiveerdatum" ma:index="19" nillable="true" ma:displayName="Archiveerdatum" ma:format="DateOnly" ma:internalName="Archiveerdatum">
      <xsd:simpleType>
        <xsd:restriction base="dms:DateTime"/>
      </xsd:simpleType>
    </xsd:element>
    <xsd:element name="Procesfase" ma:index="20" nillable="true" ma:displayName="Procesfase" ma:default="Aanvraagfase" ma:internalName="Procesfase">
      <xsd:simpleType>
        <xsd:restriction base="dms:Text"/>
      </xsd:simpleType>
    </xsd:element>
    <xsd:element name="SharedWithUsers" ma:index="3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37" nillable="true" ma:displayName="Taxonomy Catch All Column" ma:hidden="true" ma:list="{b9370c93-4e16-40c5-b8ff-af52095d46e9}" ma:internalName="TaxCatchAll" ma:showField="CatchAllData" ma:web="824687e6-1c9d-4461-9def-b443e2ba9fa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0c6400-c256-4106-8b9a-2002e4032e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4" nillable="true" ma:displayName="Tags" ma:internalName="MediaServiceAutoTags" ma:readOnly="true">
      <xsd:simpleType>
        <xsd:restriction base="dms:Text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8" nillable="true" ma:displayName="Location" ma:internalName="MediaServiceLocation" ma:readOnly="true">
      <xsd:simpleType>
        <xsd:restriction base="dms:Text"/>
      </xsd:simpleType>
    </xsd:element>
    <xsd:element name="MediaServiceAutoKeyPoints" ma:index="2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36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ctnaam xmlns="824687e6-1c9d-4461-9def-b443e2ba9fab">VITALIS</Projectnaam>
    <Kenniscentrum xmlns="824687e6-1c9d-4461-9def-b443e2ba9fab">KCZI</Kenniscentrum>
    <NaamAanvraag xmlns="824687e6-1c9d-4461-9def-b443e2ba9fab">VITALIS</NaamAanvraag>
    <Procesfase xmlns="824687e6-1c9d-4461-9def-b443e2ba9fab">Aanvraagfase</Procesfase>
    <Aanvraagnummer xmlns="824687e6-1c9d-4461-9def-b443e2ba9fab">OP0001</Aanvraagnummer>
    <TeamID xmlns="824687e6-1c9d-4461-9def-b443e2ba9fab">db01eb2e-b1ad-4206-8069-607dbbe4fae1</TeamID>
    <BewarenTot xmlns="824687e6-1c9d-4461-9def-b443e2ba9fab" xsi:nil="true"/>
    <Regeling xmlns="824687e6-1c9d-4461-9def-b443e2ba9fab" xsi:nil="true"/>
    <Projectnummer xmlns="824687e6-1c9d-4461-9def-b443e2ba9fab" xsi:nil="true"/>
    <FinancierSubsidieverstrekker xmlns="824687e6-1c9d-4461-9def-b443e2ba9fab" xsi:nil="true"/>
    <Archiveerdatum xmlns="824687e6-1c9d-4461-9def-b443e2ba9fab" xsi:nil="true"/>
    <FormeleEinddatum xmlns="824687e6-1c9d-4461-9def-b443e2ba9fab" xsi:nil="true"/>
    <FormeleStartdatum xmlns="824687e6-1c9d-4461-9def-b443e2ba9fab" xsi:nil="true"/>
    <lcf76f155ced4ddcb4097134ff3c332f xmlns="fa0c6400-c256-4106-8b9a-2002e4032ea8">
      <Terms xmlns="http://schemas.microsoft.com/office/infopath/2007/PartnerControls"/>
    </lcf76f155ced4ddcb4097134ff3c332f>
    <TaxCatchAll xmlns="824687e6-1c9d-4461-9def-b443e2ba9fab" xsi:nil="true"/>
  </documentManagement>
</p:properties>
</file>

<file path=customXml/itemProps1.xml><?xml version="1.0" encoding="utf-8"?>
<ds:datastoreItem xmlns:ds="http://schemas.openxmlformats.org/officeDocument/2006/customXml" ds:itemID="{2D8220EC-10C6-4609-BF2C-3F8C51EED6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4687e6-1c9d-4461-9def-b443e2ba9fab"/>
    <ds:schemaRef ds:uri="fa0c6400-c256-4106-8b9a-2002e4032e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26AA7C-7D5B-4305-A299-88D1EDCAF0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D272D2-00C5-4AF9-BF7D-7C05D5FC3C06}">
  <ds:schemaRefs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dcmitype/"/>
    <ds:schemaRef ds:uri="fa0c6400-c256-4106-8b9a-2002e4032ea8"/>
    <ds:schemaRef ds:uri="http://purl.org/dc/elements/1.1/"/>
    <ds:schemaRef ds:uri="http://schemas.microsoft.com/office/2006/documentManagement/types"/>
    <ds:schemaRef ds:uri="824687e6-1c9d-4461-9def-b443e2ba9fa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836</Words>
  <Application>Microsoft Office PowerPoint</Application>
  <PresentationFormat>Breedbeeld</PresentationFormat>
  <Paragraphs>124</Paragraphs>
  <Slides>31</Slides>
  <Notes>3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7</vt:i4>
      </vt:variant>
      <vt:variant>
        <vt:lpstr>Diatitels</vt:lpstr>
      </vt:variant>
      <vt:variant>
        <vt:i4>31</vt:i4>
      </vt:variant>
    </vt:vector>
  </HeadingPairs>
  <TitlesOfParts>
    <vt:vector size="46" baseType="lpstr">
      <vt:lpstr>Arial</vt:lpstr>
      <vt:lpstr>Calibri</vt:lpstr>
      <vt:lpstr>Calibri Light</vt:lpstr>
      <vt:lpstr>Khmer UI</vt:lpstr>
      <vt:lpstr>Open Sans</vt:lpstr>
      <vt:lpstr>Poppins</vt:lpstr>
      <vt:lpstr>Segoe UI</vt:lpstr>
      <vt:lpstr>Verdana</vt:lpstr>
      <vt:lpstr>Kantoorthema</vt:lpstr>
      <vt:lpstr>1_Kantoorthema</vt:lpstr>
      <vt:lpstr>tekst pagina</vt:lpstr>
      <vt:lpstr>2_Kantoorthema</vt:lpstr>
      <vt:lpstr>3_Kantoorthema</vt:lpstr>
      <vt:lpstr>1_Office Theme</vt:lpstr>
      <vt:lpstr>4_Kantoorthema</vt:lpstr>
      <vt:lpstr>Preventieambassadeur, Voeding voor Vitalis</vt:lpstr>
      <vt:lpstr>Leefstijl bij de ouder wordende mens Minor Leefstijl en Gezondheid</vt:lpstr>
      <vt:lpstr>PowerPoint-presentatie</vt:lpstr>
      <vt:lpstr>PowerPoint-presentatie</vt:lpstr>
      <vt:lpstr>PowerPoint-presentatie</vt:lpstr>
      <vt:lpstr>PowerPoint-presentatie</vt:lpstr>
      <vt:lpstr>PowerPoint-presentatie</vt:lpstr>
      <vt:lpstr>Medische ontwikkeling vs. maatschappelijke ontwikkeling</vt:lpstr>
      <vt:lpstr>Factsheet Expertraad Onderwijs Kenniscentrum Ondervoeding</vt:lpstr>
      <vt:lpstr>Prevalentie ondervoeding bij opname ziekenhuis</vt:lpstr>
      <vt:lpstr>Prevalentie ondervoeding thuiswonende ouderen</vt:lpstr>
      <vt:lpstr>Gevolgen ondervoeding</vt:lpstr>
      <vt:lpstr>Bij ondervoeding zijn eiwitten belangrijk</vt:lpstr>
      <vt:lpstr>Eiwitten zijn de bouwstoffen van spieren</vt:lpstr>
      <vt:lpstr>Verminderde opname en aanmaak bij ouderen</vt:lpstr>
      <vt:lpstr>Oorzaak van ondervoeding bepaalt de aanpak</vt:lpstr>
      <vt:lpstr>Overeenkomsten en verschillen tussen verschillende soorten ondervoeding </vt:lpstr>
      <vt:lpstr>Aanbevolen screeningsinstrumenten</vt:lpstr>
      <vt:lpstr>DoMAP-model</vt:lpstr>
      <vt:lpstr>PowerPoint-presentatie</vt:lpstr>
      <vt:lpstr>DoMAP-model</vt:lpstr>
      <vt:lpstr>PowerPoint-presentatie</vt:lpstr>
      <vt:lpstr>PowerPoint-presentatie</vt:lpstr>
      <vt:lpstr>PowerPoint-presentatie</vt:lpstr>
      <vt:lpstr>PowerPoint-presentatie</vt:lpstr>
      <vt:lpstr>PowerPoint-presentatie</vt:lpstr>
      <vt:lpstr>SARC-F screeningsinstrument sarcopenie</vt:lpstr>
      <vt:lpstr>Diagnostiek  sarcopenie</vt:lpstr>
      <vt:lpstr>Overlap  Ondervoeding   Kwetsbaarheid (frailty)   Sarcopenie</vt:lpstr>
      <vt:lpstr>Tijdig screenen op kwetsbaarheid bij ouderen essentieel</vt:lpstr>
      <vt:lpstr>Volgende 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Bok, D. (Daniel)</dc:creator>
  <cp:lastModifiedBy>Garcia, N.A. (Noelle)</cp:lastModifiedBy>
  <cp:revision>48</cp:revision>
  <dcterms:created xsi:type="dcterms:W3CDTF">2021-01-19T08:17:08Z</dcterms:created>
  <dcterms:modified xsi:type="dcterms:W3CDTF">2026-08-31T14:34:00Z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0x010100D0E384F301C10D40AB856C35D0E5316800ACA71CB05B8FEC48AF89E330B479FC5F</vt:lpwstr>
  </property>
  <property fmtid="{D5CDD505-2E9C-101B-9397-08002B2CF9AE}" pid="3" name="MediaServiceImageTags">
    <vt:lpwstr/>
  </property>
</Properties>
</file>