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  <p:sldId id="257" r:id="rId3"/>
    <p:sldId id="258" r:id="rId4"/>
    <p:sldId id="280" r:id="rId5"/>
    <p:sldId id="266" r:id="rId6"/>
    <p:sldId id="260" r:id="rId7"/>
    <p:sldId id="297" r:id="rId8"/>
    <p:sldId id="265" r:id="rId9"/>
    <p:sldId id="294" r:id="rId10"/>
    <p:sldId id="298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meets, Claudia" initials="SC" lastIdx="6" clrIdx="0">
    <p:extLst>
      <p:ext uri="{19B8F6BF-5375-455C-9EA6-DF929625EA0E}">
        <p15:presenceInfo xmlns:p15="http://schemas.microsoft.com/office/powerpoint/2012/main" userId="S::Claudia.Smeets@radboudumc.nl::872c99b6-0c73-4f12-998e-29aad7af8fa7" providerId="AD"/>
      </p:ext>
    </p:extLst>
  </p:cmAuthor>
  <p:cmAuthor id="2" name="J. de Lange" initials="JdL" lastIdx="2" clrIdx="1">
    <p:extLst>
      <p:ext uri="{19B8F6BF-5375-455C-9EA6-DF929625EA0E}">
        <p15:presenceInfo xmlns:p15="http://schemas.microsoft.com/office/powerpoint/2012/main" userId="c176f80bc505619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02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599" autoAdjust="0"/>
    <p:restoredTop sz="94599"/>
  </p:normalViewPr>
  <p:slideViewPr>
    <p:cSldViewPr snapToGrid="0">
      <p:cViewPr varScale="1">
        <p:scale>
          <a:sx n="101" d="100"/>
          <a:sy n="101" d="100"/>
        </p:scale>
        <p:origin x="3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69246C-A7FF-41CB-A42A-C7CBA2D2BB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EBB0DA6-4831-42E3-92F9-CCB67C961C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A87EC00-E1D6-470D-9DA9-3E1E65E97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17464-0D76-40DC-B9A4-DEE6AB90B4C8}" type="datetimeFigureOut">
              <a:rPr lang="nl-NL" smtClean="0"/>
              <a:t>17-11-20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A68947B-10CB-4AB9-A5B5-C994CC3FE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C2C9877-E442-4EE6-AD6F-FEEC41AA4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F1B50-5A85-4638-9766-6A8AEC836D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9857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A559AF-764B-4E5A-B817-EA2675A67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52C255D-C620-43A1-A94E-654BD87111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F54646E-74D2-46A3-A253-674034283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17464-0D76-40DC-B9A4-DEE6AB90B4C8}" type="datetimeFigureOut">
              <a:rPr lang="nl-NL" smtClean="0"/>
              <a:t>17-11-20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0953755-B8DA-4C81-A920-5B6320203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506FDF7-4F09-4C9D-8642-CA44E2D14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F1B50-5A85-4638-9766-6A8AEC836D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1877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0257B58-F0F6-4727-ABE9-B0AF8DC113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C95E529-E015-4B1F-AA7B-2E53861723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3C0D9E6-04FD-41CE-9A30-DDAB98AA7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17464-0D76-40DC-B9A4-DEE6AB90B4C8}" type="datetimeFigureOut">
              <a:rPr lang="nl-NL" smtClean="0"/>
              <a:t>17-11-20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09C49E8-2E20-4CA4-9CCB-00C0B5CE5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DDB58AD-6399-4CF7-9CD7-0395BCD0A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F1B50-5A85-4638-9766-6A8AEC836D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0906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7646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619562-CEAA-4C5F-A39F-1894713BC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221C935-3BC2-428E-A535-2A3A0CF09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17F062-EB1B-41A1-991D-DB617EDC2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17464-0D76-40DC-B9A4-DEE6AB90B4C8}" type="datetimeFigureOut">
              <a:rPr lang="nl-NL" smtClean="0"/>
              <a:t>17-11-20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DD7481D-C865-4F23-B0E8-4E3CA8591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348AED-F1F3-40EC-9667-07B95BDEC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F1B50-5A85-4638-9766-6A8AEC836D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0304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271B69-38BA-4B8E-8203-449F57278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1A495E2-2B32-4694-8C03-A41F27607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7ACE7B6-19A1-4BE2-99C9-745B67412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17464-0D76-40DC-B9A4-DEE6AB90B4C8}" type="datetimeFigureOut">
              <a:rPr lang="nl-NL" smtClean="0"/>
              <a:t>17-11-20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BFF179C-7D47-41A0-A522-029B34B3B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481C9FC-2B57-47DF-B5A6-FC8D56191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F1B50-5A85-4638-9766-6A8AEC836D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8631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FD9AD7-A5D7-4E5E-A4C7-18F92BAAB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12282C9-8DB9-4611-A020-036A9905D2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836F245-320C-4237-A185-8635DBFEB4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BA85293-C196-4B4A-B0C8-D406AA647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17464-0D76-40DC-B9A4-DEE6AB90B4C8}" type="datetimeFigureOut">
              <a:rPr lang="nl-NL" smtClean="0"/>
              <a:t>17-11-20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7B8FFE7-A2B4-4FD4-9456-2EF3EA0BC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A71C6B2-5465-4592-ACC2-E6871EB39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F1B50-5A85-4638-9766-6A8AEC836D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0821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1D4F92-924C-4F58-BCD2-B96EB17CB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1D50EDC-47D7-4EA9-AA86-78D3D3625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7DE2231-DDC8-4B83-AAD9-BACE257AAF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E0BAFC2-37EA-4CA9-839E-8C7C0E6A8D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05365E8-233A-43D3-91C7-3B8283AB5F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2B488F1-1E0D-428A-ABFC-B6620FCE0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17464-0D76-40DC-B9A4-DEE6AB90B4C8}" type="datetimeFigureOut">
              <a:rPr lang="nl-NL" smtClean="0"/>
              <a:t>17-11-20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63A6450-7436-4513-94B6-3837432E2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B79749B-3CC6-4906-BEFA-F5AD9DAF0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F1B50-5A85-4638-9766-6A8AEC836D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2979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739313-5607-4893-93F2-574A56B35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01F88D7-FBCC-4442-BA14-75B7DC344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17464-0D76-40DC-B9A4-DEE6AB90B4C8}" type="datetimeFigureOut">
              <a:rPr lang="nl-NL" smtClean="0"/>
              <a:t>17-11-20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785D4C6-1B9E-403E-A5C4-0EDE52745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CD80041-C170-469D-80D6-8CC61DF14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F1B50-5A85-4638-9766-6A8AEC836D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390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B714D69-75CB-42AE-B6F0-2F646DF66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17464-0D76-40DC-B9A4-DEE6AB90B4C8}" type="datetimeFigureOut">
              <a:rPr lang="nl-NL" smtClean="0"/>
              <a:t>17-11-20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05322B0-828E-45A7-B1BF-976AEE2DE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857C60F-8D8F-4E90-ABCB-B52F7347F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F1B50-5A85-4638-9766-6A8AEC836D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694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3C3619-8F92-4E4E-8A43-D259ACF20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21367FF-2101-4502-B979-05B6648C2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2ECB8E0-5830-45DA-A148-68EF3246EA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9B6380C-B60D-473C-A7C3-CDF1C8283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17464-0D76-40DC-B9A4-DEE6AB90B4C8}" type="datetimeFigureOut">
              <a:rPr lang="nl-NL" smtClean="0"/>
              <a:t>17-11-20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30B36F9-8CEB-42D3-894E-5EB235932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BDCA6BB-62A5-4DFA-8164-9FC67A0E5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F1B50-5A85-4638-9766-6A8AEC836D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4490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D80C98-705D-4A02-802E-FF78A2FC2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79242F3-5847-4946-90BE-51421721A0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18DE92B-3913-410C-ABD4-4CFCF468CF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64DE8D6-DF69-4424-9885-9E25FD77B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17464-0D76-40DC-B9A4-DEE6AB90B4C8}" type="datetimeFigureOut">
              <a:rPr lang="nl-NL" smtClean="0"/>
              <a:t>17-11-20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2B05686-F431-4BB5-8E64-D78C3B7A7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029B212-E3B9-468A-89E7-7E53482C8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F1B50-5A85-4638-9766-6A8AEC836D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1511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741445A-3BD4-4889-90EC-5342DA940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48737CD-8410-4166-B163-B7DED8434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2FCEF65-0ACB-4607-8483-BC9085242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17464-0D76-40DC-B9A4-DEE6AB90B4C8}" type="datetimeFigureOut">
              <a:rPr lang="nl-NL" smtClean="0"/>
              <a:t>17-11-20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ED50DC1-B2FE-435C-A364-5871EBFC58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384AF1-C32E-417A-ADC7-5E72676690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F1B50-5A85-4638-9766-6A8AEC836D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8464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E2DB208D-1C39-40D6-9A90-4ED072128476}"/>
              </a:ext>
            </a:extLst>
          </p:cNvPr>
          <p:cNvSpPr/>
          <p:nvPr/>
        </p:nvSpPr>
        <p:spPr>
          <a:xfrm>
            <a:off x="438150" y="704850"/>
            <a:ext cx="11095110" cy="87349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 dirty="0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A50C74F7-C499-4A08-98D2-5C58A2505ED1}"/>
              </a:ext>
            </a:extLst>
          </p:cNvPr>
          <p:cNvSpPr/>
          <p:nvPr/>
        </p:nvSpPr>
        <p:spPr>
          <a:xfrm>
            <a:off x="438150" y="2646946"/>
            <a:ext cx="11095110" cy="386815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457200" tIns="731520" rIns="457200" bIns="45720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nl-NL" sz="1000" dirty="0">
                <a:solidFill>
                  <a:srgbClr val="D00243"/>
                </a:solidFill>
              </a:rPr>
              <a:t>B</a:t>
            </a:r>
            <a:endParaRPr lang="nl-NL" sz="1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kstvak 196">
            <a:extLst>
              <a:ext uri="{FF2B5EF4-FFF2-40B4-BE49-F238E27FC236}">
                <a16:creationId xmlns:a16="http://schemas.microsoft.com/office/drawing/2014/main" id="{5D97BD8C-720C-4EA9-9135-2F22F6DF3B06}"/>
              </a:ext>
            </a:extLst>
          </p:cNvPr>
          <p:cNvSpPr txBox="1"/>
          <p:nvPr/>
        </p:nvSpPr>
        <p:spPr>
          <a:xfrm>
            <a:off x="438150" y="1578343"/>
            <a:ext cx="11095110" cy="873493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457200" tIns="91440" rIns="45720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500"/>
              </a:spcBef>
              <a:spcAft>
                <a:spcPts val="0"/>
              </a:spcAft>
            </a:pPr>
            <a:r>
              <a:rPr lang="nl-NL" sz="3600" cap="all" dirty="0">
                <a:solidFill>
                  <a:srgbClr val="4472C4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nl-NL" sz="1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AA41C08B-0E67-40D8-BCA7-867A56881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2114" y="1589362"/>
            <a:ext cx="824777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3600" b="0" i="0" u="none" strike="noStrike" cap="none" normalizeH="0" baseline="0" dirty="0">
                <a:ln>
                  <a:noFill/>
                </a:ln>
                <a:solidFill>
                  <a:srgbClr val="4472C4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DENKEN IN MOGELIJKHEDEN BIJ DEMENTIE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cap="all" dirty="0">
                <a:solidFill>
                  <a:srgbClr val="4472C4"/>
                </a:solidFill>
              </a:rPr>
              <a:t>Module 3: MULTIDISCIPLINAIR ZOEKEN NAAR MOGELIJKHEDEN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716BC35D-16EA-467A-85E9-4B544FA6DC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1235" y="2782779"/>
            <a:ext cx="3203451" cy="3018304"/>
          </a:xfrm>
          <a:prstGeom prst="rect">
            <a:avLst/>
          </a:prstGeom>
        </p:spPr>
      </p:pic>
      <p:sp>
        <p:nvSpPr>
          <p:cNvPr id="11" name="Rechthoek 10">
            <a:extLst>
              <a:ext uri="{FF2B5EF4-FFF2-40B4-BE49-F238E27FC236}">
                <a16:creationId xmlns:a16="http://schemas.microsoft.com/office/drawing/2014/main" id="{C1AEF06F-A57E-48FF-839D-8ABBC485A81C}"/>
              </a:ext>
            </a:extLst>
          </p:cNvPr>
          <p:cNvSpPr/>
          <p:nvPr/>
        </p:nvSpPr>
        <p:spPr>
          <a:xfrm>
            <a:off x="-85725" y="5918136"/>
            <a:ext cx="12420600" cy="9040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1574BBBE-0075-4B1F-AB2B-0A8926752A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2363" y="6037277"/>
            <a:ext cx="2171700" cy="736354"/>
          </a:xfrm>
          <a:prstGeom prst="rect">
            <a:avLst/>
          </a:prstGeom>
        </p:spPr>
      </p:pic>
      <p:pic>
        <p:nvPicPr>
          <p:cNvPr id="13" name="E257DF31-9D8B-49BC-8E5D-BDBA3F788A59" descr="1BF05564-4B20-4508-8388-0CF5E632263A@lan">
            <a:extLst>
              <a:ext uri="{FF2B5EF4-FFF2-40B4-BE49-F238E27FC236}">
                <a16:creationId xmlns:a16="http://schemas.microsoft.com/office/drawing/2014/main" id="{4EF99E00-319B-457E-9734-DC5BFAA9B8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85705" y="6353053"/>
            <a:ext cx="1270854" cy="357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C62A3C56-C4A6-48B3-B92A-6E5E9966860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92798" y="6178459"/>
            <a:ext cx="1761089" cy="443954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FEB77138-9125-4CB5-B7E2-6D18A87E267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 bwMode="auto">
          <a:xfrm>
            <a:off x="1999360" y="5981422"/>
            <a:ext cx="2001140" cy="721213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5289BBDA-D901-423F-8C6A-34CB6176CDCE}"/>
              </a:ext>
            </a:extLst>
          </p:cNvPr>
          <p:cNvSpPr txBox="1"/>
          <p:nvPr/>
        </p:nvSpPr>
        <p:spPr>
          <a:xfrm>
            <a:off x="438150" y="6178459"/>
            <a:ext cx="14866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rgbClr val="4472C4"/>
                </a:solidFill>
              </a:rPr>
              <a:t>Ontwikkeld door:</a:t>
            </a:r>
          </a:p>
        </p:txBody>
      </p:sp>
    </p:spTree>
    <p:extLst>
      <p:ext uri="{BB962C8B-B14F-4D97-AF65-F5344CB8AC3E}">
        <p14:creationId xmlns:p14="http://schemas.microsoft.com/office/powerpoint/2010/main" val="4189669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2739C3-F1CE-403C-9A0A-706F4014E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7686"/>
            <a:ext cx="10515600" cy="1080000"/>
          </a:xfrm>
          <a:solidFill>
            <a:srgbClr val="4472C4"/>
          </a:solidFill>
        </p:spPr>
        <p:txBody>
          <a:bodyPr>
            <a:normAutofit/>
          </a:bodyPr>
          <a:lstStyle/>
          <a:p>
            <a:pPr algn="ctr"/>
            <a:r>
              <a:rPr lang="nl-NL" sz="4800" dirty="0">
                <a:solidFill>
                  <a:schemeClr val="bg1"/>
                </a:solidFill>
              </a:rPr>
              <a:t>Nabespreking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459692-34BF-47F2-965A-4B2D7FB3D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1825"/>
            <a:ext cx="10515600" cy="4567986"/>
          </a:xfrm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sz="7200" dirty="0"/>
              <a:t>1. </a:t>
            </a:r>
            <a:r>
              <a:rPr lang="nl-NL" sz="7200"/>
              <a:t>Waren </a:t>
            </a:r>
            <a:r>
              <a:rPr lang="nl-NL" sz="7200" dirty="0"/>
              <a:t>de deelnemers op de hoogte van de inhoud van elkaars functie en expertise</a:t>
            </a:r>
            <a:r>
              <a:rPr lang="nl-NL" sz="7200"/>
              <a:t>?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sz="7200"/>
              <a:t>2</a:t>
            </a:r>
            <a:r>
              <a:rPr lang="nl-NL" sz="7200" dirty="0"/>
              <a:t>. Rol van de voorzitter?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sz="7200" dirty="0"/>
              <a:t>3. Voelde iedereen zich gewaardeerd om de eigen inbreng?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sz="7200" dirty="0"/>
              <a:t>4. Voelde niemand zich aangevallen?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sz="7200" dirty="0"/>
              <a:t>5. Hoe werkte de techniek om creatief te denken?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sz="7200" dirty="0"/>
              <a:t>6. Kon men overtuigen van het nut van vernieuwende adviezen?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sz="7200" dirty="0"/>
              <a:t>7. Aansluiting adviezen op doel?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sz="7200" dirty="0"/>
              <a:t>8. Aansluiting interventies op doel?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sz="7200" dirty="0"/>
              <a:t>9. Aansluiting interventies bij de expertise professionals?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sz="7200" dirty="0"/>
              <a:t>10. Welke adviezen werden afgewezen en waarom?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7887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9ADE1D-6C81-431E-9683-A182917A0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0025"/>
            <a:ext cx="10515600" cy="966107"/>
          </a:xfrm>
          <a:solidFill>
            <a:srgbClr val="4472C4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nl-NL" sz="4800" dirty="0">
                <a:solidFill>
                  <a:schemeClr val="bg1"/>
                </a:solidFill>
                <a:latin typeface="Calibri" panose="020F0502020204030204" pitchFamily="34" charset="0"/>
              </a:rPr>
              <a:t>1. Ervaringen in de wijk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8E29463B-4B0C-4446-A40A-E3FC7851FE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5769" y="1244651"/>
            <a:ext cx="7440461" cy="5541431"/>
          </a:xfrm>
        </p:spPr>
      </p:pic>
    </p:spTree>
    <p:extLst>
      <p:ext uri="{BB962C8B-B14F-4D97-AF65-F5344CB8AC3E}">
        <p14:creationId xmlns:p14="http://schemas.microsoft.com/office/powerpoint/2010/main" val="382598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CCAD57-AFB7-4C6E-A2F0-1A422191D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2276"/>
            <a:ext cx="10515600" cy="1080000"/>
          </a:xfrm>
          <a:solidFill>
            <a:srgbClr val="4472C4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nl-NL" sz="4800" dirty="0">
                <a:solidFill>
                  <a:schemeClr val="bg1"/>
                </a:solidFill>
                <a:latin typeface="Calibri" panose="020F0502020204030204" pitchFamily="34" charset="0"/>
              </a:rPr>
              <a:t>Paramedici ook: ergotherapeut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F391EE4-50B9-4BC7-8BAB-F2A3E4E44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Edomah</a:t>
            </a:r>
            <a:r>
              <a:rPr lang="nl-NL" dirty="0"/>
              <a:t>: ergotherapie voor mensen met dementie en mantelzorgers aan huis</a:t>
            </a:r>
          </a:p>
          <a:p>
            <a:r>
              <a:rPr lang="nl-NL" dirty="0"/>
              <a:t>Trainen van behoud van functies en activiteiten</a:t>
            </a:r>
          </a:p>
          <a:p>
            <a:r>
              <a:rPr lang="nl-NL" dirty="0"/>
              <a:t>Strategieën om met dementie om te gaan</a:t>
            </a:r>
          </a:p>
          <a:p>
            <a:r>
              <a:rPr lang="nl-NL" dirty="0"/>
              <a:t>Vergoed door zorgverzekeraar</a:t>
            </a:r>
          </a:p>
          <a:p>
            <a:endParaRPr lang="nl-NL" dirty="0"/>
          </a:p>
          <a:p>
            <a:r>
              <a:rPr lang="nl-NL" dirty="0"/>
              <a:t>Zie ook lesmodule 4. Nut en noodzaak van activerende interventies </a:t>
            </a:r>
          </a:p>
        </p:txBody>
      </p:sp>
    </p:spTree>
    <p:extLst>
      <p:ext uri="{BB962C8B-B14F-4D97-AF65-F5344CB8AC3E}">
        <p14:creationId xmlns:p14="http://schemas.microsoft.com/office/powerpoint/2010/main" val="3097395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27B089A5-B0D4-4675-84C1-28A55D07A5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14517"/>
              </p:ext>
            </p:extLst>
          </p:nvPr>
        </p:nvGraphicFramePr>
        <p:xfrm>
          <a:off x="850605" y="1984601"/>
          <a:ext cx="10503195" cy="42719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9820">
                  <a:extLst>
                    <a:ext uri="{9D8B030D-6E8A-4147-A177-3AD203B41FA5}">
                      <a16:colId xmlns:a16="http://schemas.microsoft.com/office/drawing/2014/main" val="202267893"/>
                    </a:ext>
                  </a:extLst>
                </a:gridCol>
                <a:gridCol w="7953375">
                  <a:extLst>
                    <a:ext uri="{9D8B030D-6E8A-4147-A177-3AD203B41FA5}">
                      <a16:colId xmlns:a16="http://schemas.microsoft.com/office/drawing/2014/main" val="2791946803"/>
                    </a:ext>
                  </a:extLst>
                </a:gridCol>
              </a:tblGrid>
              <a:tr h="767744">
                <a:tc>
                  <a:txBody>
                    <a:bodyPr/>
                    <a:lstStyle/>
                    <a:p>
                      <a:r>
                        <a:rPr lang="nl-NL" sz="2400" dirty="0">
                          <a:solidFill>
                            <a:srgbClr val="D00243"/>
                          </a:solidFill>
                        </a:rPr>
                        <a:t>Wat is het?</a:t>
                      </a:r>
                      <a:endParaRPr lang="nl-NL" sz="2400" dirty="0"/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Met verschillende disciplines brainstormen over een casus: multidisciplinaire casusbespreking</a:t>
                      </a:r>
                    </a:p>
                    <a:p>
                      <a:endParaRPr lang="nl-NL" sz="2400" dirty="0"/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2901737"/>
                  </a:ext>
                </a:extLst>
              </a:tr>
              <a:tr h="881937">
                <a:tc>
                  <a:txBody>
                    <a:bodyPr/>
                    <a:lstStyle/>
                    <a:p>
                      <a:r>
                        <a:rPr lang="nl-NL" sz="2400" dirty="0">
                          <a:solidFill>
                            <a:srgbClr val="D00243"/>
                          </a:solidFill>
                        </a:rPr>
                        <a:t>Doel?</a:t>
                      </a:r>
                      <a:endParaRPr lang="nl-NL" sz="2400" dirty="0"/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Door creatief nadenken met verschillende disciplines komen tot een passend interventie-advies</a:t>
                      </a:r>
                    </a:p>
                    <a:p>
                      <a:endParaRPr lang="nl-NL" sz="2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2936426"/>
                  </a:ext>
                </a:extLst>
              </a:tr>
              <a:tr h="1894462">
                <a:tc>
                  <a:txBody>
                    <a:bodyPr/>
                    <a:lstStyle/>
                    <a:p>
                      <a:r>
                        <a:rPr lang="nl-NL" sz="2400" dirty="0">
                          <a:solidFill>
                            <a:srgbClr val="D00243"/>
                          </a:solidFill>
                        </a:rPr>
                        <a:t>Waarom niet monodisciplinair?</a:t>
                      </a:r>
                      <a:endParaRPr lang="nl-NL" sz="2400" dirty="0"/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Buiten de eigen discipline denken.  Leren van elkaars expertise. Preventief werken aan mogelijkheden. 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38451980"/>
                  </a:ext>
                </a:extLst>
              </a:tr>
            </a:tbl>
          </a:graphicData>
        </a:graphic>
      </p:graphicFrame>
      <p:sp>
        <p:nvSpPr>
          <p:cNvPr id="5" name="Titel 1">
            <a:extLst>
              <a:ext uri="{FF2B5EF4-FFF2-40B4-BE49-F238E27FC236}">
                <a16:creationId xmlns:a16="http://schemas.microsoft.com/office/drawing/2014/main" id="{8C9DB2C0-B85B-4C29-8877-27F7ADB66524}"/>
              </a:ext>
            </a:extLst>
          </p:cNvPr>
          <p:cNvSpPr txBox="1">
            <a:spLocks/>
          </p:cNvSpPr>
          <p:nvPr/>
        </p:nvSpPr>
        <p:spPr>
          <a:xfrm>
            <a:off x="838200" y="422276"/>
            <a:ext cx="10515600" cy="1080000"/>
          </a:xfrm>
          <a:prstGeom prst="rect">
            <a:avLst/>
          </a:prstGeom>
          <a:solidFill>
            <a:srgbClr val="4472C4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sz="4800">
                <a:solidFill>
                  <a:schemeClr val="bg1"/>
                </a:solidFill>
                <a:latin typeface="Calibri" panose="020F0502020204030204" pitchFamily="34" charset="0"/>
              </a:rPr>
              <a:t>2. De case conference</a:t>
            </a:r>
            <a:endParaRPr lang="nl-NL" sz="48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197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04B632-7515-460F-8058-088D6A053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1801"/>
            <a:ext cx="10515600" cy="1080000"/>
          </a:xfrm>
          <a:solidFill>
            <a:srgbClr val="4472C4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nl-NL" sz="4800" dirty="0">
                <a:solidFill>
                  <a:schemeClr val="bg1"/>
                </a:solidFill>
                <a:latin typeface="Calibri" panose="020F0502020204030204" pitchFamily="34" charset="0"/>
              </a:rPr>
              <a:t>Verschil met intervisie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C238687E-9BCA-4909-973B-740473A092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2332149"/>
              </p:ext>
            </p:extLst>
          </p:nvPr>
        </p:nvGraphicFramePr>
        <p:xfrm>
          <a:off x="838200" y="1825625"/>
          <a:ext cx="10515600" cy="3749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37071027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2401106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400" b="1" dirty="0">
                          <a:solidFill>
                            <a:schemeClr val="bg1"/>
                          </a:solidFill>
                        </a:rPr>
                        <a:t>Case conference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2400" b="1" dirty="0">
                          <a:solidFill>
                            <a:schemeClr val="bg1"/>
                          </a:solidFill>
                        </a:rPr>
                        <a:t>Intervisie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402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/>
                        <a:t>Over aansluiten bij behoeften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Over problematische casus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6065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dirty="0"/>
                        <a:t>Multidisciplinair (verschillende invalshoeken, verschillende expertises)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Monodisciplinair (casemanagers)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138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dirty="0"/>
                        <a:t>Persoon die casus inbrengt staat centraal, ook diens ervaringen en gevoelens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Casus staat centraal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4222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dirty="0"/>
                        <a:t>Creatief nadenken over vervullen van behoeftes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Goed advies voor deze casemanager en diens cliënt en naaste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50362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7319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07A4E6-7D9D-4AF1-92F1-E866438BC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2750"/>
            <a:ext cx="10515600" cy="1080000"/>
          </a:xfrm>
          <a:solidFill>
            <a:srgbClr val="4472C4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nl-NL" sz="4800" dirty="0">
                <a:solidFill>
                  <a:schemeClr val="bg1"/>
                </a:solidFill>
                <a:latin typeface="Calibri" panose="020F0502020204030204" pitchFamily="34" charset="0"/>
              </a:rPr>
              <a:t>Wie kunnen deelnemen?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EC8E82-018A-4534-AD02-D83F4306A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Minimaal: casemanager, ergotherapeut, fysiotherapeut, welzijnswerker</a:t>
            </a:r>
          </a:p>
          <a:p>
            <a:endParaRPr lang="nl-NL" dirty="0"/>
          </a:p>
          <a:p>
            <a:r>
              <a:rPr lang="nl-NL" dirty="0"/>
              <a:t>Eventueel: psycholoog, SOG, GGZ-verpleegkundige, wijkverpleegkundige, POH, WMO-adviseur, sociaal wijkteam</a:t>
            </a:r>
          </a:p>
          <a:p>
            <a:endParaRPr lang="nl-NL" dirty="0"/>
          </a:p>
          <a:p>
            <a:r>
              <a:rPr lang="nl-NL" dirty="0"/>
              <a:t>Eventueel ook naaste of cliëntvertegenwoordiger</a:t>
            </a:r>
          </a:p>
          <a:p>
            <a:endParaRPr lang="nl-NL" dirty="0"/>
          </a:p>
          <a:p>
            <a:r>
              <a:rPr lang="nl-NL" dirty="0"/>
              <a:t>Andere buitenstaanders: onderzoekers, docenten, studenten, bouwkundige, technologie-adviseur </a:t>
            </a:r>
          </a:p>
        </p:txBody>
      </p:sp>
    </p:spTree>
    <p:extLst>
      <p:ext uri="{BB962C8B-B14F-4D97-AF65-F5344CB8AC3E}">
        <p14:creationId xmlns:p14="http://schemas.microsoft.com/office/powerpoint/2010/main" val="3869985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838080" y="469815"/>
            <a:ext cx="10515240" cy="1080000"/>
          </a:xfrm>
          <a:prstGeom prst="rect">
            <a:avLst/>
          </a:prstGeom>
          <a:solidFill>
            <a:srgbClr val="4472C4"/>
          </a:solidFill>
        </p:spPr>
        <p:txBody>
          <a:bodyPr anchor="ctr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sz="4800" dirty="0">
                <a:latin typeface="Calibri" panose="020F0502020204030204" pitchFamily="34" charset="0"/>
              </a:rPr>
              <a:t>Werkwijze case conference</a:t>
            </a:r>
          </a:p>
        </p:txBody>
      </p:sp>
      <p:graphicFrame>
        <p:nvGraphicFramePr>
          <p:cNvPr id="5" name="Tijdelijke aanduiding voor inhoud 3">
            <a:extLst>
              <a:ext uri="{FF2B5EF4-FFF2-40B4-BE49-F238E27FC236}">
                <a16:creationId xmlns:a16="http://schemas.microsoft.com/office/drawing/2014/main" id="{CDC67C45-1985-4D38-BE87-411B674EC2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777043"/>
              </p:ext>
            </p:extLst>
          </p:nvPr>
        </p:nvGraphicFramePr>
        <p:xfrm>
          <a:off x="838080" y="1967445"/>
          <a:ext cx="10515600" cy="41371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444233642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2743214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228600" indent="-228240">
                        <a:lnSpc>
                          <a:spcPct val="90000"/>
                        </a:lnSpc>
                        <a:spcBef>
                          <a:spcPts val="1001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0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Inzicht krijgen in de behoeften/doelen van de persoon met dementie en naaste</a:t>
                      </a:r>
                    </a:p>
                    <a:p>
                      <a:pPr marL="228600" indent="-228240">
                        <a:lnSpc>
                          <a:spcPct val="90000"/>
                        </a:lnSpc>
                        <a:spcBef>
                          <a:spcPts val="1001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0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Verhelderende vragen stellen</a:t>
                      </a:r>
                      <a:endParaRPr lang="nl-NL" sz="1800" dirty="0">
                        <a:solidFill>
                          <a:srgbClr val="D00243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28600" indent="-228240">
                        <a:lnSpc>
                          <a:spcPct val="90000"/>
                        </a:lnSpc>
                        <a:spcBef>
                          <a:spcPts val="1001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0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Per doel (mmd en </a:t>
                      </a:r>
                      <a:r>
                        <a:rPr lang="nl-NL" sz="2000" b="0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mz</a:t>
                      </a:r>
                      <a:r>
                        <a:rPr lang="nl-NL" sz="20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) adviezen op geeltjes schrijven</a:t>
                      </a:r>
                    </a:p>
                    <a:p>
                      <a:pPr marL="228600" indent="-228240">
                        <a:lnSpc>
                          <a:spcPct val="90000"/>
                        </a:lnSpc>
                        <a:spcBef>
                          <a:spcPts val="1001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0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Geeltjes opplakken en clusteren (op A4 of flap over)</a:t>
                      </a:r>
                    </a:p>
                    <a:p>
                      <a:pPr marL="228600" indent="-228240">
                        <a:lnSpc>
                          <a:spcPct val="90000"/>
                        </a:lnSpc>
                        <a:spcBef>
                          <a:spcPts val="1001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0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Per doel de geeltjes bespreken</a:t>
                      </a:r>
                    </a:p>
                    <a:p>
                      <a:pPr marL="228600" indent="-228240">
                        <a:lnSpc>
                          <a:spcPct val="90000"/>
                        </a:lnSpc>
                        <a:spcBef>
                          <a:spcPts val="1001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0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Per doel kiezen welke adviezen aan </a:t>
                      </a:r>
                      <a:r>
                        <a:rPr lang="nl-NL" sz="2000" b="0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de persoon met dementie en naaste </a:t>
                      </a:r>
                      <a:r>
                        <a:rPr lang="nl-NL" sz="20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worden voorgelegd </a:t>
                      </a:r>
                      <a:br>
                        <a:rPr lang="nl-NL" sz="20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br>
                        <a:rPr lang="nl-NL" sz="20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br>
                        <a:rPr lang="nl-NL" sz="20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nl-NL" sz="1800" b="1" dirty="0">
                        <a:solidFill>
                          <a:srgbClr val="D0024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7926937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360" indent="0" algn="ctr">
                        <a:lnSpc>
                          <a:spcPct val="90000"/>
                        </a:lnSpc>
                        <a:spcBef>
                          <a:spcPts val="1001"/>
                        </a:spcBef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nl-NL" sz="1000" b="0" i="1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360" indent="0" algn="ctr">
                        <a:lnSpc>
                          <a:spcPct val="90000"/>
                        </a:lnSpc>
                        <a:spcBef>
                          <a:spcPts val="1001"/>
                        </a:spcBef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nl-NL" sz="2400" b="0" i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Evaluatie</a:t>
                      </a:r>
                      <a:endParaRPr lang="nl-NL" sz="2400" i="0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360" indent="0" algn="ctr">
                        <a:lnSpc>
                          <a:spcPct val="90000"/>
                        </a:lnSpc>
                        <a:spcBef>
                          <a:spcPts val="1001"/>
                        </a:spcBef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nl-NL" sz="10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nl-NL" sz="2000" dirty="0"/>
                    </a:p>
                  </a:txBody>
                  <a:tcPr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8444463"/>
                  </a:ext>
                </a:extLst>
              </a:tr>
            </a:tbl>
          </a:graphicData>
        </a:graphic>
      </p:graphicFrame>
      <p:sp>
        <p:nvSpPr>
          <p:cNvPr id="4" name="CustomShape 3">
            <a:extLst>
              <a:ext uri="{FF2B5EF4-FFF2-40B4-BE49-F238E27FC236}">
                <a16:creationId xmlns:a16="http://schemas.microsoft.com/office/drawing/2014/main" id="{D09C6D3B-0B77-41A7-BF8B-6817064386D0}"/>
              </a:ext>
            </a:extLst>
          </p:cNvPr>
          <p:cNvSpPr/>
          <p:nvPr/>
        </p:nvSpPr>
        <p:spPr>
          <a:xfrm>
            <a:off x="5333940" y="2486385"/>
            <a:ext cx="585360" cy="684720"/>
          </a:xfrm>
          <a:prstGeom prst="rightArrow">
            <a:avLst>
              <a:gd name="adj1" fmla="val 60000"/>
              <a:gd name="adj2" fmla="val 50000"/>
            </a:avLst>
          </a:prstGeom>
          <a:solidFill>
            <a:prstClr val="white"/>
          </a:solidFill>
          <a:ln w="38100" cap="flat" cmpd="sng" algn="ctr">
            <a:solidFill>
              <a:srgbClr val="D00243"/>
            </a:solidFill>
            <a:prstDash val="solid"/>
            <a:miter lim="800000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nl-NL" dirty="0"/>
          </a:p>
        </p:txBody>
      </p:sp>
      <p:sp>
        <p:nvSpPr>
          <p:cNvPr id="6" name="CustomShape 3">
            <a:extLst>
              <a:ext uri="{FF2B5EF4-FFF2-40B4-BE49-F238E27FC236}">
                <a16:creationId xmlns:a16="http://schemas.microsoft.com/office/drawing/2014/main" id="{2221CCEB-E624-438E-9F99-3F8841DBFB90}"/>
              </a:ext>
            </a:extLst>
          </p:cNvPr>
          <p:cNvSpPr/>
          <p:nvPr/>
        </p:nvSpPr>
        <p:spPr>
          <a:xfrm rot="5400000">
            <a:off x="6362640" y="4372335"/>
            <a:ext cx="585360" cy="684720"/>
          </a:xfrm>
          <a:prstGeom prst="rightArrow">
            <a:avLst>
              <a:gd name="adj1" fmla="val 60000"/>
              <a:gd name="adj2" fmla="val 50000"/>
            </a:avLst>
          </a:prstGeom>
          <a:solidFill>
            <a:prstClr val="white"/>
          </a:solidFill>
          <a:ln w="38100" cap="flat" cmpd="sng" algn="ctr">
            <a:solidFill>
              <a:srgbClr val="D00243"/>
            </a:solidFill>
            <a:prstDash val="solid"/>
            <a:miter lim="800000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nl-N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4B57AF-F2B5-4FA0-9229-1E8007A3C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3701"/>
            <a:ext cx="10515600" cy="1080000"/>
          </a:xfrm>
          <a:solidFill>
            <a:srgbClr val="4472C4"/>
          </a:solidFill>
        </p:spPr>
        <p:txBody>
          <a:bodyPr anchor="ctr">
            <a:noAutofit/>
          </a:bodyPr>
          <a:lstStyle/>
          <a:p>
            <a:pPr algn="ctr"/>
            <a:r>
              <a:rPr lang="nl-NL" sz="4800" dirty="0">
                <a:solidFill>
                  <a:schemeClr val="bg1"/>
                </a:solidFill>
                <a:latin typeface="Calibri" panose="020F0502020204030204" pitchFamily="34" charset="0"/>
              </a:rPr>
              <a:t>Organisatie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F1FFBE6-0394-40FF-A8C4-7F46B0549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Kies een geschikt </a:t>
            </a:r>
            <a:r>
              <a:rPr lang="nl-NL" dirty="0">
                <a:solidFill>
                  <a:srgbClr val="D00243"/>
                </a:solidFill>
              </a:rPr>
              <a:t>tijdstip</a:t>
            </a:r>
            <a:r>
              <a:rPr lang="nl-NL" dirty="0"/>
              <a:t> (lunchtijd of einde van de dag)</a:t>
            </a:r>
          </a:p>
          <a:p>
            <a:r>
              <a:rPr lang="nl-NL" dirty="0"/>
              <a:t>Kies en bespreek een </a:t>
            </a:r>
            <a:r>
              <a:rPr lang="nl-NL" dirty="0">
                <a:solidFill>
                  <a:srgbClr val="D00243"/>
                </a:solidFill>
              </a:rPr>
              <a:t>ruimte</a:t>
            </a:r>
            <a:r>
              <a:rPr lang="nl-NL" dirty="0"/>
              <a:t> (liefst een vaste) met koffie/thee </a:t>
            </a:r>
          </a:p>
          <a:p>
            <a:r>
              <a:rPr lang="nl-NL" dirty="0"/>
              <a:t>Kies de deelnemers en </a:t>
            </a:r>
            <a:r>
              <a:rPr lang="nl-NL" dirty="0">
                <a:solidFill>
                  <a:srgbClr val="D00243"/>
                </a:solidFill>
              </a:rPr>
              <a:t>nodig hen uit</a:t>
            </a:r>
          </a:p>
          <a:p>
            <a:r>
              <a:rPr lang="nl-NL" dirty="0"/>
              <a:t>Kies een </a:t>
            </a:r>
            <a:r>
              <a:rPr lang="nl-NL" dirty="0">
                <a:solidFill>
                  <a:srgbClr val="D00243"/>
                </a:solidFill>
              </a:rPr>
              <a:t>voorzitter</a:t>
            </a:r>
            <a:r>
              <a:rPr lang="nl-NL" dirty="0"/>
              <a:t> en een </a:t>
            </a:r>
            <a:r>
              <a:rPr lang="nl-NL" dirty="0">
                <a:solidFill>
                  <a:srgbClr val="D00243"/>
                </a:solidFill>
              </a:rPr>
              <a:t>verslaglegger</a:t>
            </a:r>
          </a:p>
          <a:p>
            <a:r>
              <a:rPr lang="nl-NL" dirty="0"/>
              <a:t>Kies iemand die een </a:t>
            </a:r>
            <a:r>
              <a:rPr lang="nl-NL" dirty="0">
                <a:solidFill>
                  <a:srgbClr val="D00243"/>
                </a:solidFill>
              </a:rPr>
              <a:t>casus voorbereidt </a:t>
            </a:r>
            <a:r>
              <a:rPr lang="nl-NL" dirty="0"/>
              <a:t>(vaak lastig)</a:t>
            </a:r>
          </a:p>
          <a:p>
            <a:r>
              <a:rPr lang="nl-NL" dirty="0"/>
              <a:t>Neem </a:t>
            </a:r>
            <a:r>
              <a:rPr lang="nl-NL" dirty="0">
                <a:solidFill>
                  <a:srgbClr val="D00243"/>
                </a:solidFill>
              </a:rPr>
              <a:t>flappen</a:t>
            </a:r>
            <a:r>
              <a:rPr lang="nl-NL" dirty="0"/>
              <a:t> en </a:t>
            </a:r>
            <a:r>
              <a:rPr lang="nl-NL" dirty="0">
                <a:solidFill>
                  <a:srgbClr val="D00243"/>
                </a:solidFill>
              </a:rPr>
              <a:t>geeltjes</a:t>
            </a:r>
            <a:r>
              <a:rPr lang="nl-NL" dirty="0"/>
              <a:t> mee</a:t>
            </a:r>
          </a:p>
          <a:p>
            <a:r>
              <a:rPr lang="nl-NL" dirty="0"/>
              <a:t>Maak de </a:t>
            </a:r>
            <a:r>
              <a:rPr lang="nl-NL" dirty="0">
                <a:solidFill>
                  <a:srgbClr val="D00243"/>
                </a:solidFill>
              </a:rPr>
              <a:t>ruimte geschikt </a:t>
            </a:r>
            <a:r>
              <a:rPr lang="nl-NL" dirty="0"/>
              <a:t>op een creatieve manier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27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2739C3-F1CE-403C-9A0A-706F4014E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7686"/>
            <a:ext cx="10515600" cy="1080000"/>
          </a:xfrm>
          <a:solidFill>
            <a:srgbClr val="4472C4"/>
          </a:solidFill>
        </p:spPr>
        <p:txBody>
          <a:bodyPr>
            <a:normAutofit/>
          </a:bodyPr>
          <a:lstStyle/>
          <a:p>
            <a:pPr algn="ctr"/>
            <a:r>
              <a:rPr lang="nl-NL" sz="4800" dirty="0">
                <a:solidFill>
                  <a:schemeClr val="bg1"/>
                </a:solidFill>
              </a:rPr>
              <a:t>3. Creatief leren denken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459692-34BF-47F2-965A-4B2D7FB3D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nl-NL" dirty="0"/>
              <a:t>Wat is het? Creatief leren kijken naar de behoefte, de vraag achter de vraag. Die wordt namelijk niet makkelijk direct gezien of gedeeld.</a:t>
            </a:r>
          </a:p>
          <a:p>
            <a:pPr>
              <a:lnSpc>
                <a:spcPct val="100000"/>
              </a:lnSpc>
            </a:pPr>
            <a:endParaRPr lang="nl-NL" dirty="0"/>
          </a:p>
          <a:p>
            <a:pPr>
              <a:lnSpc>
                <a:spcPct val="100000"/>
              </a:lnSpc>
            </a:pPr>
            <a:r>
              <a:rPr lang="nl-NL" dirty="0"/>
              <a:t>Waarom? Omdat iedereen geneigd is in te vullen vanuit zijn/haar eigen achtergrond. Dat is niet per se passend voor </a:t>
            </a:r>
            <a:r>
              <a:rPr lang="nl-NL" spc="-1" dirty="0">
                <a:solidFill>
                  <a:srgbClr val="000000"/>
                </a:solidFill>
              </a:rPr>
              <a:t>de persoon met dementie en naaste</a:t>
            </a:r>
            <a:r>
              <a:rPr lang="nl-NL" dirty="0"/>
              <a:t>.</a:t>
            </a:r>
          </a:p>
          <a:p>
            <a:pPr>
              <a:lnSpc>
                <a:spcPct val="100000"/>
              </a:lnSpc>
            </a:pPr>
            <a:endParaRPr lang="nl-NL" dirty="0"/>
          </a:p>
          <a:p>
            <a:pPr>
              <a:lnSpc>
                <a:spcPct val="100000"/>
              </a:lnSpc>
            </a:pPr>
            <a:r>
              <a:rPr lang="nl-NL" dirty="0"/>
              <a:t>Creatief denken kan een bron van vernieuwing zijn.</a:t>
            </a:r>
          </a:p>
          <a:p>
            <a:pPr>
              <a:lnSpc>
                <a:spcPct val="100000"/>
              </a:lnSpc>
            </a:pPr>
            <a:endParaRPr lang="nl-NL" dirty="0"/>
          </a:p>
          <a:p>
            <a:pPr>
              <a:lnSpc>
                <a:spcPct val="100000"/>
              </a:lnSpc>
            </a:pPr>
            <a:r>
              <a:rPr lang="nl-NL" dirty="0"/>
              <a:t>Creatief denken geeft ruimte en verhindert dat je meteen denkt: ‘ik zie de behoefte al’ of ‘met die behoefte kunnen we toch niets’</a:t>
            </a:r>
          </a:p>
          <a:p>
            <a:pPr>
              <a:lnSpc>
                <a:spcPct val="100000"/>
              </a:lnSpc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1251898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E921257F8A8D4C81FD3FD3E455C5F6" ma:contentTypeVersion="16" ma:contentTypeDescription="Create a new document." ma:contentTypeScope="" ma:versionID="e2c2289bda8e177e096797105d2263f5">
  <xsd:schema xmlns:xsd="http://www.w3.org/2001/XMLSchema" xmlns:xs="http://www.w3.org/2001/XMLSchema" xmlns:p="http://schemas.microsoft.com/office/2006/metadata/properties" xmlns:ns2="d07e1b77-9fc9-416a-822d-7ab9e02c9952" xmlns:ns3="3b0e3dc4-02b8-40db-b6e2-6b59ec54a40a" targetNamespace="http://schemas.microsoft.com/office/2006/metadata/properties" ma:root="true" ma:fieldsID="8817b5b64c392ff2fe910f2c1d2641dd" ns2:_="" ns3:_="">
    <xsd:import namespace="d07e1b77-9fc9-416a-822d-7ab9e02c9952"/>
    <xsd:import namespace="3b0e3dc4-02b8-40db-b6e2-6b59ec54a4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7e1b77-9fc9-416a-822d-7ab9e02c99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5477cde-f098-4d32-ba13-c78038edde3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0e3dc4-02b8-40db-b6e2-6b59ec54a40a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b56bf2b-97d0-4a2a-9be7-1a49b166bb15}" ma:internalName="TaxCatchAll" ma:showField="CatchAllData" ma:web="3b0e3dc4-02b8-40db-b6e2-6b59ec54a4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07e1b77-9fc9-416a-822d-7ab9e02c9952">
      <Terms xmlns="http://schemas.microsoft.com/office/infopath/2007/PartnerControls"/>
    </lcf76f155ced4ddcb4097134ff3c332f>
    <TaxCatchAll xmlns="3b0e3dc4-02b8-40db-b6e2-6b59ec54a40a" xsi:nil="true"/>
  </documentManagement>
</p:properties>
</file>

<file path=customXml/itemProps1.xml><?xml version="1.0" encoding="utf-8"?>
<ds:datastoreItem xmlns:ds="http://schemas.openxmlformats.org/officeDocument/2006/customXml" ds:itemID="{296A0407-3206-4BCF-958C-6ED380FAC9F3}"/>
</file>

<file path=customXml/itemProps2.xml><?xml version="1.0" encoding="utf-8"?>
<ds:datastoreItem xmlns:ds="http://schemas.openxmlformats.org/officeDocument/2006/customXml" ds:itemID="{F9331AFF-FF87-46C5-A9DE-41523389B0CA}"/>
</file>

<file path=customXml/itemProps3.xml><?xml version="1.0" encoding="utf-8"?>
<ds:datastoreItem xmlns:ds="http://schemas.openxmlformats.org/officeDocument/2006/customXml" ds:itemID="{CA044577-C302-478D-9601-2713FC83C34C}"/>
</file>

<file path=docProps/app.xml><?xml version="1.0" encoding="utf-8"?>
<Properties xmlns="http://schemas.openxmlformats.org/officeDocument/2006/extended-properties" xmlns:vt="http://schemas.openxmlformats.org/officeDocument/2006/docPropsVTypes">
  <TotalTime>813</TotalTime>
  <Words>545</Words>
  <Application>Microsoft Macintosh PowerPoint</Application>
  <PresentationFormat>Breedbeeld</PresentationFormat>
  <Paragraphs>76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Kantoorthema</vt:lpstr>
      <vt:lpstr>PowerPoint-presentatie</vt:lpstr>
      <vt:lpstr>1. Ervaringen in de wijk</vt:lpstr>
      <vt:lpstr>Paramedici ook: ergotherapeut</vt:lpstr>
      <vt:lpstr>PowerPoint-presentatie</vt:lpstr>
      <vt:lpstr>Verschil met intervisie</vt:lpstr>
      <vt:lpstr>Wie kunnen deelnemen?</vt:lpstr>
      <vt:lpstr>PowerPoint-presentatie</vt:lpstr>
      <vt:lpstr>Organisatie</vt:lpstr>
      <vt:lpstr>3. Creatief leren denken</vt:lpstr>
      <vt:lpstr>Nabespreking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Multidisciplinaire consultatie en samenwerking</dc:title>
  <dc:creator>J. de Lange</dc:creator>
  <cp:lastModifiedBy>Leven, M.A. van 't (Netta)</cp:lastModifiedBy>
  <cp:revision>33</cp:revision>
  <dcterms:created xsi:type="dcterms:W3CDTF">2020-02-04T10:13:25Z</dcterms:created>
  <dcterms:modified xsi:type="dcterms:W3CDTF">2020-11-17T16:33:01Z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0x01010012E921257F8A8D4C81FD3FD3E455C5F6</vt:lpwstr>
  </property>
</Properties>
</file>