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comments/comment4.xml" ContentType="application/vnd.openxmlformats-officedocument.presentationml.comments+xml"/>
  <Override PartName="/ppt/comments/comment3.xml" ContentType="application/vnd.openxmlformats-officedocument.presentationml.comments+xml"/>
  <Override PartName="/ppt/theme/themeOverride1.xml" ContentType="application/vnd.openxmlformats-officedocument.themeOverride+xml"/>
  <Override PartName="/ppt/commentAuthors.xml" ContentType="application/vnd.openxmlformats-officedocument.presentationml.commentAuthors+xml"/>
  <Override PartName="/ppt/comments/comment2.xml" ContentType="application/vnd.openxmlformats-officedocument.presentationml.comments+xml"/>
  <Override PartName="/ppt/comments/comment1.xml" ContentType="application/vnd.openxmlformats-officedocument.presentationml.comments+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6" r:id="rId2"/>
    <p:sldId id="261" r:id="rId3"/>
    <p:sldId id="280" r:id="rId4"/>
    <p:sldId id="265" r:id="rId5"/>
    <p:sldId id="257" r:id="rId6"/>
    <p:sldId id="284" r:id="rId7"/>
    <p:sldId id="286" r:id="rId8"/>
    <p:sldId id="266" r:id="rId9"/>
    <p:sldId id="288" r:id="rId10"/>
    <p:sldId id="267" r:id="rId11"/>
    <p:sldId id="298" r:id="rId12"/>
    <p:sldId id="297" r:id="rId13"/>
    <p:sldId id="287"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ven, M.A. van 't (Netta)" initials="LMv'(" lastIdx="16" clrIdx="0">
    <p:extLst>
      <p:ext uri="{19B8F6BF-5375-455C-9EA6-DF929625EA0E}">
        <p15:presenceInfo xmlns:p15="http://schemas.microsoft.com/office/powerpoint/2012/main" userId="S::levma@hr.nl::a21960d3-f986-42dd-ba9c-acee9a57c116" providerId="AD"/>
      </p:ext>
    </p:extLst>
  </p:cmAuthor>
  <p:cmAuthor id="2" name="Wijnen, Mandy" initials="WM" lastIdx="1" clrIdx="1">
    <p:extLst>
      <p:ext uri="{19B8F6BF-5375-455C-9EA6-DF929625EA0E}">
        <p15:presenceInfo xmlns:p15="http://schemas.microsoft.com/office/powerpoint/2012/main" userId="S::Mandy.Wijnen@radboudumc.nl::e049b292-27b1-4083-a85a-bdb3c17173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02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021" autoAdjust="0"/>
    <p:restoredTop sz="94660"/>
  </p:normalViewPr>
  <p:slideViewPr>
    <p:cSldViewPr snapToGrid="0">
      <p:cViewPr varScale="1">
        <p:scale>
          <a:sx n="108" d="100"/>
          <a:sy n="108" d="100"/>
        </p:scale>
        <p:origin x="2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4-17T10:55:53.828" idx="16">
    <p:pos x="3830" y="314"/>
    <p:text>Nog bronnen toevoegen voor jonge mensen met dementie</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3-18T17:54:05.540" idx="11">
    <p:pos x="10" y="10"/>
    <p:text>Wij hanteren de 3B's: (ook uit VitaDem) Waarom Belangrijk?, Wat is de Betekenis? Wat is de belemmering? Je zou ook deze 2 dia's in kunnen korten met de 3 B's, en dan in de les naar voorbeelden vragen bij de deelnemers, en dan deze hulpvragen voor de docent beschikbaar houden.</p:text>
    <p:extLst>
      <p:ext uri="{C676402C-5697-4E1C-873F-D02D1690AC5C}">
        <p15:threadingInfo xmlns:p15="http://schemas.microsoft.com/office/powerpoint/2012/main" timeZoneBias="-6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3-18T17:54:05.540" idx="11">
    <p:pos x="10" y="10"/>
    <p:text>Wij hanteren de 3B's: (ook uit VitaDem) Waarom Belangrijk?, Wat is de Betekenis? Wat is de belemmering? Je zou ook deze 2 dia's in kunnen korten met de 3 B's, en dan in de les naar voorbeelden vragen bij de deelnemers, en dan deze hulpvragen voor de docent beschikbaar houden.</p:text>
    <p:extLst>
      <p:ext uri="{C676402C-5697-4E1C-873F-D02D1690AC5C}">
        <p15:threadingInfo xmlns:p15="http://schemas.microsoft.com/office/powerpoint/2012/main" timeZoneBias="-6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2" dt="2020-08-28T12:25:20.920" idx="1">
    <p:pos x="10" y="10"/>
    <p:text>Leven, M.A. van 't (Netta)	18-3-2020
In mijn les hadden we de oefening om voor mw Janssen die niet met busje naar de opvang wil, en zelf wil fietsen, (minstens 10 mogelijke oplossingen op een ij zetten) Die illustreert deze dia</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69246C-A7FF-41CB-A42A-C7CBA2D2BB82}"/>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3EBB0DA6-4831-42E3-92F9-CCB67C961C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CA87EC00-E1D6-470D-9DA9-3E1E65E97B46}"/>
              </a:ext>
            </a:extLst>
          </p:cNvPr>
          <p:cNvSpPr>
            <a:spLocks noGrp="1"/>
          </p:cNvSpPr>
          <p:nvPr>
            <p:ph type="dt" sz="half" idx="10"/>
          </p:nvPr>
        </p:nvSpPr>
        <p:spPr/>
        <p:txBody>
          <a:bodyPr/>
          <a:lstStyle/>
          <a:p>
            <a:fld id="{48517464-0D76-40DC-B9A4-DEE6AB90B4C8}" type="datetimeFigureOut">
              <a:rPr lang="nl-NL" smtClean="0"/>
              <a:t>17-11-20</a:t>
            </a:fld>
            <a:endParaRPr lang="nl-NL"/>
          </a:p>
        </p:txBody>
      </p:sp>
      <p:sp>
        <p:nvSpPr>
          <p:cNvPr id="5" name="Tijdelijke aanduiding voor voettekst 4">
            <a:extLst>
              <a:ext uri="{FF2B5EF4-FFF2-40B4-BE49-F238E27FC236}">
                <a16:creationId xmlns:a16="http://schemas.microsoft.com/office/drawing/2014/main" id="{AA68947B-10CB-4AB9-A5B5-C994CC3FE4D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C2C9877-E442-4EE6-AD6F-FEEC41AA4D44}"/>
              </a:ext>
            </a:extLst>
          </p:cNvPr>
          <p:cNvSpPr>
            <a:spLocks noGrp="1"/>
          </p:cNvSpPr>
          <p:nvPr>
            <p:ph type="sldNum" sz="quarter" idx="12"/>
          </p:nvPr>
        </p:nvSpPr>
        <p:spPr/>
        <p:txBody>
          <a:bodyPr/>
          <a:lstStyle/>
          <a:p>
            <a:fld id="{5D4F1B50-5A85-4638-9766-6A8AEC836DDD}" type="slidenum">
              <a:rPr lang="nl-NL" smtClean="0"/>
              <a:t>‹nr.›</a:t>
            </a:fld>
            <a:endParaRPr lang="nl-NL"/>
          </a:p>
        </p:txBody>
      </p:sp>
    </p:spTree>
    <p:extLst>
      <p:ext uri="{BB962C8B-B14F-4D97-AF65-F5344CB8AC3E}">
        <p14:creationId xmlns:p14="http://schemas.microsoft.com/office/powerpoint/2010/main" val="2469857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A559AF-764B-4E5A-B817-EA2675A67C7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352C255D-C620-43A1-A94E-654BD871115E}"/>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F54646E-74D2-46A3-A253-674034283C6E}"/>
              </a:ext>
            </a:extLst>
          </p:cNvPr>
          <p:cNvSpPr>
            <a:spLocks noGrp="1"/>
          </p:cNvSpPr>
          <p:nvPr>
            <p:ph type="dt" sz="half" idx="10"/>
          </p:nvPr>
        </p:nvSpPr>
        <p:spPr/>
        <p:txBody>
          <a:bodyPr/>
          <a:lstStyle/>
          <a:p>
            <a:fld id="{48517464-0D76-40DC-B9A4-DEE6AB90B4C8}" type="datetimeFigureOut">
              <a:rPr lang="nl-NL" smtClean="0"/>
              <a:t>17-11-20</a:t>
            </a:fld>
            <a:endParaRPr lang="nl-NL"/>
          </a:p>
        </p:txBody>
      </p:sp>
      <p:sp>
        <p:nvSpPr>
          <p:cNvPr id="5" name="Tijdelijke aanduiding voor voettekst 4">
            <a:extLst>
              <a:ext uri="{FF2B5EF4-FFF2-40B4-BE49-F238E27FC236}">
                <a16:creationId xmlns:a16="http://schemas.microsoft.com/office/drawing/2014/main" id="{60953755-B8DA-4C81-A920-5B6320203D8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506FDF7-4F09-4C9D-8642-CA44E2D144FB}"/>
              </a:ext>
            </a:extLst>
          </p:cNvPr>
          <p:cNvSpPr>
            <a:spLocks noGrp="1"/>
          </p:cNvSpPr>
          <p:nvPr>
            <p:ph type="sldNum" sz="quarter" idx="12"/>
          </p:nvPr>
        </p:nvSpPr>
        <p:spPr/>
        <p:txBody>
          <a:bodyPr/>
          <a:lstStyle/>
          <a:p>
            <a:fld id="{5D4F1B50-5A85-4638-9766-6A8AEC836DDD}" type="slidenum">
              <a:rPr lang="nl-NL" smtClean="0"/>
              <a:t>‹nr.›</a:t>
            </a:fld>
            <a:endParaRPr lang="nl-NL"/>
          </a:p>
        </p:txBody>
      </p:sp>
    </p:spTree>
    <p:extLst>
      <p:ext uri="{BB962C8B-B14F-4D97-AF65-F5344CB8AC3E}">
        <p14:creationId xmlns:p14="http://schemas.microsoft.com/office/powerpoint/2010/main" val="4191877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20257B58-F0F6-4727-ABE9-B0AF8DC11350}"/>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2C95E529-E015-4B1F-AA7B-2E53861723B5}"/>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3C0D9E6-04FD-41CE-9A30-DDAB98AA7C6E}"/>
              </a:ext>
            </a:extLst>
          </p:cNvPr>
          <p:cNvSpPr>
            <a:spLocks noGrp="1"/>
          </p:cNvSpPr>
          <p:nvPr>
            <p:ph type="dt" sz="half" idx="10"/>
          </p:nvPr>
        </p:nvSpPr>
        <p:spPr/>
        <p:txBody>
          <a:bodyPr/>
          <a:lstStyle/>
          <a:p>
            <a:fld id="{48517464-0D76-40DC-B9A4-DEE6AB90B4C8}" type="datetimeFigureOut">
              <a:rPr lang="nl-NL" smtClean="0"/>
              <a:t>17-11-20</a:t>
            </a:fld>
            <a:endParaRPr lang="nl-NL"/>
          </a:p>
        </p:txBody>
      </p:sp>
      <p:sp>
        <p:nvSpPr>
          <p:cNvPr id="5" name="Tijdelijke aanduiding voor voettekst 4">
            <a:extLst>
              <a:ext uri="{FF2B5EF4-FFF2-40B4-BE49-F238E27FC236}">
                <a16:creationId xmlns:a16="http://schemas.microsoft.com/office/drawing/2014/main" id="{309C49E8-2E20-4CA4-9CCB-00C0B5CE5E9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DDB58AD-6399-4CF7-9CD7-0395BCD0AADF}"/>
              </a:ext>
            </a:extLst>
          </p:cNvPr>
          <p:cNvSpPr>
            <a:spLocks noGrp="1"/>
          </p:cNvSpPr>
          <p:nvPr>
            <p:ph type="sldNum" sz="quarter" idx="12"/>
          </p:nvPr>
        </p:nvSpPr>
        <p:spPr/>
        <p:txBody>
          <a:bodyPr/>
          <a:lstStyle/>
          <a:p>
            <a:fld id="{5D4F1B50-5A85-4638-9766-6A8AEC836DDD}" type="slidenum">
              <a:rPr lang="nl-NL" smtClean="0"/>
              <a:t>‹nr.›</a:t>
            </a:fld>
            <a:endParaRPr lang="nl-NL"/>
          </a:p>
        </p:txBody>
      </p:sp>
    </p:spTree>
    <p:extLst>
      <p:ext uri="{BB962C8B-B14F-4D97-AF65-F5344CB8AC3E}">
        <p14:creationId xmlns:p14="http://schemas.microsoft.com/office/powerpoint/2010/main" val="3340906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Title, 2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838080" y="365040"/>
            <a:ext cx="10515240" cy="1325160"/>
          </a:xfrm>
          <a:prstGeom prst="rect">
            <a:avLst/>
          </a:prstGeom>
        </p:spPr>
        <p:txBody>
          <a:bodyPr lIns="0" tIns="0" rIns="0" bIns="0" anchor="ctr">
            <a:spAutoFit/>
          </a:bodyPr>
          <a:lstStyle/>
          <a:p>
            <a:endParaRPr lang="nl-NL" sz="1800" b="0" strike="noStrike" spc="-1">
              <a:solidFill>
                <a:srgbClr val="000000"/>
              </a:solidFill>
              <a:latin typeface="Calibri"/>
            </a:endParaRPr>
          </a:p>
        </p:txBody>
      </p:sp>
      <p:sp>
        <p:nvSpPr>
          <p:cNvPr id="93"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nl-NL" sz="2800" b="0" strike="noStrike" spc="-1">
              <a:solidFill>
                <a:srgbClr val="000000"/>
              </a:solidFill>
              <a:latin typeface="Calibri"/>
            </a:endParaRPr>
          </a:p>
        </p:txBody>
      </p:sp>
      <p:sp>
        <p:nvSpPr>
          <p:cNvPr id="94"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nl-NL" sz="2800" b="0" strike="noStrike" spc="-1">
              <a:solidFill>
                <a:srgbClr val="000000"/>
              </a:solidFill>
              <a:latin typeface="Calibri"/>
            </a:endParaRPr>
          </a:p>
        </p:txBody>
      </p:sp>
    </p:spTree>
    <p:extLst>
      <p:ext uri="{BB962C8B-B14F-4D97-AF65-F5344CB8AC3E}">
        <p14:creationId xmlns:p14="http://schemas.microsoft.com/office/powerpoint/2010/main" val="2287022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619562-CEAA-4C5F-A39F-1894713BC84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221C935-3BC2-428E-A535-2A3A0CF09901}"/>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317F062-EB1B-41A1-991D-DB617EDC2966}"/>
              </a:ext>
            </a:extLst>
          </p:cNvPr>
          <p:cNvSpPr>
            <a:spLocks noGrp="1"/>
          </p:cNvSpPr>
          <p:nvPr>
            <p:ph type="dt" sz="half" idx="10"/>
          </p:nvPr>
        </p:nvSpPr>
        <p:spPr/>
        <p:txBody>
          <a:bodyPr/>
          <a:lstStyle/>
          <a:p>
            <a:fld id="{48517464-0D76-40DC-B9A4-DEE6AB90B4C8}" type="datetimeFigureOut">
              <a:rPr lang="nl-NL" smtClean="0"/>
              <a:t>17-11-20</a:t>
            </a:fld>
            <a:endParaRPr lang="nl-NL"/>
          </a:p>
        </p:txBody>
      </p:sp>
      <p:sp>
        <p:nvSpPr>
          <p:cNvPr id="5" name="Tijdelijke aanduiding voor voettekst 4">
            <a:extLst>
              <a:ext uri="{FF2B5EF4-FFF2-40B4-BE49-F238E27FC236}">
                <a16:creationId xmlns:a16="http://schemas.microsoft.com/office/drawing/2014/main" id="{EDD7481D-C865-4F23-B0E8-4E3CA85919D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E348AED-F1F3-40EC-9667-07B95BDEC76C}"/>
              </a:ext>
            </a:extLst>
          </p:cNvPr>
          <p:cNvSpPr>
            <a:spLocks noGrp="1"/>
          </p:cNvSpPr>
          <p:nvPr>
            <p:ph type="sldNum" sz="quarter" idx="12"/>
          </p:nvPr>
        </p:nvSpPr>
        <p:spPr/>
        <p:txBody>
          <a:bodyPr/>
          <a:lstStyle/>
          <a:p>
            <a:fld id="{5D4F1B50-5A85-4638-9766-6A8AEC836DDD}" type="slidenum">
              <a:rPr lang="nl-NL" smtClean="0"/>
              <a:t>‹nr.›</a:t>
            </a:fld>
            <a:endParaRPr lang="nl-NL"/>
          </a:p>
        </p:txBody>
      </p:sp>
    </p:spTree>
    <p:extLst>
      <p:ext uri="{BB962C8B-B14F-4D97-AF65-F5344CB8AC3E}">
        <p14:creationId xmlns:p14="http://schemas.microsoft.com/office/powerpoint/2010/main" val="3860304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271B69-38BA-4B8E-8203-449F57278D00}"/>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D1A495E2-2B32-4694-8C03-A41F27607F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87ACE7B6-19A1-4BE2-99C9-745B674127C5}"/>
              </a:ext>
            </a:extLst>
          </p:cNvPr>
          <p:cNvSpPr>
            <a:spLocks noGrp="1"/>
          </p:cNvSpPr>
          <p:nvPr>
            <p:ph type="dt" sz="half" idx="10"/>
          </p:nvPr>
        </p:nvSpPr>
        <p:spPr/>
        <p:txBody>
          <a:bodyPr/>
          <a:lstStyle/>
          <a:p>
            <a:fld id="{48517464-0D76-40DC-B9A4-DEE6AB90B4C8}" type="datetimeFigureOut">
              <a:rPr lang="nl-NL" smtClean="0"/>
              <a:t>17-11-20</a:t>
            </a:fld>
            <a:endParaRPr lang="nl-NL"/>
          </a:p>
        </p:txBody>
      </p:sp>
      <p:sp>
        <p:nvSpPr>
          <p:cNvPr id="5" name="Tijdelijke aanduiding voor voettekst 4">
            <a:extLst>
              <a:ext uri="{FF2B5EF4-FFF2-40B4-BE49-F238E27FC236}">
                <a16:creationId xmlns:a16="http://schemas.microsoft.com/office/drawing/2014/main" id="{0BFF179C-7D47-41A0-A522-029B34B3B05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481C9FC-2B57-47DF-B5A6-FC8D561914C0}"/>
              </a:ext>
            </a:extLst>
          </p:cNvPr>
          <p:cNvSpPr>
            <a:spLocks noGrp="1"/>
          </p:cNvSpPr>
          <p:nvPr>
            <p:ph type="sldNum" sz="quarter" idx="12"/>
          </p:nvPr>
        </p:nvSpPr>
        <p:spPr/>
        <p:txBody>
          <a:bodyPr/>
          <a:lstStyle/>
          <a:p>
            <a:fld id="{5D4F1B50-5A85-4638-9766-6A8AEC836DDD}" type="slidenum">
              <a:rPr lang="nl-NL" smtClean="0"/>
              <a:t>‹nr.›</a:t>
            </a:fld>
            <a:endParaRPr lang="nl-NL"/>
          </a:p>
        </p:txBody>
      </p:sp>
    </p:spTree>
    <p:extLst>
      <p:ext uri="{BB962C8B-B14F-4D97-AF65-F5344CB8AC3E}">
        <p14:creationId xmlns:p14="http://schemas.microsoft.com/office/powerpoint/2010/main" val="1918631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FD9AD7-A5D7-4E5E-A4C7-18F92BAABBE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12282C9-8DB9-4611-A020-036A9905D263}"/>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E836F245-320C-4237-A185-8635DBFEB488}"/>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9BA85293-C196-4B4A-B0C8-D406AA647C46}"/>
              </a:ext>
            </a:extLst>
          </p:cNvPr>
          <p:cNvSpPr>
            <a:spLocks noGrp="1"/>
          </p:cNvSpPr>
          <p:nvPr>
            <p:ph type="dt" sz="half" idx="10"/>
          </p:nvPr>
        </p:nvSpPr>
        <p:spPr/>
        <p:txBody>
          <a:bodyPr/>
          <a:lstStyle/>
          <a:p>
            <a:fld id="{48517464-0D76-40DC-B9A4-DEE6AB90B4C8}" type="datetimeFigureOut">
              <a:rPr lang="nl-NL" smtClean="0"/>
              <a:t>17-11-20</a:t>
            </a:fld>
            <a:endParaRPr lang="nl-NL"/>
          </a:p>
        </p:txBody>
      </p:sp>
      <p:sp>
        <p:nvSpPr>
          <p:cNvPr id="6" name="Tijdelijke aanduiding voor voettekst 5">
            <a:extLst>
              <a:ext uri="{FF2B5EF4-FFF2-40B4-BE49-F238E27FC236}">
                <a16:creationId xmlns:a16="http://schemas.microsoft.com/office/drawing/2014/main" id="{27B8FFE7-A2B4-4FD4-9456-2EF3EA0BC92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A71C6B2-5465-4592-ACC2-E6871EB399B9}"/>
              </a:ext>
            </a:extLst>
          </p:cNvPr>
          <p:cNvSpPr>
            <a:spLocks noGrp="1"/>
          </p:cNvSpPr>
          <p:nvPr>
            <p:ph type="sldNum" sz="quarter" idx="12"/>
          </p:nvPr>
        </p:nvSpPr>
        <p:spPr/>
        <p:txBody>
          <a:bodyPr/>
          <a:lstStyle/>
          <a:p>
            <a:fld id="{5D4F1B50-5A85-4638-9766-6A8AEC836DDD}" type="slidenum">
              <a:rPr lang="nl-NL" smtClean="0"/>
              <a:t>‹nr.›</a:t>
            </a:fld>
            <a:endParaRPr lang="nl-NL"/>
          </a:p>
        </p:txBody>
      </p:sp>
    </p:spTree>
    <p:extLst>
      <p:ext uri="{BB962C8B-B14F-4D97-AF65-F5344CB8AC3E}">
        <p14:creationId xmlns:p14="http://schemas.microsoft.com/office/powerpoint/2010/main" val="1990821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1D4F92-924C-4F58-BCD2-B96EB17CB93F}"/>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1D50EDC-47D7-4EA9-AA86-78D3D36256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97DE2231-DDC8-4B83-AAD9-BACE257AAF8F}"/>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BE0BAFC2-37EA-4CA9-839E-8C7C0E6A8D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405365E8-233A-43D3-91C7-3B8283AB5F33}"/>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42B488F1-1E0D-428A-ABFC-B6620FCE0710}"/>
              </a:ext>
            </a:extLst>
          </p:cNvPr>
          <p:cNvSpPr>
            <a:spLocks noGrp="1"/>
          </p:cNvSpPr>
          <p:nvPr>
            <p:ph type="dt" sz="half" idx="10"/>
          </p:nvPr>
        </p:nvSpPr>
        <p:spPr/>
        <p:txBody>
          <a:bodyPr/>
          <a:lstStyle/>
          <a:p>
            <a:fld id="{48517464-0D76-40DC-B9A4-DEE6AB90B4C8}" type="datetimeFigureOut">
              <a:rPr lang="nl-NL" smtClean="0"/>
              <a:t>17-11-20</a:t>
            </a:fld>
            <a:endParaRPr lang="nl-NL"/>
          </a:p>
        </p:txBody>
      </p:sp>
      <p:sp>
        <p:nvSpPr>
          <p:cNvPr id="8" name="Tijdelijke aanduiding voor voettekst 7">
            <a:extLst>
              <a:ext uri="{FF2B5EF4-FFF2-40B4-BE49-F238E27FC236}">
                <a16:creationId xmlns:a16="http://schemas.microsoft.com/office/drawing/2014/main" id="{A63A6450-7436-4513-94B6-3837432E2EE2}"/>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FB79749B-3CC6-4906-BEFA-F5AD9DAF0526}"/>
              </a:ext>
            </a:extLst>
          </p:cNvPr>
          <p:cNvSpPr>
            <a:spLocks noGrp="1"/>
          </p:cNvSpPr>
          <p:nvPr>
            <p:ph type="sldNum" sz="quarter" idx="12"/>
          </p:nvPr>
        </p:nvSpPr>
        <p:spPr/>
        <p:txBody>
          <a:bodyPr/>
          <a:lstStyle/>
          <a:p>
            <a:fld id="{5D4F1B50-5A85-4638-9766-6A8AEC836DDD}" type="slidenum">
              <a:rPr lang="nl-NL" smtClean="0"/>
              <a:t>‹nr.›</a:t>
            </a:fld>
            <a:endParaRPr lang="nl-NL"/>
          </a:p>
        </p:txBody>
      </p:sp>
    </p:spTree>
    <p:extLst>
      <p:ext uri="{BB962C8B-B14F-4D97-AF65-F5344CB8AC3E}">
        <p14:creationId xmlns:p14="http://schemas.microsoft.com/office/powerpoint/2010/main" val="4082979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739313-5607-4893-93F2-574A56B359AB}"/>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01F88D7-FBCC-4442-BA14-75B7DC344AED}"/>
              </a:ext>
            </a:extLst>
          </p:cNvPr>
          <p:cNvSpPr>
            <a:spLocks noGrp="1"/>
          </p:cNvSpPr>
          <p:nvPr>
            <p:ph type="dt" sz="half" idx="10"/>
          </p:nvPr>
        </p:nvSpPr>
        <p:spPr/>
        <p:txBody>
          <a:bodyPr/>
          <a:lstStyle/>
          <a:p>
            <a:fld id="{48517464-0D76-40DC-B9A4-DEE6AB90B4C8}" type="datetimeFigureOut">
              <a:rPr lang="nl-NL" smtClean="0"/>
              <a:t>17-11-20</a:t>
            </a:fld>
            <a:endParaRPr lang="nl-NL"/>
          </a:p>
        </p:txBody>
      </p:sp>
      <p:sp>
        <p:nvSpPr>
          <p:cNvPr id="4" name="Tijdelijke aanduiding voor voettekst 3">
            <a:extLst>
              <a:ext uri="{FF2B5EF4-FFF2-40B4-BE49-F238E27FC236}">
                <a16:creationId xmlns:a16="http://schemas.microsoft.com/office/drawing/2014/main" id="{E785D4C6-1B9E-403E-A5C4-0EDE52745291}"/>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CCD80041-C170-469D-80D6-8CC61DF148CF}"/>
              </a:ext>
            </a:extLst>
          </p:cNvPr>
          <p:cNvSpPr>
            <a:spLocks noGrp="1"/>
          </p:cNvSpPr>
          <p:nvPr>
            <p:ph type="sldNum" sz="quarter" idx="12"/>
          </p:nvPr>
        </p:nvSpPr>
        <p:spPr/>
        <p:txBody>
          <a:bodyPr/>
          <a:lstStyle/>
          <a:p>
            <a:fld id="{5D4F1B50-5A85-4638-9766-6A8AEC836DDD}" type="slidenum">
              <a:rPr lang="nl-NL" smtClean="0"/>
              <a:t>‹nr.›</a:t>
            </a:fld>
            <a:endParaRPr lang="nl-NL"/>
          </a:p>
        </p:txBody>
      </p:sp>
    </p:spTree>
    <p:extLst>
      <p:ext uri="{BB962C8B-B14F-4D97-AF65-F5344CB8AC3E}">
        <p14:creationId xmlns:p14="http://schemas.microsoft.com/office/powerpoint/2010/main" val="226390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3B714D69-75CB-42AE-B6F0-2F646DF669C7}"/>
              </a:ext>
            </a:extLst>
          </p:cNvPr>
          <p:cNvSpPr>
            <a:spLocks noGrp="1"/>
          </p:cNvSpPr>
          <p:nvPr>
            <p:ph type="dt" sz="half" idx="10"/>
          </p:nvPr>
        </p:nvSpPr>
        <p:spPr/>
        <p:txBody>
          <a:bodyPr/>
          <a:lstStyle/>
          <a:p>
            <a:fld id="{48517464-0D76-40DC-B9A4-DEE6AB90B4C8}" type="datetimeFigureOut">
              <a:rPr lang="nl-NL" smtClean="0"/>
              <a:t>17-11-20</a:t>
            </a:fld>
            <a:endParaRPr lang="nl-NL"/>
          </a:p>
        </p:txBody>
      </p:sp>
      <p:sp>
        <p:nvSpPr>
          <p:cNvPr id="3" name="Tijdelijke aanduiding voor voettekst 2">
            <a:extLst>
              <a:ext uri="{FF2B5EF4-FFF2-40B4-BE49-F238E27FC236}">
                <a16:creationId xmlns:a16="http://schemas.microsoft.com/office/drawing/2014/main" id="{505322B0-828E-45A7-B1BF-976AEE2DEC57}"/>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857C60F-8D8F-4E90-ABCB-B52F7347F060}"/>
              </a:ext>
            </a:extLst>
          </p:cNvPr>
          <p:cNvSpPr>
            <a:spLocks noGrp="1"/>
          </p:cNvSpPr>
          <p:nvPr>
            <p:ph type="sldNum" sz="quarter" idx="12"/>
          </p:nvPr>
        </p:nvSpPr>
        <p:spPr/>
        <p:txBody>
          <a:bodyPr/>
          <a:lstStyle/>
          <a:p>
            <a:fld id="{5D4F1B50-5A85-4638-9766-6A8AEC836DDD}" type="slidenum">
              <a:rPr lang="nl-NL" smtClean="0"/>
              <a:t>‹nr.›</a:t>
            </a:fld>
            <a:endParaRPr lang="nl-NL"/>
          </a:p>
        </p:txBody>
      </p:sp>
    </p:spTree>
    <p:extLst>
      <p:ext uri="{BB962C8B-B14F-4D97-AF65-F5344CB8AC3E}">
        <p14:creationId xmlns:p14="http://schemas.microsoft.com/office/powerpoint/2010/main" val="2366948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3C3619-8F92-4E4E-8A43-D259ACF200C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F21367FF-2101-4502-B979-05B6648C22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F2ECB8E0-5830-45DA-A148-68EF3246EA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9B6380C-B60D-473C-A7C3-CDF1C8283E38}"/>
              </a:ext>
            </a:extLst>
          </p:cNvPr>
          <p:cNvSpPr>
            <a:spLocks noGrp="1"/>
          </p:cNvSpPr>
          <p:nvPr>
            <p:ph type="dt" sz="half" idx="10"/>
          </p:nvPr>
        </p:nvSpPr>
        <p:spPr/>
        <p:txBody>
          <a:bodyPr/>
          <a:lstStyle/>
          <a:p>
            <a:fld id="{48517464-0D76-40DC-B9A4-DEE6AB90B4C8}" type="datetimeFigureOut">
              <a:rPr lang="nl-NL" smtClean="0"/>
              <a:t>17-11-20</a:t>
            </a:fld>
            <a:endParaRPr lang="nl-NL"/>
          </a:p>
        </p:txBody>
      </p:sp>
      <p:sp>
        <p:nvSpPr>
          <p:cNvPr id="6" name="Tijdelijke aanduiding voor voettekst 5">
            <a:extLst>
              <a:ext uri="{FF2B5EF4-FFF2-40B4-BE49-F238E27FC236}">
                <a16:creationId xmlns:a16="http://schemas.microsoft.com/office/drawing/2014/main" id="{930B36F9-8CEB-42D3-894E-5EB23593250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BDCA6BB-62A5-4DFA-8164-9FC67A0E5A2C}"/>
              </a:ext>
            </a:extLst>
          </p:cNvPr>
          <p:cNvSpPr>
            <a:spLocks noGrp="1"/>
          </p:cNvSpPr>
          <p:nvPr>
            <p:ph type="sldNum" sz="quarter" idx="12"/>
          </p:nvPr>
        </p:nvSpPr>
        <p:spPr/>
        <p:txBody>
          <a:bodyPr/>
          <a:lstStyle/>
          <a:p>
            <a:fld id="{5D4F1B50-5A85-4638-9766-6A8AEC836DDD}" type="slidenum">
              <a:rPr lang="nl-NL" smtClean="0"/>
              <a:t>‹nr.›</a:t>
            </a:fld>
            <a:endParaRPr lang="nl-NL"/>
          </a:p>
        </p:txBody>
      </p:sp>
    </p:spTree>
    <p:extLst>
      <p:ext uri="{BB962C8B-B14F-4D97-AF65-F5344CB8AC3E}">
        <p14:creationId xmlns:p14="http://schemas.microsoft.com/office/powerpoint/2010/main" val="3064490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D80C98-705D-4A02-802E-FF78A2FC277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279242F3-5847-4946-90BE-51421721A0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18DE92B-3913-410C-ABD4-4CFCF468CF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764DE8D6-DF69-4424-9885-9E25FD77BEC8}"/>
              </a:ext>
            </a:extLst>
          </p:cNvPr>
          <p:cNvSpPr>
            <a:spLocks noGrp="1"/>
          </p:cNvSpPr>
          <p:nvPr>
            <p:ph type="dt" sz="half" idx="10"/>
          </p:nvPr>
        </p:nvSpPr>
        <p:spPr/>
        <p:txBody>
          <a:bodyPr/>
          <a:lstStyle/>
          <a:p>
            <a:fld id="{48517464-0D76-40DC-B9A4-DEE6AB90B4C8}" type="datetimeFigureOut">
              <a:rPr lang="nl-NL" smtClean="0"/>
              <a:t>17-11-20</a:t>
            </a:fld>
            <a:endParaRPr lang="nl-NL"/>
          </a:p>
        </p:txBody>
      </p:sp>
      <p:sp>
        <p:nvSpPr>
          <p:cNvPr id="6" name="Tijdelijke aanduiding voor voettekst 5">
            <a:extLst>
              <a:ext uri="{FF2B5EF4-FFF2-40B4-BE49-F238E27FC236}">
                <a16:creationId xmlns:a16="http://schemas.microsoft.com/office/drawing/2014/main" id="{C2B05686-F431-4BB5-8E64-D78C3B7A74B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029B212-E3B9-468A-89E7-7E53482C8C21}"/>
              </a:ext>
            </a:extLst>
          </p:cNvPr>
          <p:cNvSpPr>
            <a:spLocks noGrp="1"/>
          </p:cNvSpPr>
          <p:nvPr>
            <p:ph type="sldNum" sz="quarter" idx="12"/>
          </p:nvPr>
        </p:nvSpPr>
        <p:spPr/>
        <p:txBody>
          <a:bodyPr/>
          <a:lstStyle/>
          <a:p>
            <a:fld id="{5D4F1B50-5A85-4638-9766-6A8AEC836DDD}" type="slidenum">
              <a:rPr lang="nl-NL" smtClean="0"/>
              <a:t>‹nr.›</a:t>
            </a:fld>
            <a:endParaRPr lang="nl-NL"/>
          </a:p>
        </p:txBody>
      </p:sp>
    </p:spTree>
    <p:extLst>
      <p:ext uri="{BB962C8B-B14F-4D97-AF65-F5344CB8AC3E}">
        <p14:creationId xmlns:p14="http://schemas.microsoft.com/office/powerpoint/2010/main" val="246151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741445A-3BD4-4889-90EC-5342DA9400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F48737CD-8410-4166-B163-B7DED8434F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2FCEF65-0ACB-4607-8483-BC90852420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517464-0D76-40DC-B9A4-DEE6AB90B4C8}" type="datetimeFigureOut">
              <a:rPr lang="nl-NL" smtClean="0"/>
              <a:t>17-11-20</a:t>
            </a:fld>
            <a:endParaRPr lang="nl-NL"/>
          </a:p>
        </p:txBody>
      </p:sp>
      <p:sp>
        <p:nvSpPr>
          <p:cNvPr id="5" name="Tijdelijke aanduiding voor voettekst 4">
            <a:extLst>
              <a:ext uri="{FF2B5EF4-FFF2-40B4-BE49-F238E27FC236}">
                <a16:creationId xmlns:a16="http://schemas.microsoft.com/office/drawing/2014/main" id="{1ED50DC1-B2FE-435C-A364-5871EBFC58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6B384AF1-C32E-417A-ADC7-5E72676690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4F1B50-5A85-4638-9766-6A8AEC836DDD}" type="slidenum">
              <a:rPr lang="nl-NL" smtClean="0"/>
              <a:t>‹nr.›</a:t>
            </a:fld>
            <a:endParaRPr lang="nl-NL"/>
          </a:p>
        </p:txBody>
      </p:sp>
    </p:spTree>
    <p:extLst>
      <p:ext uri="{BB962C8B-B14F-4D97-AF65-F5344CB8AC3E}">
        <p14:creationId xmlns:p14="http://schemas.microsoft.com/office/powerpoint/2010/main" val="2738464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E2DB208D-1C39-40D6-9A90-4ED072128476}"/>
              </a:ext>
            </a:extLst>
          </p:cNvPr>
          <p:cNvSpPr/>
          <p:nvPr/>
        </p:nvSpPr>
        <p:spPr>
          <a:xfrm>
            <a:off x="438150" y="704850"/>
            <a:ext cx="11095110" cy="87349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nl-NL"/>
          </a:p>
        </p:txBody>
      </p:sp>
      <p:sp>
        <p:nvSpPr>
          <p:cNvPr id="6" name="Rechthoek 5">
            <a:extLst>
              <a:ext uri="{FF2B5EF4-FFF2-40B4-BE49-F238E27FC236}">
                <a16:creationId xmlns:a16="http://schemas.microsoft.com/office/drawing/2014/main" id="{A50C74F7-C499-4A08-98D2-5C58A2505ED1}"/>
              </a:ext>
            </a:extLst>
          </p:cNvPr>
          <p:cNvSpPr/>
          <p:nvPr/>
        </p:nvSpPr>
        <p:spPr>
          <a:xfrm>
            <a:off x="438150" y="2646946"/>
            <a:ext cx="11095110" cy="38681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457200" tIns="731520" rIns="457200" bIns="457200" numCol="1" spcCol="0" rtlCol="0" fromWordArt="0" anchor="b" anchorCtr="0" forceAA="0" compatLnSpc="1">
            <a:prstTxWarp prst="textNoShape">
              <a:avLst/>
            </a:prstTxWarp>
            <a:noAutofit/>
          </a:bodyPr>
          <a:lstStyle/>
          <a:p>
            <a:pPr algn="ctr">
              <a:spcBef>
                <a:spcPts val="600"/>
              </a:spcBef>
              <a:spcAft>
                <a:spcPts val="0"/>
              </a:spcAft>
            </a:pPr>
            <a:r>
              <a:rPr lang="nl-NL" sz="1000">
                <a:solidFill>
                  <a:srgbClr val="D00243"/>
                </a:solidFill>
              </a:rPr>
              <a:t>B</a:t>
            </a:r>
            <a:endParaRPr lang="nl-NL" sz="1000">
              <a:effectLst/>
              <a:ea typeface="Times New Roman" panose="02020603050405020304" pitchFamily="18" charset="0"/>
              <a:cs typeface="Times New Roman" panose="02020603050405020304" pitchFamily="18" charset="0"/>
            </a:endParaRPr>
          </a:p>
        </p:txBody>
      </p:sp>
      <p:sp>
        <p:nvSpPr>
          <p:cNvPr id="7" name="Tekstvak 196">
            <a:extLst>
              <a:ext uri="{FF2B5EF4-FFF2-40B4-BE49-F238E27FC236}">
                <a16:creationId xmlns:a16="http://schemas.microsoft.com/office/drawing/2014/main" id="{5D97BD8C-720C-4EA9-9135-2F22F6DF3B06}"/>
              </a:ext>
            </a:extLst>
          </p:cNvPr>
          <p:cNvSpPr txBox="1"/>
          <p:nvPr/>
        </p:nvSpPr>
        <p:spPr>
          <a:xfrm>
            <a:off x="438150" y="1578343"/>
            <a:ext cx="11095110" cy="873493"/>
          </a:xfrm>
          <a:prstGeom prst="rect">
            <a:avLst/>
          </a:prstGeom>
          <a:solidFill>
            <a:schemeClr val="bg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457200" tIns="91440" rIns="457200" bIns="91440" numCol="1" spcCol="0" rtlCol="0" fromWordArt="0" anchor="ctr" anchorCtr="0" forceAA="0" compatLnSpc="1">
            <a:prstTxWarp prst="textNoShape">
              <a:avLst/>
            </a:prstTxWarp>
            <a:noAutofit/>
          </a:bodyPr>
          <a:lstStyle/>
          <a:p>
            <a:pPr algn="ctr">
              <a:spcBef>
                <a:spcPts val="500"/>
              </a:spcBef>
              <a:spcAft>
                <a:spcPts val="0"/>
              </a:spcAft>
            </a:pPr>
            <a:r>
              <a:rPr lang="nl-NL" sz="3600" cap="all">
                <a:solidFill>
                  <a:srgbClr val="4472C4"/>
                </a:solidFill>
                <a:effectLst/>
                <a:latin typeface="Calibri Light" panose="020F0302020204030204" pitchFamily="34" charset="0"/>
                <a:ea typeface="Times New Roman" panose="02020603050405020304" pitchFamily="18" charset="0"/>
                <a:cs typeface="Times New Roman" panose="02020603050405020304" pitchFamily="18" charset="0"/>
              </a:rPr>
              <a:t>     </a:t>
            </a:r>
            <a:endParaRPr lang="nl-NL" sz="1000">
              <a:effectLst/>
              <a:ea typeface="Times New Roman" panose="02020603050405020304" pitchFamily="18" charset="0"/>
              <a:cs typeface="Times New Roman" panose="02020603050405020304" pitchFamily="18" charset="0"/>
            </a:endParaRPr>
          </a:p>
        </p:txBody>
      </p:sp>
      <p:sp>
        <p:nvSpPr>
          <p:cNvPr id="8" name="Rectangle 1">
            <a:extLst>
              <a:ext uri="{FF2B5EF4-FFF2-40B4-BE49-F238E27FC236}">
                <a16:creationId xmlns:a16="http://schemas.microsoft.com/office/drawing/2014/main" id="{AA41C08B-0E67-40D8-BCA7-867A56881655}"/>
              </a:ext>
            </a:extLst>
          </p:cNvPr>
          <p:cNvSpPr>
            <a:spLocks noChangeArrowheads="1"/>
          </p:cNvSpPr>
          <p:nvPr/>
        </p:nvSpPr>
        <p:spPr bwMode="auto">
          <a:xfrm>
            <a:off x="1926429" y="1589362"/>
            <a:ext cx="833914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nl-NL" sz="3600" b="0" i="0" u="none" strike="noStrike" cap="none" normalizeH="0" baseline="0" dirty="0">
                <a:ln>
                  <a:noFill/>
                </a:ln>
                <a:solidFill>
                  <a:srgbClr val="4472C4"/>
                </a:solidFill>
                <a:effectLst/>
                <a:ea typeface="Times New Roman" panose="02020603050405020304" pitchFamily="18" charset="0"/>
                <a:cs typeface="Times New Roman" panose="02020603050405020304" pitchFamily="18" charset="0"/>
              </a:rPr>
              <a:t>DENKEN IN MOGELIJKHEDEN BIJ DEMENTIE</a:t>
            </a:r>
          </a:p>
          <a:p>
            <a:pPr algn="ctr" eaLnBrk="0" fontAlgn="base" hangingPunct="0">
              <a:spcBef>
                <a:spcPct val="0"/>
              </a:spcBef>
              <a:spcAft>
                <a:spcPct val="0"/>
              </a:spcAft>
            </a:pPr>
            <a:r>
              <a:rPr lang="nl-NL" cap="all" dirty="0">
                <a:solidFill>
                  <a:srgbClr val="4472C4"/>
                </a:solidFill>
              </a:rPr>
              <a:t>Module 4: NUT EN NOODZAAK VAN Activerende interventies</a:t>
            </a:r>
          </a:p>
        </p:txBody>
      </p:sp>
      <p:pic>
        <p:nvPicPr>
          <p:cNvPr id="10" name="Afbeelding 9">
            <a:extLst>
              <a:ext uri="{FF2B5EF4-FFF2-40B4-BE49-F238E27FC236}">
                <a16:creationId xmlns:a16="http://schemas.microsoft.com/office/drawing/2014/main" id="{D688336D-F9C8-4498-B288-BDEBCB1666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1235" y="2782779"/>
            <a:ext cx="3203451" cy="3018304"/>
          </a:xfrm>
          <a:prstGeom prst="rect">
            <a:avLst/>
          </a:prstGeom>
        </p:spPr>
      </p:pic>
      <p:sp>
        <p:nvSpPr>
          <p:cNvPr id="11" name="Rechthoek 10">
            <a:extLst>
              <a:ext uri="{FF2B5EF4-FFF2-40B4-BE49-F238E27FC236}">
                <a16:creationId xmlns:a16="http://schemas.microsoft.com/office/drawing/2014/main" id="{3BAC889D-4419-4E84-A549-38189237ECC0}"/>
              </a:ext>
            </a:extLst>
          </p:cNvPr>
          <p:cNvSpPr/>
          <p:nvPr/>
        </p:nvSpPr>
        <p:spPr>
          <a:xfrm>
            <a:off x="-85725" y="5918136"/>
            <a:ext cx="12420600" cy="9040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2" name="Afbeelding 11">
            <a:extLst>
              <a:ext uri="{FF2B5EF4-FFF2-40B4-BE49-F238E27FC236}">
                <a16:creationId xmlns:a16="http://schemas.microsoft.com/office/drawing/2014/main" id="{0830B626-ABE7-488C-8B56-E6A6F47F50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42363" y="6037277"/>
            <a:ext cx="2171700" cy="736354"/>
          </a:xfrm>
          <a:prstGeom prst="rect">
            <a:avLst/>
          </a:prstGeom>
        </p:spPr>
      </p:pic>
      <p:pic>
        <p:nvPicPr>
          <p:cNvPr id="13" name="E257DF31-9D8B-49BC-8E5D-BDBA3F788A59" descr="1BF05564-4B20-4508-8388-0CF5E632263A@lan">
            <a:extLst>
              <a:ext uri="{FF2B5EF4-FFF2-40B4-BE49-F238E27FC236}">
                <a16:creationId xmlns:a16="http://schemas.microsoft.com/office/drawing/2014/main" id="{22CC9050-A78F-4D82-ABD3-851A6ACA175D}"/>
              </a:ext>
            </a:extLst>
          </p:cNvPr>
          <p:cNvPicPr>
            <a:picLocks noChangeAspect="1" noChangeArrowheads="1"/>
          </p:cNvPicPr>
          <p:nvPr/>
        </p:nvPicPr>
        <p:blipFill>
          <a:blip r:embed="rId4" cstate="print"/>
          <a:srcRect/>
          <a:stretch>
            <a:fillRect/>
          </a:stretch>
        </p:blipFill>
        <p:spPr bwMode="auto">
          <a:xfrm>
            <a:off x="5985705" y="6316958"/>
            <a:ext cx="1329106" cy="373528"/>
          </a:xfrm>
          <a:prstGeom prst="rect">
            <a:avLst/>
          </a:prstGeom>
          <a:noFill/>
          <a:ln w="9525">
            <a:noFill/>
            <a:miter lim="800000"/>
            <a:headEnd/>
            <a:tailEnd/>
          </a:ln>
        </p:spPr>
      </p:pic>
      <p:pic>
        <p:nvPicPr>
          <p:cNvPr id="14" name="Afbeelding 13">
            <a:extLst>
              <a:ext uri="{FF2B5EF4-FFF2-40B4-BE49-F238E27FC236}">
                <a16:creationId xmlns:a16="http://schemas.microsoft.com/office/drawing/2014/main" id="{12D00692-7FD8-4B60-824D-975DF1A904D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bwMode="auto">
          <a:xfrm>
            <a:off x="9499039" y="6178459"/>
            <a:ext cx="1761089" cy="443954"/>
          </a:xfrm>
          <a:prstGeom prst="rect">
            <a:avLst/>
          </a:prstGeom>
        </p:spPr>
      </p:pic>
      <p:pic>
        <p:nvPicPr>
          <p:cNvPr id="15" name="Afbeelding 14">
            <a:extLst>
              <a:ext uri="{FF2B5EF4-FFF2-40B4-BE49-F238E27FC236}">
                <a16:creationId xmlns:a16="http://schemas.microsoft.com/office/drawing/2014/main" id="{CF4287B9-37E6-4CBC-8BB9-866579ADDA5C}"/>
              </a:ext>
            </a:extLst>
          </p:cNvPr>
          <p:cNvPicPr>
            <a:picLocks noChangeAspect="1"/>
          </p:cNvPicPr>
          <p:nvPr/>
        </p:nvPicPr>
        <p:blipFill>
          <a:blip r:embed="rId6"/>
          <a:stretch>
            <a:fillRect/>
          </a:stretch>
        </p:blipFill>
        <p:spPr bwMode="auto">
          <a:xfrm>
            <a:off x="1999360" y="5981422"/>
            <a:ext cx="2001140" cy="721213"/>
          </a:xfrm>
          <a:prstGeom prst="rect">
            <a:avLst/>
          </a:prstGeom>
        </p:spPr>
      </p:pic>
      <p:sp>
        <p:nvSpPr>
          <p:cNvPr id="16" name="Tekstvak 15">
            <a:extLst>
              <a:ext uri="{FF2B5EF4-FFF2-40B4-BE49-F238E27FC236}">
                <a16:creationId xmlns:a16="http://schemas.microsoft.com/office/drawing/2014/main" id="{FA586A3D-4056-4F46-BB2C-C37D52CA48D6}"/>
              </a:ext>
            </a:extLst>
          </p:cNvPr>
          <p:cNvSpPr txBox="1"/>
          <p:nvPr/>
        </p:nvSpPr>
        <p:spPr>
          <a:xfrm>
            <a:off x="438150" y="6178459"/>
            <a:ext cx="1486672" cy="276999"/>
          </a:xfrm>
          <a:prstGeom prst="rect">
            <a:avLst/>
          </a:prstGeom>
          <a:noFill/>
        </p:spPr>
        <p:txBody>
          <a:bodyPr wrap="square" rtlCol="0">
            <a:spAutoFit/>
          </a:bodyPr>
          <a:lstStyle/>
          <a:p>
            <a:r>
              <a:rPr lang="nl-NL" sz="1200" dirty="0">
                <a:solidFill>
                  <a:srgbClr val="4472C4"/>
                </a:solidFill>
              </a:rPr>
              <a:t>Ontwikkeld door:</a:t>
            </a:r>
          </a:p>
        </p:txBody>
      </p:sp>
    </p:spTree>
    <p:extLst>
      <p:ext uri="{BB962C8B-B14F-4D97-AF65-F5344CB8AC3E}">
        <p14:creationId xmlns:p14="http://schemas.microsoft.com/office/powerpoint/2010/main" val="4189669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7D9B56-AA52-41D3-96C0-8F6D7D66B1F2}"/>
              </a:ext>
            </a:extLst>
          </p:cNvPr>
          <p:cNvSpPr>
            <a:spLocks noGrp="1"/>
          </p:cNvSpPr>
          <p:nvPr>
            <p:ph type="title"/>
          </p:nvPr>
        </p:nvSpPr>
        <p:spPr>
          <a:xfrm>
            <a:off x="838200" y="365125"/>
            <a:ext cx="10515600" cy="1080000"/>
          </a:xfrm>
          <a:solidFill>
            <a:srgbClr val="4472C4"/>
          </a:solidFill>
        </p:spPr>
        <p:txBody>
          <a:bodyPr vert="horz" lIns="91440" tIns="45720" rIns="91440" bIns="45720" rtlCol="0" anchor="ctr">
            <a:noAutofit/>
          </a:bodyPr>
          <a:lstStyle/>
          <a:p>
            <a:pPr algn="ctr"/>
            <a:r>
              <a:rPr lang="nl-NL" dirty="0">
                <a:solidFill>
                  <a:schemeClr val="bg1"/>
                </a:solidFill>
                <a:latin typeface="Calibri" panose="020F0502020204030204" pitchFamily="34" charset="0"/>
              </a:rPr>
              <a:t>Mensen met dementie en naasten zeggen: </a:t>
            </a:r>
          </a:p>
        </p:txBody>
      </p:sp>
      <p:sp>
        <p:nvSpPr>
          <p:cNvPr id="3" name="Tijdelijke aanduiding voor inhoud 2">
            <a:extLst>
              <a:ext uri="{FF2B5EF4-FFF2-40B4-BE49-F238E27FC236}">
                <a16:creationId xmlns:a16="http://schemas.microsoft.com/office/drawing/2014/main" id="{90647FF5-325E-4387-9813-CCB38CD30D73}"/>
              </a:ext>
            </a:extLst>
          </p:cNvPr>
          <p:cNvSpPr>
            <a:spLocks noGrp="1"/>
          </p:cNvSpPr>
          <p:nvPr>
            <p:ph sz="half" idx="1"/>
          </p:nvPr>
        </p:nvSpPr>
        <p:spPr/>
        <p:txBody>
          <a:bodyPr>
            <a:normAutofit/>
          </a:bodyPr>
          <a:lstStyle/>
          <a:p>
            <a:pPr marL="0" lvl="0" indent="0">
              <a:buNone/>
            </a:pPr>
            <a:r>
              <a:rPr lang="nl-NL" dirty="0"/>
              <a:t>“</a:t>
            </a:r>
            <a:r>
              <a:rPr lang="nl-NL" i="1" dirty="0"/>
              <a:t>Ik voel die neiging het niet te doen, maar dan schiet er niets over, zeg ik dan tegen mezelf. </a:t>
            </a:r>
            <a:r>
              <a:rPr lang="nl-NL" dirty="0"/>
              <a:t>...” </a:t>
            </a:r>
            <a:r>
              <a:rPr lang="nl-NL" i="1" dirty="0"/>
              <a:t>(</a:t>
            </a:r>
            <a:r>
              <a:rPr lang="nl-NL" i="1" dirty="0" err="1"/>
              <a:t>pmd</a:t>
            </a:r>
            <a:r>
              <a:rPr lang="nl-NL" i="1" dirty="0"/>
              <a:t>)</a:t>
            </a:r>
          </a:p>
          <a:p>
            <a:pPr marL="0" lvl="0" indent="0">
              <a:buNone/>
            </a:pPr>
            <a:endParaRPr lang="nl-NL" dirty="0"/>
          </a:p>
          <a:p>
            <a:pPr marL="0" lvl="0" indent="0">
              <a:buNone/>
            </a:pPr>
            <a:r>
              <a:rPr lang="nl-NL" i="1" dirty="0"/>
              <a:t>“we hebben zo gelachen met de oefeningen… Nou, we hebben ervan genoten om zo bezig te zijn” (naaste)</a:t>
            </a:r>
            <a:endParaRPr lang="nl-NL" dirty="0"/>
          </a:p>
          <a:p>
            <a:pPr lvl="0"/>
            <a:endParaRPr lang="nl-NL" dirty="0"/>
          </a:p>
        </p:txBody>
      </p:sp>
      <p:sp>
        <p:nvSpPr>
          <p:cNvPr id="4" name="Tijdelijke aanduiding voor inhoud 3">
            <a:extLst>
              <a:ext uri="{FF2B5EF4-FFF2-40B4-BE49-F238E27FC236}">
                <a16:creationId xmlns:a16="http://schemas.microsoft.com/office/drawing/2014/main" id="{C23194F7-150D-B346-937A-3D72FD5240F4}"/>
              </a:ext>
            </a:extLst>
          </p:cNvPr>
          <p:cNvSpPr>
            <a:spLocks noGrp="1"/>
          </p:cNvSpPr>
          <p:nvPr>
            <p:ph sz="half" idx="2"/>
          </p:nvPr>
        </p:nvSpPr>
        <p:spPr/>
        <p:txBody>
          <a:bodyPr>
            <a:normAutofit/>
          </a:bodyPr>
          <a:lstStyle/>
          <a:p>
            <a:pPr marL="0" lvl="0" indent="0">
              <a:buNone/>
            </a:pPr>
            <a:r>
              <a:rPr lang="nl-NL" i="1" dirty="0"/>
              <a:t>“Dementie bestaat niet alleen uit problemen; er zijn ook oplossingen” (naaste: aanpassing voor het naast de </a:t>
            </a:r>
            <a:r>
              <a:rPr lang="nl-NL" i="1" dirty="0" err="1"/>
              <a:t>WC-pot</a:t>
            </a:r>
            <a:r>
              <a:rPr lang="nl-NL" i="1" dirty="0"/>
              <a:t> plassen)</a:t>
            </a:r>
          </a:p>
          <a:p>
            <a:pPr marL="0" lvl="0" indent="0">
              <a:buNone/>
            </a:pPr>
            <a:endParaRPr lang="nl-NL" dirty="0"/>
          </a:p>
          <a:p>
            <a:pPr marL="0" lvl="0" indent="0">
              <a:buNone/>
            </a:pPr>
            <a:r>
              <a:rPr lang="nl-NL" i="1" dirty="0"/>
              <a:t>“En het heeft dus opgeleverd dat ik gewoon blijf proberen, lukt het de ene dag niet dan de andere dag” (naaste) </a:t>
            </a:r>
            <a:endParaRPr lang="nl-NL" dirty="0"/>
          </a:p>
        </p:txBody>
      </p:sp>
    </p:spTree>
    <p:extLst>
      <p:ext uri="{BB962C8B-B14F-4D97-AF65-F5344CB8AC3E}">
        <p14:creationId xmlns:p14="http://schemas.microsoft.com/office/powerpoint/2010/main" val="125436330"/>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7D9B56-AA52-41D3-96C0-8F6D7D66B1F2}"/>
              </a:ext>
            </a:extLst>
          </p:cNvPr>
          <p:cNvSpPr>
            <a:spLocks noGrp="1"/>
          </p:cNvSpPr>
          <p:nvPr>
            <p:ph type="title"/>
          </p:nvPr>
        </p:nvSpPr>
        <p:spPr>
          <a:xfrm>
            <a:off x="838200" y="365125"/>
            <a:ext cx="10515600" cy="1080000"/>
          </a:xfrm>
          <a:solidFill>
            <a:srgbClr val="4472C4"/>
          </a:solidFill>
        </p:spPr>
        <p:txBody>
          <a:bodyPr vert="horz" lIns="91440" tIns="45720" rIns="91440" bIns="45720" rtlCol="0" anchor="ctr">
            <a:noAutofit/>
          </a:bodyPr>
          <a:lstStyle/>
          <a:p>
            <a:pPr algn="ctr"/>
            <a:r>
              <a:rPr lang="nl-NL" dirty="0">
                <a:solidFill>
                  <a:schemeClr val="bg1"/>
                </a:solidFill>
                <a:latin typeface="Calibri" panose="020F0502020204030204" pitchFamily="34" charset="0"/>
              </a:rPr>
              <a:t>Voorbereidingsopdrachten:</a:t>
            </a:r>
          </a:p>
        </p:txBody>
      </p:sp>
      <p:sp>
        <p:nvSpPr>
          <p:cNvPr id="3" name="Tijdelijke aanduiding voor inhoud 2">
            <a:extLst>
              <a:ext uri="{FF2B5EF4-FFF2-40B4-BE49-F238E27FC236}">
                <a16:creationId xmlns:a16="http://schemas.microsoft.com/office/drawing/2014/main" id="{90647FF5-325E-4387-9813-CCB38CD30D73}"/>
              </a:ext>
            </a:extLst>
          </p:cNvPr>
          <p:cNvSpPr>
            <a:spLocks noGrp="1"/>
          </p:cNvSpPr>
          <p:nvPr>
            <p:ph idx="1"/>
          </p:nvPr>
        </p:nvSpPr>
        <p:spPr>
          <a:xfrm>
            <a:off x="1273629" y="1690688"/>
            <a:ext cx="9764486" cy="4660900"/>
          </a:xfrm>
        </p:spPr>
        <p:txBody>
          <a:bodyPr>
            <a:normAutofit/>
          </a:bodyPr>
          <a:lstStyle/>
          <a:p>
            <a:endParaRPr lang="nl-NL"/>
          </a:p>
          <a:p>
            <a:r>
              <a:rPr lang="nl-NL"/>
              <a:t>Betekenisvolle </a:t>
            </a:r>
            <a:r>
              <a:rPr lang="nl-NL" dirty="0"/>
              <a:t>activiteiten</a:t>
            </a:r>
          </a:p>
          <a:p>
            <a:r>
              <a:rPr lang="nl-NL" dirty="0"/>
              <a:t>Aanleren nieuwe vaardigheden </a:t>
            </a:r>
          </a:p>
          <a:p>
            <a:r>
              <a:rPr lang="nl-NL" dirty="0"/>
              <a:t>Werkzame factoren </a:t>
            </a:r>
          </a:p>
        </p:txBody>
      </p:sp>
    </p:spTree>
    <p:extLst>
      <p:ext uri="{BB962C8B-B14F-4D97-AF65-F5344CB8AC3E}">
        <p14:creationId xmlns:p14="http://schemas.microsoft.com/office/powerpoint/2010/main" val="3415645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TextShape 1"/>
          <p:cNvSpPr txBox="1"/>
          <p:nvPr/>
        </p:nvSpPr>
        <p:spPr>
          <a:xfrm>
            <a:off x="838080" y="365040"/>
            <a:ext cx="10515240" cy="1080000"/>
          </a:xfrm>
          <a:prstGeom prst="rect">
            <a:avLst/>
          </a:prstGeom>
          <a:solidFill>
            <a:srgbClr val="4472C4"/>
          </a:solidFill>
        </p:spPr>
        <p:txBody>
          <a:bodyPr lIns="0" tIns="0" rIns="0" bIns="0" anchor="ctr">
            <a:noAutofit/>
          </a:bodyPr>
          <a:lstStyle>
            <a:lvl1pPr algn="ctr">
              <a:lnSpc>
                <a:spcPct val="90000"/>
              </a:lnSpc>
              <a:spcBef>
                <a:spcPct val="0"/>
              </a:spcBef>
              <a:buNone/>
              <a:defRPr sz="4800">
                <a:solidFill>
                  <a:schemeClr val="bg1"/>
                </a:solidFill>
                <a:latin typeface="Calibri" panose="020F0502020204030204" pitchFamily="34" charset="0"/>
                <a:ea typeface="+mj-ea"/>
                <a:cs typeface="+mj-cs"/>
              </a:defRPr>
            </a:lvl1pPr>
          </a:lstStyle>
          <a:p>
            <a:r>
              <a:rPr lang="nl-NL" dirty="0"/>
              <a:t>Creatief leren denken</a:t>
            </a:r>
          </a:p>
        </p:txBody>
      </p:sp>
      <p:sp>
        <p:nvSpPr>
          <p:cNvPr id="153" name="TextShape 2"/>
          <p:cNvSpPr txBox="1"/>
          <p:nvPr/>
        </p:nvSpPr>
        <p:spPr>
          <a:xfrm>
            <a:off x="838080" y="1825560"/>
            <a:ext cx="10515240" cy="4350960"/>
          </a:xfrm>
          <a:prstGeom prst="rect">
            <a:avLst/>
          </a:prstGeom>
          <a:noFill/>
          <a:ln>
            <a:noFill/>
          </a:ln>
        </p:spPr>
        <p:txBody>
          <a:bodyPr>
            <a:normAutofit lnSpcReduction="10000"/>
          </a:bodyPr>
          <a:lstStyle/>
          <a:p>
            <a:pPr marL="228600" indent="-228240">
              <a:lnSpc>
                <a:spcPct val="100000"/>
              </a:lnSpc>
              <a:spcBef>
                <a:spcPts val="1001"/>
              </a:spcBef>
              <a:buClr>
                <a:srgbClr val="000000"/>
              </a:buClr>
              <a:buFont typeface="Arial"/>
              <a:buChar char="•"/>
            </a:pPr>
            <a:r>
              <a:rPr lang="nl-NL" sz="2800" b="0" strike="noStrike" spc="-1" dirty="0">
                <a:solidFill>
                  <a:srgbClr val="000000"/>
                </a:solidFill>
                <a:latin typeface="Calibri"/>
              </a:rPr>
              <a:t>Wat is het? Creatief leren kijken naar de behoefte en het doel.</a:t>
            </a:r>
          </a:p>
          <a:p>
            <a:pPr>
              <a:lnSpc>
                <a:spcPct val="100000"/>
              </a:lnSpc>
              <a:spcBef>
                <a:spcPts val="1001"/>
              </a:spcBef>
            </a:pPr>
            <a:endParaRPr lang="nl-NL" sz="2800" b="0" strike="noStrike" spc="-1" dirty="0">
              <a:solidFill>
                <a:srgbClr val="000000"/>
              </a:solidFill>
              <a:latin typeface="Calibri"/>
            </a:endParaRPr>
          </a:p>
          <a:p>
            <a:pPr marL="228600" indent="-228240">
              <a:lnSpc>
                <a:spcPct val="100000"/>
              </a:lnSpc>
              <a:spcBef>
                <a:spcPts val="1001"/>
              </a:spcBef>
              <a:buClr>
                <a:srgbClr val="000000"/>
              </a:buClr>
              <a:buFont typeface="Arial"/>
              <a:buChar char="•"/>
            </a:pPr>
            <a:r>
              <a:rPr lang="nl-NL" sz="2800" b="0" strike="noStrike" spc="-1" dirty="0">
                <a:solidFill>
                  <a:srgbClr val="000000"/>
                </a:solidFill>
                <a:latin typeface="Calibri"/>
              </a:rPr>
              <a:t>Waarom? Omdat iedereen geneigd is in te vullen vanuit zijn/haar eigen achtergrond. Dat is niet per se passend voor het cliëntpaar.</a:t>
            </a:r>
          </a:p>
          <a:p>
            <a:pPr>
              <a:lnSpc>
                <a:spcPct val="100000"/>
              </a:lnSpc>
              <a:spcBef>
                <a:spcPts val="1001"/>
              </a:spcBef>
            </a:pPr>
            <a:endParaRPr lang="nl-NL" sz="2800" b="0" strike="noStrike" spc="-1" dirty="0">
              <a:solidFill>
                <a:srgbClr val="000000"/>
              </a:solidFill>
              <a:latin typeface="Calibri"/>
            </a:endParaRPr>
          </a:p>
          <a:p>
            <a:pPr marL="228600" indent="-228240">
              <a:lnSpc>
                <a:spcPct val="100000"/>
              </a:lnSpc>
              <a:spcBef>
                <a:spcPts val="1001"/>
              </a:spcBef>
              <a:buClr>
                <a:srgbClr val="000000"/>
              </a:buClr>
              <a:buFont typeface="Arial"/>
              <a:buChar char="•"/>
            </a:pPr>
            <a:r>
              <a:rPr lang="nl-NL" sz="2800" b="0" strike="noStrike" spc="-1" dirty="0">
                <a:solidFill>
                  <a:srgbClr val="000000"/>
                </a:solidFill>
                <a:latin typeface="Calibri"/>
              </a:rPr>
              <a:t>Creatief denken kan een bron van vernieuwing zijn.</a:t>
            </a:r>
          </a:p>
          <a:p>
            <a:pPr>
              <a:lnSpc>
                <a:spcPct val="100000"/>
              </a:lnSpc>
              <a:spcBef>
                <a:spcPts val="1001"/>
              </a:spcBef>
            </a:pPr>
            <a:endParaRPr lang="nl-NL" sz="2800" b="0" strike="noStrike" spc="-1" dirty="0">
              <a:solidFill>
                <a:srgbClr val="000000"/>
              </a:solidFill>
              <a:latin typeface="Calibri"/>
            </a:endParaRPr>
          </a:p>
          <a:p>
            <a:pPr marL="228600" indent="-228240">
              <a:lnSpc>
                <a:spcPct val="100000"/>
              </a:lnSpc>
              <a:spcBef>
                <a:spcPts val="1001"/>
              </a:spcBef>
              <a:buClr>
                <a:srgbClr val="000000"/>
              </a:buClr>
              <a:buFont typeface="Arial"/>
              <a:buChar char="•"/>
            </a:pPr>
            <a:r>
              <a:rPr lang="nl-NL" sz="2800" b="0" strike="noStrike" spc="-1" dirty="0">
                <a:solidFill>
                  <a:srgbClr val="000000"/>
                </a:solidFill>
                <a:latin typeface="Calibri"/>
              </a:rPr>
              <a:t>Creatief denken geeft ruimte en verhindert dat je meteen denkt: ‘dit is de oplossing’ of ‘dit is niet haalbaar’</a:t>
            </a:r>
          </a:p>
          <a:p>
            <a:pPr>
              <a:lnSpc>
                <a:spcPct val="100000"/>
              </a:lnSpc>
              <a:spcBef>
                <a:spcPts val="1001"/>
              </a:spcBef>
            </a:pPr>
            <a:endParaRPr lang="nl-NL" sz="2800" b="0" strike="noStrike" spc="-1" dirty="0">
              <a:solidFill>
                <a:srgbClr val="000000"/>
              </a:solidFill>
              <a:latin typeface="Calibri"/>
            </a:endParaRPr>
          </a:p>
          <a:p>
            <a:pPr>
              <a:lnSpc>
                <a:spcPct val="90000"/>
              </a:lnSpc>
              <a:spcBef>
                <a:spcPts val="1001"/>
              </a:spcBef>
            </a:pPr>
            <a:endParaRPr lang="nl-NL" sz="2800" b="0" strike="noStrike" spc="-1" dirty="0">
              <a:solidFill>
                <a:srgbClr val="000000"/>
              </a:solidFill>
              <a:latin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9EC906-1E81-C349-8CCF-34DDF585B2EC}"/>
              </a:ext>
            </a:extLst>
          </p:cNvPr>
          <p:cNvSpPr>
            <a:spLocks noGrp="1"/>
          </p:cNvSpPr>
          <p:nvPr>
            <p:ph type="title"/>
          </p:nvPr>
        </p:nvSpPr>
        <p:spPr>
          <a:xfrm>
            <a:off x="838200" y="365125"/>
            <a:ext cx="10515600" cy="1080000"/>
          </a:xfrm>
          <a:solidFill>
            <a:srgbClr val="4472C4"/>
          </a:solidFill>
        </p:spPr>
        <p:txBody>
          <a:bodyPr lIns="0" tIns="0" rIns="0" bIns="0" anchor="ctr">
            <a:noAutofit/>
          </a:bodyPr>
          <a:lstStyle/>
          <a:p>
            <a:pPr algn="ctr"/>
            <a:r>
              <a:rPr lang="nl-NL" sz="4800" dirty="0">
                <a:solidFill>
                  <a:schemeClr val="bg1"/>
                </a:solidFill>
                <a:latin typeface="Calibri" panose="020F0502020204030204" pitchFamily="34" charset="0"/>
              </a:rPr>
              <a:t>Gebruikte bronnen: </a:t>
            </a:r>
          </a:p>
        </p:txBody>
      </p:sp>
      <p:sp>
        <p:nvSpPr>
          <p:cNvPr id="3" name="Tijdelijke aanduiding voor inhoud 2">
            <a:extLst>
              <a:ext uri="{FF2B5EF4-FFF2-40B4-BE49-F238E27FC236}">
                <a16:creationId xmlns:a16="http://schemas.microsoft.com/office/drawing/2014/main" id="{BE1625ED-87A9-8C4D-B687-4D58AE144EF2}"/>
              </a:ext>
            </a:extLst>
          </p:cNvPr>
          <p:cNvSpPr>
            <a:spLocks noGrp="1"/>
          </p:cNvSpPr>
          <p:nvPr>
            <p:ph idx="1"/>
          </p:nvPr>
        </p:nvSpPr>
        <p:spPr>
          <a:xfrm>
            <a:off x="838200" y="1611869"/>
            <a:ext cx="10515600" cy="5085814"/>
          </a:xfrm>
        </p:spPr>
        <p:txBody>
          <a:bodyPr>
            <a:noAutofit/>
          </a:bodyPr>
          <a:lstStyle/>
          <a:p>
            <a:r>
              <a:rPr lang="en-US" sz="1200" dirty="0" err="1"/>
              <a:t>Ablitt</a:t>
            </a:r>
            <a:r>
              <a:rPr lang="en-US" sz="1200" dirty="0"/>
              <a:t> A, Jones GV, </a:t>
            </a:r>
            <a:r>
              <a:rPr lang="en-US" sz="1200" dirty="0" err="1"/>
              <a:t>Muers</a:t>
            </a:r>
            <a:r>
              <a:rPr lang="en-US" sz="1200" dirty="0"/>
              <a:t> J. Living with dementia: a systematic review of the influence of relationship factors. </a:t>
            </a:r>
            <a:r>
              <a:rPr lang="en-US" sz="1200" i="1" dirty="0"/>
              <a:t>Aging &amp; Mental Health. </a:t>
            </a:r>
            <a:r>
              <a:rPr lang="nl-NL" sz="1200" dirty="0"/>
              <a:t>2009;13(4):497-511.</a:t>
            </a:r>
          </a:p>
          <a:p>
            <a:pPr lvl="0"/>
            <a:r>
              <a:rPr lang="en-US" sz="1200" dirty="0"/>
              <a:t>Bennett S, Laver K, Voigt-</a:t>
            </a:r>
            <a:r>
              <a:rPr lang="en-US" sz="1200" dirty="0" err="1"/>
              <a:t>radloff</a:t>
            </a:r>
            <a:r>
              <a:rPr lang="en-US" sz="1200" dirty="0"/>
              <a:t> S, Letts L, Clemson L, Graff M, Wiseman </a:t>
            </a:r>
            <a:r>
              <a:rPr lang="en-US" sz="1200" dirty="0" err="1"/>
              <a:t>J,Gitlin</a:t>
            </a:r>
            <a:r>
              <a:rPr lang="en-US" sz="1200" dirty="0"/>
              <a:t> L. 2019. Occupational therapy for people with dementia and their family </a:t>
            </a:r>
            <a:r>
              <a:rPr lang="en-US" sz="1200" dirty="0" err="1"/>
              <a:t>carers</a:t>
            </a:r>
            <a:r>
              <a:rPr lang="en-US" sz="1200" dirty="0"/>
              <a:t> provided at home: a systematic review and meta-analysis. </a:t>
            </a:r>
            <a:r>
              <a:rPr lang="en-US" sz="1200" i="1" dirty="0"/>
              <a:t>BMJ Open, </a:t>
            </a:r>
            <a:r>
              <a:rPr lang="en-US" sz="1200" dirty="0"/>
              <a:t>9: </a:t>
            </a:r>
            <a:r>
              <a:rPr lang="en-US" sz="1200" dirty="0" err="1"/>
              <a:t>doi</a:t>
            </a:r>
            <a:r>
              <a:rPr lang="en-US" sz="1200" dirty="0"/>
              <a:t>: 10.1136/bmjopen-2018-026308</a:t>
            </a:r>
          </a:p>
          <a:p>
            <a:pPr lvl="0"/>
            <a:r>
              <a:rPr lang="en-US" sz="1200" dirty="0"/>
              <a:t>Han, A., </a:t>
            </a:r>
            <a:r>
              <a:rPr lang="en-US" sz="1200" dirty="0" err="1"/>
              <a:t>Radel</a:t>
            </a:r>
            <a:r>
              <a:rPr lang="en-US" sz="1200" dirty="0"/>
              <a:t>, J., </a:t>
            </a:r>
            <a:r>
              <a:rPr lang="en-US" sz="1200" dirty="0" err="1"/>
              <a:t>McDowd</a:t>
            </a:r>
            <a:r>
              <a:rPr lang="en-US" sz="1200" dirty="0"/>
              <a:t>, J.M., &amp; </a:t>
            </a:r>
            <a:r>
              <a:rPr lang="en-US" sz="1200" dirty="0" err="1"/>
              <a:t>Sabata</a:t>
            </a:r>
            <a:r>
              <a:rPr lang="en-US" sz="1200" dirty="0"/>
              <a:t>, D. 2016. Perspectives of People with Dementia About Meaningful Activities: A Synthesis. </a:t>
            </a:r>
            <a:r>
              <a:rPr lang="en-US" sz="1200" i="1" dirty="0"/>
              <a:t>Am J </a:t>
            </a:r>
            <a:r>
              <a:rPr lang="en-US" sz="1200" i="1" dirty="0" err="1"/>
              <a:t>Alzheimers</a:t>
            </a:r>
            <a:r>
              <a:rPr lang="en-US" sz="1200" i="1" dirty="0"/>
              <a:t> Dis Other Demen</a:t>
            </a:r>
            <a:r>
              <a:rPr lang="en-US" sz="1200" dirty="0"/>
              <a:t>:115-23.</a:t>
            </a:r>
            <a:endParaRPr lang="nl-NL" sz="1200" dirty="0"/>
          </a:p>
          <a:p>
            <a:r>
              <a:rPr lang="nl-NL" sz="1200" dirty="0" err="1"/>
              <a:t>Rausch</a:t>
            </a:r>
            <a:r>
              <a:rPr lang="nl-NL" sz="1200" dirty="0"/>
              <a:t> A, Caljouw MA, van der Ploeg ES. </a:t>
            </a:r>
            <a:r>
              <a:rPr lang="en-US" sz="1200" dirty="0"/>
              <a:t>Keeping the person with dementia and the informal caregiver together: a systematic review of psychosocial interventions. </a:t>
            </a:r>
            <a:r>
              <a:rPr lang="en-US" sz="1200" i="1" dirty="0"/>
              <a:t>International </a:t>
            </a:r>
            <a:r>
              <a:rPr lang="en-US" sz="1200" i="1" dirty="0" err="1"/>
              <a:t>Psychogeriatrics</a:t>
            </a:r>
            <a:r>
              <a:rPr lang="en-US" sz="1200" i="1" dirty="0"/>
              <a:t>. </a:t>
            </a:r>
            <a:r>
              <a:rPr lang="en-US" sz="1200" dirty="0"/>
              <a:t>2017;29(4):583-593.</a:t>
            </a:r>
            <a:endParaRPr lang="nl-NL" sz="1200" dirty="0"/>
          </a:p>
          <a:p>
            <a:pPr lvl="0"/>
            <a:r>
              <a:rPr lang="en-US" sz="1200" dirty="0"/>
              <a:t>Smit, D., Lange, J. de, </a:t>
            </a:r>
            <a:r>
              <a:rPr lang="en-US" sz="1200" dirty="0" err="1"/>
              <a:t>Willemse</a:t>
            </a:r>
            <a:r>
              <a:rPr lang="en-US" sz="1200" dirty="0"/>
              <a:t>, B., </a:t>
            </a:r>
            <a:r>
              <a:rPr lang="en-US" sz="1200" dirty="0" err="1"/>
              <a:t>Twisk</a:t>
            </a:r>
            <a:r>
              <a:rPr lang="en-US" sz="1200" dirty="0"/>
              <a:t>, J., &amp; Pot, A.M. (2015). Activity involvement and quality of life of people at different stages of dementia in long-term care facilities. </a:t>
            </a:r>
            <a:r>
              <a:rPr lang="nl-NL" sz="1200" i="1" dirty="0" err="1"/>
              <a:t>Aging</a:t>
            </a:r>
            <a:r>
              <a:rPr lang="nl-NL" sz="1200" i="1" dirty="0"/>
              <a:t> &amp; </a:t>
            </a:r>
            <a:r>
              <a:rPr lang="nl-NL" sz="1200" i="1" dirty="0" err="1"/>
              <a:t>Mental</a:t>
            </a:r>
            <a:r>
              <a:rPr lang="nl-NL" sz="1200" i="1" dirty="0"/>
              <a:t> Health</a:t>
            </a:r>
            <a:r>
              <a:rPr lang="nl-NL" sz="1200" dirty="0"/>
              <a:t>, 20(1), 100-109.</a:t>
            </a:r>
          </a:p>
          <a:p>
            <a:r>
              <a:rPr lang="nl-NL" sz="1200" dirty="0" err="1"/>
              <a:t>Van’t</a:t>
            </a:r>
            <a:r>
              <a:rPr lang="nl-NL" sz="1200" dirty="0"/>
              <a:t> Leven N, Prick AE, Groenewoud JG, Roelofs PDDM, Lange J de, Pot AM. 2013. </a:t>
            </a:r>
            <a:r>
              <a:rPr lang="en-US" sz="1200" dirty="0"/>
              <a:t>Dyadic interventions for community-dwelling people with dementia and their family caregivers: a systematic review. </a:t>
            </a:r>
            <a:r>
              <a:rPr lang="nl-NL" sz="1200" i="1" dirty="0"/>
              <a:t>International </a:t>
            </a:r>
            <a:r>
              <a:rPr lang="nl-NL" sz="1200" i="1" dirty="0" err="1"/>
              <a:t>Psychogeriatrics</a:t>
            </a:r>
            <a:r>
              <a:rPr lang="nl-NL" sz="1200" i="1" dirty="0"/>
              <a:t> (2013), 25:10, 1581-1603. </a:t>
            </a:r>
            <a:r>
              <a:rPr lang="nl-NL" sz="1200" i="1" dirty="0" err="1"/>
              <a:t>doi</a:t>
            </a:r>
            <a:r>
              <a:rPr lang="nl-NL" sz="1200" i="1" dirty="0"/>
              <a:t>: 10.1017/S1041610213000860</a:t>
            </a:r>
            <a:endParaRPr lang="nl-NL" sz="1200" dirty="0"/>
          </a:p>
          <a:p>
            <a:pPr lvl="0"/>
            <a:r>
              <a:rPr lang="nl-NL" sz="1200" dirty="0" err="1"/>
              <a:t>Van’t</a:t>
            </a:r>
            <a:r>
              <a:rPr lang="nl-NL" sz="1200" dirty="0"/>
              <a:t> Leven N, Lange J de, van der Ploeg ES, Pot AM. 2018. </a:t>
            </a:r>
            <a:r>
              <a:rPr lang="en-US" sz="1200" dirty="0"/>
              <a:t>Working mechanisms of dyadic, psychosocial, activating interventions for people with dementia and informal caregivers: a qualitative study. </a:t>
            </a:r>
            <a:r>
              <a:rPr lang="en-US" sz="1200" i="1" dirty="0"/>
              <a:t>Clinical Interventions in Aging.</a:t>
            </a:r>
            <a:r>
              <a:rPr lang="en-US" sz="1200" dirty="0"/>
              <a:t> 13:1847-1857. </a:t>
            </a:r>
            <a:r>
              <a:rPr lang="en-US" sz="1200" dirty="0" err="1"/>
              <a:t>doi</a:t>
            </a:r>
            <a:r>
              <a:rPr lang="en-US" sz="1200" dirty="0"/>
              <a:t>: 10.2147/CIA.S160363 O</a:t>
            </a:r>
            <a:r>
              <a:rPr lang="en-US" sz="1200" i="1" dirty="0"/>
              <a:t>pen access</a:t>
            </a:r>
            <a:r>
              <a:rPr lang="en-US" sz="1200" dirty="0"/>
              <a:t>.</a:t>
            </a:r>
            <a:endParaRPr lang="nl-NL" sz="1200" dirty="0"/>
          </a:p>
          <a:p>
            <a:r>
              <a:rPr lang="nl-NL" sz="1200" dirty="0"/>
              <a:t>Van Vliet D, Persoon A, Bakker C, Koopmans RCTM, de Vugt ME, Bielderman A, Gerritsen DL. 2017. </a:t>
            </a:r>
            <a:r>
              <a:rPr lang="en-US" sz="1200" dirty="0"/>
              <a:t>Feeling useful and engaged in daily life: exploring the experiences of people with young-onset dementia. </a:t>
            </a:r>
            <a:r>
              <a:rPr lang="en-US" sz="1200" i="1" dirty="0" err="1"/>
              <a:t>Int</a:t>
            </a:r>
            <a:r>
              <a:rPr lang="en-US" sz="1200" i="1" dirty="0"/>
              <a:t> </a:t>
            </a:r>
            <a:r>
              <a:rPr lang="en-US" sz="1200" i="1" dirty="0" err="1"/>
              <a:t>Psychogeriatr</a:t>
            </a:r>
            <a:r>
              <a:rPr lang="en-US" sz="1200" dirty="0"/>
              <a:t>. </a:t>
            </a:r>
            <a:r>
              <a:rPr lang="nl-NL" sz="1200" dirty="0"/>
              <a:t>29(11):1889-1898. </a:t>
            </a:r>
            <a:r>
              <a:rPr lang="nl-NL" sz="1200" dirty="0" err="1"/>
              <a:t>doi</a:t>
            </a:r>
            <a:r>
              <a:rPr lang="nl-NL" sz="1200" dirty="0"/>
              <a:t>: 10.1017/S1041610217001314. </a:t>
            </a:r>
            <a:r>
              <a:rPr lang="en-US" sz="1200" dirty="0" err="1"/>
              <a:t>Epub</a:t>
            </a:r>
            <a:r>
              <a:rPr lang="en-US" sz="1200" dirty="0"/>
              <a:t> 2017 Jul 13.</a:t>
            </a:r>
          </a:p>
          <a:p>
            <a:r>
              <a:rPr lang="nl-NL" sz="1200" dirty="0"/>
              <a:t>de Vugt ME, Stevens F, Aalten P, et al. </a:t>
            </a:r>
            <a:r>
              <a:rPr lang="en-US" sz="1200" dirty="0"/>
              <a:t>Do caregiver management strategies influence patient </a:t>
            </a:r>
            <a:r>
              <a:rPr lang="en-US" sz="1200" dirty="0" err="1"/>
              <a:t>behaviour</a:t>
            </a:r>
            <a:r>
              <a:rPr lang="en-US" sz="1200" dirty="0"/>
              <a:t> in dementia? </a:t>
            </a:r>
            <a:r>
              <a:rPr lang="en-US" sz="1200" i="1" dirty="0"/>
              <a:t>International Journal of Geriatric Psychiatry </a:t>
            </a:r>
            <a:r>
              <a:rPr lang="en-US" sz="1200" dirty="0"/>
              <a:t>2004;19:85-92.</a:t>
            </a:r>
            <a:endParaRPr lang="nl-NL" sz="1200" dirty="0"/>
          </a:p>
        </p:txBody>
      </p:sp>
    </p:spTree>
    <p:extLst>
      <p:ext uri="{BB962C8B-B14F-4D97-AF65-F5344CB8AC3E}">
        <p14:creationId xmlns:p14="http://schemas.microsoft.com/office/powerpoint/2010/main" val="3778881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TextShape 1"/>
          <p:cNvSpPr txBox="1"/>
          <p:nvPr/>
        </p:nvSpPr>
        <p:spPr>
          <a:xfrm>
            <a:off x="838080" y="365040"/>
            <a:ext cx="10515240" cy="1080000"/>
          </a:xfrm>
          <a:prstGeom prst="rect">
            <a:avLst/>
          </a:prstGeom>
          <a:solidFill>
            <a:srgbClr val="4472C4"/>
          </a:solidFill>
        </p:spPr>
        <p:txBody>
          <a:bodyPr anchor="ctr">
            <a:noAutofit/>
          </a:bodyPr>
          <a:lstStyle>
            <a:lvl1pPr>
              <a:lnSpc>
                <a:spcPct val="90000"/>
              </a:lnSpc>
              <a:spcBef>
                <a:spcPct val="0"/>
              </a:spcBef>
              <a:buNone/>
              <a:defRPr sz="4400">
                <a:solidFill>
                  <a:schemeClr val="bg1"/>
                </a:solidFill>
                <a:latin typeface="+mj-lt"/>
                <a:ea typeface="+mj-ea"/>
                <a:cs typeface="+mj-cs"/>
              </a:defRPr>
            </a:lvl1pPr>
          </a:lstStyle>
          <a:p>
            <a:pPr algn="ctr"/>
            <a:r>
              <a:rPr lang="nl-NL" sz="4800" dirty="0">
                <a:latin typeface="Calibri" panose="020F0502020204030204" pitchFamily="34" charset="0"/>
              </a:rPr>
              <a:t>Geheugen en leren</a:t>
            </a:r>
          </a:p>
        </p:txBody>
      </p:sp>
      <p:graphicFrame>
        <p:nvGraphicFramePr>
          <p:cNvPr id="5" name="Tijdelijke aanduiding voor inhoud 3">
            <a:extLst>
              <a:ext uri="{FF2B5EF4-FFF2-40B4-BE49-F238E27FC236}">
                <a16:creationId xmlns:a16="http://schemas.microsoft.com/office/drawing/2014/main" id="{CDC67C45-1985-4D38-BE87-411B674EC2EA}"/>
              </a:ext>
            </a:extLst>
          </p:cNvPr>
          <p:cNvGraphicFramePr>
            <a:graphicFrameLocks/>
          </p:cNvGraphicFramePr>
          <p:nvPr>
            <p:extLst>
              <p:ext uri="{D42A27DB-BD31-4B8C-83A1-F6EECF244321}">
                <p14:modId xmlns:p14="http://schemas.microsoft.com/office/powerpoint/2010/main" val="4216140975"/>
              </p:ext>
            </p:extLst>
          </p:nvPr>
        </p:nvGraphicFramePr>
        <p:xfrm>
          <a:off x="838080" y="1967445"/>
          <a:ext cx="10515600" cy="3925824"/>
        </p:xfrm>
        <a:graphic>
          <a:graphicData uri="http://schemas.openxmlformats.org/drawingml/2006/table">
            <a:tbl>
              <a:tblPr firstRow="1" bandRow="1">
                <a:tableStyleId>{2D5ABB26-0587-4C30-8999-92F81FD0307C}</a:tableStyleId>
              </a:tblPr>
              <a:tblGrid>
                <a:gridCol w="5257800">
                  <a:extLst>
                    <a:ext uri="{9D8B030D-6E8A-4147-A177-3AD203B41FA5}">
                      <a16:colId xmlns:a16="http://schemas.microsoft.com/office/drawing/2014/main" val="2444233642"/>
                    </a:ext>
                  </a:extLst>
                </a:gridCol>
                <a:gridCol w="5257800">
                  <a:extLst>
                    <a:ext uri="{9D8B030D-6E8A-4147-A177-3AD203B41FA5}">
                      <a16:colId xmlns:a16="http://schemas.microsoft.com/office/drawing/2014/main" val="2274321431"/>
                    </a:ext>
                  </a:extLst>
                </a:gridCol>
              </a:tblGrid>
              <a:tr h="826089">
                <a:tc>
                  <a:txBody>
                    <a:bodyPr/>
                    <a:lstStyle/>
                    <a:p>
                      <a:pPr marL="0" lvl="0" indent="0">
                        <a:buNone/>
                      </a:pPr>
                      <a:r>
                        <a:rPr lang="nl-NL" sz="2400" b="1" dirty="0">
                          <a:solidFill>
                            <a:srgbClr val="D00243"/>
                          </a:solidFill>
                        </a:rPr>
                        <a:t>Declaratief geheugen:</a:t>
                      </a:r>
                    </a:p>
                    <a:p>
                      <a:pPr marL="228600" indent="-228240">
                        <a:lnSpc>
                          <a:spcPct val="90000"/>
                        </a:lnSpc>
                        <a:spcBef>
                          <a:spcPts val="1001"/>
                        </a:spcBef>
                        <a:buClr>
                          <a:srgbClr val="000000"/>
                        </a:buClr>
                        <a:buFont typeface="Arial"/>
                        <a:buChar char="•"/>
                      </a:pPr>
                      <a:r>
                        <a:rPr lang="nl-NL" sz="2400" b="0" strike="noStrike" spc="-1" dirty="0">
                          <a:solidFill>
                            <a:srgbClr val="000000"/>
                          </a:solidFill>
                          <a:latin typeface="Calibri"/>
                        </a:rPr>
                        <a:t>Feiten</a:t>
                      </a:r>
                    </a:p>
                    <a:p>
                      <a:pPr marL="228600" indent="-228240">
                        <a:lnSpc>
                          <a:spcPct val="90000"/>
                        </a:lnSpc>
                        <a:spcBef>
                          <a:spcPts val="1001"/>
                        </a:spcBef>
                        <a:buClr>
                          <a:srgbClr val="000000"/>
                        </a:buClr>
                        <a:buFont typeface="Arial"/>
                        <a:buChar char="•"/>
                      </a:pPr>
                      <a:endParaRPr lang="nl-NL" sz="2000" dirty="0">
                        <a:solidFill>
                          <a:srgbClr val="D00243"/>
                        </a:solidFill>
                      </a:endParaRPr>
                    </a:p>
                  </a:txBody>
                  <a:tcPr>
                    <a:lnL>
                      <a:noFill/>
                    </a:lnL>
                    <a:lnR w="12700" cap="flat" cmpd="sng" algn="ctr">
                      <a:solidFill>
                        <a:srgbClr val="4472C4"/>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lvl="0" indent="0">
                        <a:buNone/>
                      </a:pPr>
                      <a:r>
                        <a:rPr lang="nl-NL" sz="2400" b="1" dirty="0">
                          <a:solidFill>
                            <a:srgbClr val="D00243"/>
                          </a:solidFill>
                        </a:rPr>
                        <a:t>Lerend vermogen:</a:t>
                      </a:r>
                    </a:p>
                    <a:p>
                      <a:pPr marL="228600" indent="-228240">
                        <a:lnSpc>
                          <a:spcPct val="90000"/>
                        </a:lnSpc>
                        <a:spcBef>
                          <a:spcPts val="1001"/>
                        </a:spcBef>
                        <a:buClr>
                          <a:srgbClr val="000000"/>
                        </a:buClr>
                        <a:buFont typeface="Arial"/>
                        <a:buChar char="•"/>
                      </a:pPr>
                      <a:r>
                        <a:rPr lang="nl-NL" sz="2400" b="0" strike="noStrike" spc="-1" dirty="0">
                          <a:solidFill>
                            <a:srgbClr val="000000"/>
                          </a:solidFill>
                          <a:latin typeface="Calibri"/>
                        </a:rPr>
                        <a:t>Foutloos leren</a:t>
                      </a:r>
                    </a:p>
                    <a:p>
                      <a:pPr marL="228600" indent="-228240">
                        <a:lnSpc>
                          <a:spcPct val="90000"/>
                        </a:lnSpc>
                        <a:spcBef>
                          <a:spcPts val="1001"/>
                        </a:spcBef>
                        <a:buClr>
                          <a:srgbClr val="000000"/>
                        </a:buClr>
                        <a:buFont typeface="Arial"/>
                        <a:buChar char="•"/>
                      </a:pPr>
                      <a:r>
                        <a:rPr lang="nl-NL" sz="2400" b="0" strike="noStrike" spc="-1" dirty="0">
                          <a:solidFill>
                            <a:srgbClr val="000000"/>
                          </a:solidFill>
                          <a:latin typeface="Calibri"/>
                        </a:rPr>
                        <a:t>Associatie leren</a:t>
                      </a:r>
                    </a:p>
                    <a:p>
                      <a:pPr marL="228600" indent="-228240">
                        <a:lnSpc>
                          <a:spcPct val="90000"/>
                        </a:lnSpc>
                        <a:spcBef>
                          <a:spcPts val="1001"/>
                        </a:spcBef>
                        <a:buClr>
                          <a:srgbClr val="000000"/>
                        </a:buClr>
                        <a:buFont typeface="Arial"/>
                        <a:buChar char="•"/>
                      </a:pPr>
                      <a:r>
                        <a:rPr lang="nl-NL" sz="2400" b="0" strike="noStrike" spc="-1" dirty="0">
                          <a:solidFill>
                            <a:srgbClr val="000000"/>
                          </a:solidFill>
                          <a:latin typeface="Calibri"/>
                        </a:rPr>
                        <a:t>Emotieleren</a:t>
                      </a:r>
                    </a:p>
                    <a:p>
                      <a:pPr marL="228600" indent="-228240">
                        <a:lnSpc>
                          <a:spcPct val="90000"/>
                        </a:lnSpc>
                        <a:spcBef>
                          <a:spcPts val="1001"/>
                        </a:spcBef>
                        <a:buClr>
                          <a:srgbClr val="000000"/>
                        </a:buClr>
                        <a:buFont typeface="Arial"/>
                        <a:buChar char="•"/>
                      </a:pPr>
                      <a:r>
                        <a:rPr lang="nl-NL" sz="2400" b="0" strike="noStrike" spc="-1" dirty="0" err="1">
                          <a:solidFill>
                            <a:srgbClr val="000000"/>
                          </a:solidFill>
                          <a:latin typeface="Calibri"/>
                        </a:rPr>
                        <a:t>Operant</a:t>
                      </a:r>
                      <a:r>
                        <a:rPr lang="nl-NL" sz="2400" b="0" strike="noStrike" spc="-1" dirty="0">
                          <a:solidFill>
                            <a:srgbClr val="000000"/>
                          </a:solidFill>
                          <a:latin typeface="Calibri"/>
                        </a:rPr>
                        <a:t> leren</a:t>
                      </a:r>
                      <a:endParaRPr lang="nl-NL" sz="2000" b="1" dirty="0">
                        <a:solidFill>
                          <a:srgbClr val="D00243"/>
                        </a:solidFill>
                      </a:endParaRPr>
                    </a:p>
                  </a:txBody>
                  <a:tcPr>
                    <a:lnL w="12700" cap="flat" cmpd="sng" algn="ctr">
                      <a:solidFill>
                        <a:srgbClr val="4472C4"/>
                      </a:solidFill>
                      <a:prstDash val="solid"/>
                      <a:round/>
                      <a:headEnd type="none" w="med" len="med"/>
                      <a:tailEnd type="none" w="med" len="med"/>
                    </a:lnL>
                    <a:lnR>
                      <a:noFill/>
                    </a:lnR>
                    <a:lnT>
                      <a:noFill/>
                    </a:lnT>
                    <a:lnB w="12700"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17926937"/>
                  </a:ext>
                </a:extLst>
              </a:tr>
              <a:tr h="1177463">
                <a:tc>
                  <a:txBody>
                    <a:bodyPr/>
                    <a:lstStyle/>
                    <a:p>
                      <a:pPr marL="0" lvl="0" indent="0">
                        <a:buNone/>
                      </a:pPr>
                      <a:r>
                        <a:rPr lang="nl-NL" sz="2400" b="1" dirty="0">
                          <a:solidFill>
                            <a:srgbClr val="D00243"/>
                          </a:solidFill>
                        </a:rPr>
                        <a:t>Impliciet of procedureel geheugen:</a:t>
                      </a:r>
                    </a:p>
                    <a:p>
                      <a:pPr marL="228600" indent="-228240">
                        <a:lnSpc>
                          <a:spcPct val="90000"/>
                        </a:lnSpc>
                        <a:spcBef>
                          <a:spcPts val="1001"/>
                        </a:spcBef>
                        <a:buClr>
                          <a:srgbClr val="000000"/>
                        </a:buClr>
                        <a:buFont typeface="Arial"/>
                        <a:buChar char="•"/>
                      </a:pPr>
                      <a:r>
                        <a:rPr lang="nl-NL" sz="2400" b="0" strike="noStrike" spc="-1" dirty="0">
                          <a:solidFill>
                            <a:srgbClr val="000000"/>
                          </a:solidFill>
                          <a:latin typeface="+mn-lt"/>
                        </a:rPr>
                        <a:t>Routines</a:t>
                      </a:r>
                    </a:p>
                    <a:p>
                      <a:pPr marL="228600" indent="-228240">
                        <a:lnSpc>
                          <a:spcPct val="90000"/>
                        </a:lnSpc>
                        <a:spcBef>
                          <a:spcPts val="1001"/>
                        </a:spcBef>
                        <a:buClr>
                          <a:srgbClr val="000000"/>
                        </a:buClr>
                        <a:buFont typeface="Arial"/>
                        <a:buChar char="•"/>
                      </a:pPr>
                      <a:r>
                        <a:rPr lang="nl-NL" sz="2400" b="0" strike="noStrike" spc="-1" dirty="0">
                          <a:solidFill>
                            <a:srgbClr val="000000"/>
                          </a:solidFill>
                          <a:latin typeface="+mn-lt"/>
                        </a:rPr>
                        <a:t>Vaardigheden</a:t>
                      </a:r>
                    </a:p>
                    <a:p>
                      <a:pPr marL="228600" indent="-228240">
                        <a:lnSpc>
                          <a:spcPct val="90000"/>
                        </a:lnSpc>
                        <a:spcBef>
                          <a:spcPts val="1001"/>
                        </a:spcBef>
                        <a:buClr>
                          <a:srgbClr val="000000"/>
                        </a:buClr>
                        <a:buFont typeface="Arial"/>
                        <a:buChar char="•"/>
                      </a:pPr>
                      <a:r>
                        <a:rPr lang="nl-NL" sz="2400" b="0" strike="noStrike" spc="-1" dirty="0">
                          <a:solidFill>
                            <a:srgbClr val="000000"/>
                          </a:solidFill>
                          <a:latin typeface="+mn-lt"/>
                        </a:rPr>
                        <a:t>Associaties</a:t>
                      </a:r>
                    </a:p>
                    <a:p>
                      <a:pPr marL="228600" indent="-228240">
                        <a:lnSpc>
                          <a:spcPct val="90000"/>
                        </a:lnSpc>
                        <a:spcBef>
                          <a:spcPts val="1001"/>
                        </a:spcBef>
                        <a:buClr>
                          <a:srgbClr val="000000"/>
                        </a:buClr>
                        <a:buFont typeface="Arial"/>
                        <a:buChar char="•"/>
                      </a:pPr>
                      <a:r>
                        <a:rPr lang="nl-NL" sz="2400" b="0" strike="noStrike" spc="-1" dirty="0">
                          <a:solidFill>
                            <a:srgbClr val="000000"/>
                          </a:solidFill>
                          <a:latin typeface="+mn-lt"/>
                        </a:rPr>
                        <a:t>Emoties</a:t>
                      </a:r>
                      <a:br>
                        <a:rPr lang="nl-NL" sz="2400" b="0" strike="noStrike" spc="-1" dirty="0">
                          <a:solidFill>
                            <a:srgbClr val="000000"/>
                          </a:solidFill>
                          <a:latin typeface="+mn-lt"/>
                        </a:rPr>
                      </a:br>
                      <a:endParaRPr lang="nl-NL" sz="2400" b="0" strike="noStrike" spc="-1" dirty="0">
                        <a:solidFill>
                          <a:srgbClr val="000000"/>
                        </a:solidFill>
                        <a:latin typeface="+mn-lt"/>
                      </a:endParaRPr>
                    </a:p>
                  </a:txBody>
                  <a:tcPr>
                    <a:lnL>
                      <a:noFill/>
                    </a:lnL>
                    <a:lnR w="12700" cap="flat" cmpd="sng" algn="ctr">
                      <a:solidFill>
                        <a:srgbClr val="4472C4"/>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0" lvl="0" indent="0">
                        <a:buNone/>
                      </a:pPr>
                      <a:endParaRPr lang="nl-NL" sz="2000" b="1" dirty="0">
                        <a:solidFill>
                          <a:srgbClr val="D00243"/>
                        </a:solidFill>
                      </a:endParaRPr>
                    </a:p>
                  </a:txBody>
                  <a:tcPr>
                    <a:lnL w="12700" cap="flat" cmpd="sng" algn="ctr">
                      <a:solidFill>
                        <a:srgbClr val="4472C4"/>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12948517"/>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882323-20CE-4159-80D7-758930ED81A0}"/>
              </a:ext>
            </a:extLst>
          </p:cNvPr>
          <p:cNvSpPr>
            <a:spLocks noGrp="1"/>
          </p:cNvSpPr>
          <p:nvPr>
            <p:ph type="title"/>
          </p:nvPr>
        </p:nvSpPr>
        <p:spPr>
          <a:xfrm>
            <a:off x="838200" y="353035"/>
            <a:ext cx="10515600" cy="1200375"/>
          </a:xfrm>
          <a:solidFill>
            <a:srgbClr val="4472C4"/>
          </a:solidFill>
        </p:spPr>
        <p:txBody>
          <a:bodyPr>
            <a:normAutofit fontScale="90000"/>
          </a:bodyPr>
          <a:lstStyle/>
          <a:p>
            <a:pPr algn="ctr"/>
            <a:r>
              <a:rPr lang="nl-NL" sz="4800" dirty="0">
                <a:solidFill>
                  <a:schemeClr val="bg1"/>
                </a:solidFill>
                <a:latin typeface="Calibri" panose="020F0502020204030204" pitchFamily="34" charset="0"/>
              </a:rPr>
              <a:t>Activerende interventies, </a:t>
            </a:r>
            <a:br>
              <a:rPr lang="nl-NL" sz="4800" dirty="0">
                <a:solidFill>
                  <a:schemeClr val="bg1"/>
                </a:solidFill>
                <a:latin typeface="Calibri" panose="020F0502020204030204" pitchFamily="34" charset="0"/>
              </a:rPr>
            </a:br>
            <a:r>
              <a:rPr lang="nl-NL" sz="4800" dirty="0">
                <a:solidFill>
                  <a:schemeClr val="bg1"/>
                </a:solidFill>
                <a:latin typeface="Calibri" panose="020F0502020204030204" pitchFamily="34" charset="0"/>
              </a:rPr>
              <a:t>op koppels gericht</a:t>
            </a:r>
          </a:p>
        </p:txBody>
      </p:sp>
      <p:graphicFrame>
        <p:nvGraphicFramePr>
          <p:cNvPr id="4" name="Tabel 3">
            <a:extLst>
              <a:ext uri="{FF2B5EF4-FFF2-40B4-BE49-F238E27FC236}">
                <a16:creationId xmlns:a16="http://schemas.microsoft.com/office/drawing/2014/main" id="{27B089A5-B0D4-4675-84C1-28A55D07A567}"/>
              </a:ext>
            </a:extLst>
          </p:cNvPr>
          <p:cNvGraphicFramePr>
            <a:graphicFrameLocks noGrp="1"/>
          </p:cNvGraphicFramePr>
          <p:nvPr>
            <p:extLst>
              <p:ext uri="{D42A27DB-BD31-4B8C-83A1-F6EECF244321}">
                <p14:modId xmlns:p14="http://schemas.microsoft.com/office/powerpoint/2010/main" val="2921944324"/>
              </p:ext>
            </p:extLst>
          </p:nvPr>
        </p:nvGraphicFramePr>
        <p:xfrm>
          <a:off x="850605" y="1984601"/>
          <a:ext cx="10503195" cy="2926080"/>
        </p:xfrm>
        <a:graphic>
          <a:graphicData uri="http://schemas.openxmlformats.org/drawingml/2006/table">
            <a:tbl>
              <a:tblPr firstRow="1" bandRow="1">
                <a:tableStyleId>{2D5ABB26-0587-4C30-8999-92F81FD0307C}</a:tableStyleId>
              </a:tblPr>
              <a:tblGrid>
                <a:gridCol w="1095641">
                  <a:extLst>
                    <a:ext uri="{9D8B030D-6E8A-4147-A177-3AD203B41FA5}">
                      <a16:colId xmlns:a16="http://schemas.microsoft.com/office/drawing/2014/main" val="202267893"/>
                    </a:ext>
                  </a:extLst>
                </a:gridCol>
                <a:gridCol w="9407554">
                  <a:extLst>
                    <a:ext uri="{9D8B030D-6E8A-4147-A177-3AD203B41FA5}">
                      <a16:colId xmlns:a16="http://schemas.microsoft.com/office/drawing/2014/main" val="2791946803"/>
                    </a:ext>
                  </a:extLst>
                </a:gridCol>
              </a:tblGrid>
              <a:tr h="767744">
                <a:tc>
                  <a:txBody>
                    <a:bodyPr/>
                    <a:lstStyle/>
                    <a:p>
                      <a:r>
                        <a:rPr lang="nl-NL" sz="2400" dirty="0">
                          <a:solidFill>
                            <a:srgbClr val="D00243"/>
                          </a:solidFill>
                        </a:rPr>
                        <a:t>Doel:</a:t>
                      </a:r>
                      <a:endParaRPr lang="nl-NL" sz="2400" dirty="0"/>
                    </a:p>
                  </a:txBody>
                  <a:tcPr>
                    <a:lnB w="12700" cap="flat" cmpd="sng" algn="ctr">
                      <a:solidFill>
                        <a:srgbClr val="4472C4"/>
                      </a:solidFill>
                      <a:prstDash val="solid"/>
                      <a:round/>
                      <a:headEnd type="none" w="med" len="med"/>
                      <a:tailEnd type="none" w="med" len="med"/>
                    </a:lnB>
                  </a:tcPr>
                </a:tc>
                <a:tc>
                  <a:txBody>
                    <a:bodyPr/>
                    <a:lstStyle/>
                    <a:p>
                      <a:pPr>
                        <a:buFontTx/>
                        <a:buNone/>
                      </a:pPr>
                      <a:r>
                        <a:rPr lang="nl-NL" sz="2400" dirty="0"/>
                        <a:t>-betekenisvolle activiteiten te behouden </a:t>
                      </a:r>
                    </a:p>
                    <a:p>
                      <a:pPr>
                        <a:buFontTx/>
                        <a:buNone/>
                      </a:pPr>
                      <a:r>
                        <a:rPr lang="nl-NL" sz="2400" dirty="0"/>
                        <a:t>-zowel voor de persoon met dementie, de naaste, als samen </a:t>
                      </a:r>
                    </a:p>
                    <a:p>
                      <a:endParaRPr lang="nl-NL" sz="1800" dirty="0"/>
                    </a:p>
                  </a:txBody>
                  <a:tcPr>
                    <a:lnB w="1270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2042901737"/>
                  </a:ext>
                </a:extLst>
              </a:tr>
              <a:tr h="881937">
                <a:tc>
                  <a:txBody>
                    <a:bodyPr/>
                    <a:lstStyle/>
                    <a:p>
                      <a:r>
                        <a:rPr lang="nl-NL" sz="2400" dirty="0">
                          <a:solidFill>
                            <a:srgbClr val="D00243"/>
                          </a:solidFill>
                        </a:rPr>
                        <a:t>Door:</a:t>
                      </a:r>
                      <a:endParaRPr lang="nl-NL" sz="2400" dirty="0"/>
                    </a:p>
                  </a:txBody>
                  <a:tcP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a:txBody>
                    <a:bodyPr/>
                    <a:lstStyle/>
                    <a:p>
                      <a:pPr>
                        <a:buFontTx/>
                        <a:buChar char="-"/>
                      </a:pPr>
                      <a:r>
                        <a:rPr lang="nl-NL" sz="2400" dirty="0"/>
                        <a:t>opnieuw aan te leren of </a:t>
                      </a:r>
                    </a:p>
                    <a:p>
                      <a:pPr>
                        <a:buFontTx/>
                        <a:buChar char="-"/>
                      </a:pPr>
                      <a:r>
                        <a:rPr lang="nl-NL" sz="2400" dirty="0"/>
                        <a:t>andere vorm van uitvoeren </a:t>
                      </a:r>
                    </a:p>
                    <a:p>
                      <a:pPr>
                        <a:buFontTx/>
                        <a:buChar char="-"/>
                      </a:pPr>
                      <a:r>
                        <a:rPr lang="nl-NL" sz="2400" dirty="0"/>
                        <a:t>het benutten van de nog aanwezige capaciteiten </a:t>
                      </a:r>
                    </a:p>
                    <a:p>
                      <a:pPr>
                        <a:buFontTx/>
                        <a:buChar char="-"/>
                      </a:pPr>
                      <a:r>
                        <a:rPr lang="nl-NL" sz="2400" dirty="0"/>
                        <a:t>omgaan met de afnemende mogelijkheden in hun dagelijkse activiteiten</a:t>
                      </a:r>
                    </a:p>
                    <a:p>
                      <a:pPr>
                        <a:buFontTx/>
                        <a:buNone/>
                      </a:pPr>
                      <a:endParaRPr lang="nl-NL" sz="1800" dirty="0"/>
                    </a:p>
                  </a:txBody>
                  <a:tcP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332936426"/>
                  </a:ext>
                </a:extLst>
              </a:tr>
            </a:tbl>
          </a:graphicData>
        </a:graphic>
      </p:graphicFrame>
    </p:spTree>
    <p:extLst>
      <p:ext uri="{BB962C8B-B14F-4D97-AF65-F5344CB8AC3E}">
        <p14:creationId xmlns:p14="http://schemas.microsoft.com/office/powerpoint/2010/main" val="2278197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2922D8-D66F-4E19-97BC-A59718E993B8}"/>
              </a:ext>
            </a:extLst>
          </p:cNvPr>
          <p:cNvSpPr>
            <a:spLocks noGrp="1"/>
          </p:cNvSpPr>
          <p:nvPr>
            <p:ph type="title"/>
          </p:nvPr>
        </p:nvSpPr>
        <p:spPr>
          <a:xfrm>
            <a:off x="838200" y="365125"/>
            <a:ext cx="10515600" cy="1080000"/>
          </a:xfrm>
          <a:solidFill>
            <a:srgbClr val="4472C4"/>
          </a:solidFill>
        </p:spPr>
        <p:txBody>
          <a:bodyPr anchor="ctr">
            <a:noAutofit/>
          </a:bodyPr>
          <a:lstStyle/>
          <a:p>
            <a:pPr algn="ctr"/>
            <a:r>
              <a:rPr lang="nl-NL" sz="4800" dirty="0">
                <a:solidFill>
                  <a:schemeClr val="bg1"/>
                </a:solidFill>
                <a:latin typeface="Calibri" panose="020F0502020204030204" pitchFamily="34" charset="0"/>
              </a:rPr>
              <a:t>Moeite om actief te blijven</a:t>
            </a:r>
          </a:p>
        </p:txBody>
      </p:sp>
      <p:sp>
        <p:nvSpPr>
          <p:cNvPr id="11" name="Rechthoek 10">
            <a:extLst>
              <a:ext uri="{FF2B5EF4-FFF2-40B4-BE49-F238E27FC236}">
                <a16:creationId xmlns:a16="http://schemas.microsoft.com/office/drawing/2014/main" id="{38F3B360-840A-4CAC-B2D9-B63D6E993D46}"/>
              </a:ext>
            </a:extLst>
          </p:cNvPr>
          <p:cNvSpPr/>
          <p:nvPr/>
        </p:nvSpPr>
        <p:spPr>
          <a:xfrm>
            <a:off x="838199" y="1719361"/>
            <a:ext cx="10515599" cy="3046988"/>
          </a:xfrm>
          <a:prstGeom prst="rect">
            <a:avLst/>
          </a:prstGeom>
        </p:spPr>
        <p:txBody>
          <a:bodyPr wrap="square">
            <a:spAutoFit/>
          </a:bodyPr>
          <a:lstStyle/>
          <a:p>
            <a:pPr marL="342900" lvl="0" indent="-342900">
              <a:buFont typeface="Arial" panose="020B0604020202020204" pitchFamily="34" charset="0"/>
              <a:buChar char="•"/>
            </a:pPr>
            <a:r>
              <a:rPr lang="nl-NL" sz="2400" i="1" dirty="0"/>
              <a:t>“dan merk ik dat ik de hele dag bezig ben [om te voorkomen] dat hij maar niet zit te slapen...” (naaste)</a:t>
            </a:r>
          </a:p>
          <a:p>
            <a:pPr marL="342900" lvl="0" indent="-342900">
              <a:buFont typeface="Arial" panose="020B0604020202020204" pitchFamily="34" charset="0"/>
              <a:buChar char="•"/>
            </a:pPr>
            <a:endParaRPr lang="nl-NL" sz="2400" dirty="0"/>
          </a:p>
          <a:p>
            <a:pPr marL="342900" lvl="0" indent="-342900">
              <a:buFont typeface="Arial" panose="020B0604020202020204" pitchFamily="34" charset="0"/>
              <a:buChar char="•"/>
            </a:pPr>
            <a:r>
              <a:rPr lang="nl-NL" sz="2400" i="1" dirty="0"/>
              <a:t>“ik heb veel lege tijd, en ik houd niet van leeg zitten”(</a:t>
            </a:r>
            <a:r>
              <a:rPr lang="nl-NL" sz="2400" i="1" dirty="0" err="1"/>
              <a:t>pmd</a:t>
            </a:r>
            <a:r>
              <a:rPr lang="nl-NL" sz="2400" i="1" dirty="0"/>
              <a:t>)</a:t>
            </a:r>
          </a:p>
          <a:p>
            <a:pPr marL="342900" lvl="0" indent="-342900">
              <a:buFont typeface="Arial" panose="020B0604020202020204" pitchFamily="34" charset="0"/>
              <a:buChar char="•"/>
            </a:pPr>
            <a:endParaRPr lang="nl-NL" sz="2400" dirty="0"/>
          </a:p>
          <a:p>
            <a:pPr marL="342900" lvl="0" indent="-342900">
              <a:buFont typeface="Arial" panose="020B0604020202020204" pitchFamily="34" charset="0"/>
              <a:buChar char="•"/>
            </a:pPr>
            <a:r>
              <a:rPr lang="nl-NL" sz="2400" i="1" dirty="0"/>
              <a:t>“de TV aan zetten …, maar dat lukt dan niet meer”(</a:t>
            </a:r>
            <a:r>
              <a:rPr lang="nl-NL" sz="2400" i="1" dirty="0" err="1"/>
              <a:t>pmd</a:t>
            </a:r>
            <a:r>
              <a:rPr lang="nl-NL" sz="2400" i="1" dirty="0"/>
              <a:t>) </a:t>
            </a:r>
          </a:p>
          <a:p>
            <a:pPr marL="342900" lvl="0" indent="-342900">
              <a:buFont typeface="Arial" panose="020B0604020202020204" pitchFamily="34" charset="0"/>
              <a:buChar char="•"/>
            </a:pPr>
            <a:endParaRPr lang="nl-NL" sz="2400" dirty="0"/>
          </a:p>
          <a:p>
            <a:pPr marL="342900" lvl="0" indent="-342900">
              <a:buFont typeface="Arial" panose="020B0604020202020204" pitchFamily="34" charset="0"/>
              <a:buChar char="•"/>
            </a:pPr>
            <a:r>
              <a:rPr lang="nl-NL" sz="2400" dirty="0"/>
              <a:t>“</a:t>
            </a:r>
            <a:r>
              <a:rPr lang="nl-NL" sz="2400" i="1" dirty="0"/>
              <a:t>fietsen…, naar de duinen</a:t>
            </a:r>
            <a:r>
              <a:rPr lang="nl-NL" sz="2400" dirty="0"/>
              <a:t>” </a:t>
            </a:r>
            <a:r>
              <a:rPr lang="nl-NL" sz="2400" i="1" dirty="0"/>
              <a:t>(</a:t>
            </a:r>
            <a:r>
              <a:rPr lang="nl-NL" sz="2400" i="1" dirty="0" err="1"/>
              <a:t>pmd</a:t>
            </a:r>
            <a:r>
              <a:rPr lang="nl-NL" sz="2400" i="1" dirty="0"/>
              <a:t>)</a:t>
            </a:r>
          </a:p>
        </p:txBody>
      </p:sp>
    </p:spTree>
    <p:extLst>
      <p:ext uri="{BB962C8B-B14F-4D97-AF65-F5344CB8AC3E}">
        <p14:creationId xmlns:p14="http://schemas.microsoft.com/office/powerpoint/2010/main" val="1563848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9ADE1D-6C81-431E-9683-A182917A03A0}"/>
              </a:ext>
            </a:extLst>
          </p:cNvPr>
          <p:cNvSpPr>
            <a:spLocks noGrp="1"/>
          </p:cNvSpPr>
          <p:nvPr>
            <p:ph type="title"/>
          </p:nvPr>
        </p:nvSpPr>
        <p:spPr>
          <a:xfrm>
            <a:off x="838200" y="384213"/>
            <a:ext cx="10515600" cy="1080000"/>
          </a:xfrm>
          <a:solidFill>
            <a:srgbClr val="4472C4"/>
          </a:solidFill>
        </p:spPr>
        <p:txBody>
          <a:bodyPr vert="horz" lIns="91440" tIns="45720" rIns="91440" bIns="45720" rtlCol="0" anchor="ctr">
            <a:noAutofit/>
          </a:bodyPr>
          <a:lstStyle/>
          <a:p>
            <a:pPr algn="ctr"/>
            <a:r>
              <a:rPr lang="nl-NL" sz="4800" dirty="0">
                <a:solidFill>
                  <a:schemeClr val="bg1"/>
                </a:solidFill>
                <a:latin typeface="Calibri" panose="020F0502020204030204" pitchFamily="34" charset="0"/>
              </a:rPr>
              <a:t>Waarom actief blijven?</a:t>
            </a:r>
          </a:p>
        </p:txBody>
      </p:sp>
      <p:sp>
        <p:nvSpPr>
          <p:cNvPr id="3" name="Tijdelijke aanduiding voor inhoud 2">
            <a:extLst>
              <a:ext uri="{FF2B5EF4-FFF2-40B4-BE49-F238E27FC236}">
                <a16:creationId xmlns:a16="http://schemas.microsoft.com/office/drawing/2014/main" id="{D493EFDB-5E2E-40AC-AFFB-2436FB6CDB54}"/>
              </a:ext>
            </a:extLst>
          </p:cNvPr>
          <p:cNvSpPr>
            <a:spLocks noGrp="1"/>
          </p:cNvSpPr>
          <p:nvPr>
            <p:ph idx="1"/>
          </p:nvPr>
        </p:nvSpPr>
        <p:spPr>
          <a:xfrm>
            <a:off x="838200" y="1452282"/>
            <a:ext cx="10515600" cy="5040593"/>
          </a:xfrm>
        </p:spPr>
        <p:txBody>
          <a:bodyPr>
            <a:normAutofit/>
          </a:bodyPr>
          <a:lstStyle/>
          <a:p>
            <a:r>
              <a:rPr lang="nl-NL" dirty="0">
                <a:latin typeface="+mj-lt"/>
              </a:rPr>
              <a:t>Het betrekken van ouderen met dementie bij activiteiten die van betekenis zijn verbetert de cognitieve status en fysieke functies, vermindert depressieve symptomen </a:t>
            </a:r>
            <a:r>
              <a:rPr lang="nl-NL">
                <a:latin typeface="+mj-lt"/>
              </a:rPr>
              <a:t>en probleemgedrag</a:t>
            </a:r>
            <a:endParaRPr lang="nl-NL" sz="1900" dirty="0">
              <a:latin typeface="+mj-lt"/>
            </a:endParaRPr>
          </a:p>
          <a:p>
            <a:r>
              <a:rPr lang="nl-NL" dirty="0">
                <a:latin typeface="+mj-lt"/>
              </a:rPr>
              <a:t>Het doen van activiteiten zorgt voor zingeving, zelfvertrouwen, plezier, creativiteit of zelfstandigheid </a:t>
            </a:r>
            <a:r>
              <a:rPr lang="nl-NL" sz="1900" dirty="0">
                <a:latin typeface="+mj-lt"/>
              </a:rPr>
              <a:t>(Smit et al., 2015)</a:t>
            </a:r>
          </a:p>
          <a:p>
            <a:r>
              <a:rPr lang="nl-NL" dirty="0">
                <a:latin typeface="+mj-lt"/>
              </a:rPr>
              <a:t>Activiteiten die rollen, gewoonten en routines ondersteunen worden door ouderen met dementie ervaren als betekenisvol, omdat zij hierdoor hun eigen leefstijl kunnen behouden </a:t>
            </a:r>
            <a:r>
              <a:rPr lang="nl-NL" sz="1900" dirty="0">
                <a:latin typeface="+mj-lt"/>
              </a:rPr>
              <a:t>(Han et al., 2016)</a:t>
            </a:r>
          </a:p>
          <a:p>
            <a:r>
              <a:rPr lang="nl-NL" dirty="0">
                <a:latin typeface="+mj-lt"/>
              </a:rPr>
              <a:t>Jonge mensen met dementie geven aan nuttig te willen zijn, betrokken en actief </a:t>
            </a:r>
            <a:r>
              <a:rPr lang="nl-NL" sz="1900" dirty="0">
                <a:latin typeface="+mj-lt"/>
              </a:rPr>
              <a:t>(van Vliet et al., 2017)</a:t>
            </a:r>
          </a:p>
        </p:txBody>
      </p:sp>
    </p:spTree>
    <p:extLst>
      <p:ext uri="{BB962C8B-B14F-4D97-AF65-F5344CB8AC3E}">
        <p14:creationId xmlns:p14="http://schemas.microsoft.com/office/powerpoint/2010/main" val="382598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37D5BE-A963-E147-8D2E-B3BAC03D7B36}"/>
              </a:ext>
            </a:extLst>
          </p:cNvPr>
          <p:cNvSpPr>
            <a:spLocks noGrp="1"/>
          </p:cNvSpPr>
          <p:nvPr>
            <p:ph type="title"/>
          </p:nvPr>
        </p:nvSpPr>
        <p:spPr>
          <a:xfrm>
            <a:off x="838200" y="365125"/>
            <a:ext cx="10515600" cy="1304284"/>
          </a:xfrm>
          <a:solidFill>
            <a:srgbClr val="4472C4"/>
          </a:solidFill>
        </p:spPr>
        <p:txBody>
          <a:bodyPr vert="horz" lIns="91440" tIns="45720" rIns="91440" bIns="45720" rtlCol="0" anchor="ctr">
            <a:noAutofit/>
          </a:bodyPr>
          <a:lstStyle/>
          <a:p>
            <a:pPr algn="ctr"/>
            <a:r>
              <a:rPr lang="nl-NL" dirty="0">
                <a:solidFill>
                  <a:schemeClr val="bg1"/>
                </a:solidFill>
                <a:latin typeface="Calibri" panose="020F0502020204030204" pitchFamily="34" charset="0"/>
              </a:rPr>
              <a:t>Waarom zowel de persoon met dementie </a:t>
            </a:r>
            <a:br>
              <a:rPr lang="nl-NL" dirty="0">
                <a:solidFill>
                  <a:schemeClr val="bg1"/>
                </a:solidFill>
                <a:latin typeface="Calibri" panose="020F0502020204030204" pitchFamily="34" charset="0"/>
              </a:rPr>
            </a:br>
            <a:r>
              <a:rPr lang="nl-NL" dirty="0">
                <a:solidFill>
                  <a:schemeClr val="bg1"/>
                </a:solidFill>
                <a:latin typeface="Calibri" panose="020F0502020204030204" pitchFamily="34" charset="0"/>
              </a:rPr>
              <a:t>als de naaste?</a:t>
            </a:r>
          </a:p>
        </p:txBody>
      </p:sp>
      <p:sp>
        <p:nvSpPr>
          <p:cNvPr id="3" name="Tijdelijke aanduiding voor inhoud 2">
            <a:extLst>
              <a:ext uri="{FF2B5EF4-FFF2-40B4-BE49-F238E27FC236}">
                <a16:creationId xmlns:a16="http://schemas.microsoft.com/office/drawing/2014/main" id="{650DB3BE-75C9-4441-A9ED-5D330FC12872}"/>
              </a:ext>
            </a:extLst>
          </p:cNvPr>
          <p:cNvSpPr>
            <a:spLocks noGrp="1"/>
          </p:cNvSpPr>
          <p:nvPr>
            <p:ph idx="1"/>
          </p:nvPr>
        </p:nvSpPr>
        <p:spPr>
          <a:xfrm>
            <a:off x="838200" y="1946566"/>
            <a:ext cx="10515600" cy="4351338"/>
          </a:xfrm>
        </p:spPr>
        <p:txBody>
          <a:bodyPr/>
          <a:lstStyle/>
          <a:p>
            <a:r>
              <a:rPr lang="nl-NL" dirty="0"/>
              <a:t>Behoefte aan gezamenlijke activiteiten </a:t>
            </a:r>
          </a:p>
          <a:p>
            <a:r>
              <a:rPr lang="nl-NL" dirty="0"/>
              <a:t>Invloed van zorgstijl van de naaste op gedrag van persoon met dementie en op gevoel van competentie van naaste </a:t>
            </a:r>
          </a:p>
          <a:p>
            <a:pPr marL="0" indent="0">
              <a:buNone/>
            </a:pPr>
            <a:r>
              <a:rPr lang="nl-NL" sz="1800" dirty="0">
                <a:latin typeface="+mj-lt"/>
              </a:rPr>
              <a:t>	(</a:t>
            </a:r>
            <a:r>
              <a:rPr lang="nl-NL" sz="1800" dirty="0" err="1">
                <a:latin typeface="+mj-lt"/>
              </a:rPr>
              <a:t>Ablitt</a:t>
            </a:r>
            <a:r>
              <a:rPr lang="nl-NL" sz="1800" dirty="0">
                <a:latin typeface="+mj-lt"/>
              </a:rPr>
              <a:t> et al., 2009; </a:t>
            </a:r>
            <a:r>
              <a:rPr lang="nl-NL" sz="1800" dirty="0" err="1">
                <a:latin typeface="+mj-lt"/>
              </a:rPr>
              <a:t>Rausch</a:t>
            </a:r>
            <a:r>
              <a:rPr lang="nl-NL" sz="1800" dirty="0">
                <a:latin typeface="+mj-lt"/>
              </a:rPr>
              <a:t> et al., 2017</a:t>
            </a:r>
            <a:r>
              <a:rPr lang="nl-NL" sz="1800" dirty="0"/>
              <a:t>; </a:t>
            </a:r>
            <a:r>
              <a:rPr lang="nl-NL" sz="1800" dirty="0">
                <a:latin typeface="+mj-lt"/>
              </a:rPr>
              <a:t>de Vugt et al., 2004)</a:t>
            </a:r>
            <a:endParaRPr lang="nl-NL" sz="1800" dirty="0"/>
          </a:p>
        </p:txBody>
      </p:sp>
    </p:spTree>
    <p:extLst>
      <p:ext uri="{BB962C8B-B14F-4D97-AF65-F5344CB8AC3E}">
        <p14:creationId xmlns:p14="http://schemas.microsoft.com/office/powerpoint/2010/main" val="2739732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67DF6A-3F29-204E-8DD2-8C4ACA2A20D2}"/>
              </a:ext>
            </a:extLst>
          </p:cNvPr>
          <p:cNvSpPr>
            <a:spLocks noGrp="1"/>
          </p:cNvSpPr>
          <p:nvPr>
            <p:ph type="title"/>
          </p:nvPr>
        </p:nvSpPr>
        <p:spPr>
          <a:xfrm>
            <a:off x="838200" y="365125"/>
            <a:ext cx="10515600" cy="1116000"/>
          </a:xfrm>
          <a:solidFill>
            <a:srgbClr val="4472C4"/>
          </a:solidFill>
        </p:spPr>
        <p:txBody>
          <a:bodyPr vert="horz" lIns="91440" tIns="45720" rIns="91440" bIns="45720" rtlCol="0" anchor="ctr">
            <a:noAutofit/>
          </a:bodyPr>
          <a:lstStyle/>
          <a:p>
            <a:pPr algn="ctr"/>
            <a:r>
              <a:rPr lang="nl-NL" dirty="0">
                <a:solidFill>
                  <a:schemeClr val="bg1"/>
                </a:solidFill>
                <a:latin typeface="Calibri" panose="020F0502020204030204" pitchFamily="34" charset="0"/>
              </a:rPr>
              <a:t>Werkwijze activerende interventies</a:t>
            </a:r>
          </a:p>
        </p:txBody>
      </p:sp>
      <p:sp>
        <p:nvSpPr>
          <p:cNvPr id="3" name="Tijdelijke aanduiding voor inhoud 2">
            <a:extLst>
              <a:ext uri="{FF2B5EF4-FFF2-40B4-BE49-F238E27FC236}">
                <a16:creationId xmlns:a16="http://schemas.microsoft.com/office/drawing/2014/main" id="{392B3D12-2109-244A-B8B4-93479D0A3FF9}"/>
              </a:ext>
            </a:extLst>
          </p:cNvPr>
          <p:cNvSpPr>
            <a:spLocks noGrp="1"/>
          </p:cNvSpPr>
          <p:nvPr>
            <p:ph idx="1"/>
          </p:nvPr>
        </p:nvSpPr>
        <p:spPr/>
        <p:txBody>
          <a:bodyPr>
            <a:normAutofit/>
          </a:bodyPr>
          <a:lstStyle/>
          <a:p>
            <a:r>
              <a:rPr lang="nl-NL" dirty="0"/>
              <a:t>Inventariseren meest belangrijke activiteit(en), en de betekenis </a:t>
            </a:r>
            <a:br>
              <a:rPr lang="nl-NL" dirty="0"/>
            </a:br>
            <a:endParaRPr lang="nl-NL" dirty="0"/>
          </a:p>
          <a:p>
            <a:r>
              <a:rPr lang="nl-NL" dirty="0"/>
              <a:t>Inventariseren en observeren van capaciteiten en beperkingen van de persoon met dementie </a:t>
            </a:r>
            <a:br>
              <a:rPr lang="nl-NL" dirty="0"/>
            </a:br>
            <a:endParaRPr lang="nl-NL" dirty="0"/>
          </a:p>
          <a:p>
            <a:r>
              <a:rPr lang="nl-NL" dirty="0"/>
              <a:t>Vaststellen welke stappen in de activiteit daardoor moeilijkheden opleveren.</a:t>
            </a:r>
            <a:br>
              <a:rPr lang="nl-NL" dirty="0"/>
            </a:br>
            <a:endParaRPr lang="nl-NL" dirty="0"/>
          </a:p>
          <a:p>
            <a:r>
              <a:rPr lang="nl-NL" dirty="0"/>
              <a:t>Haalbaarheid inschatten voor: oefenen, inslijpen, compensatie, hulpmiddelen, vereenvoudigen, en vorm van leren kiezen </a:t>
            </a:r>
          </a:p>
          <a:p>
            <a:endParaRPr lang="nl-NL" dirty="0"/>
          </a:p>
        </p:txBody>
      </p:sp>
    </p:spTree>
    <p:extLst>
      <p:ext uri="{BB962C8B-B14F-4D97-AF65-F5344CB8AC3E}">
        <p14:creationId xmlns:p14="http://schemas.microsoft.com/office/powerpoint/2010/main" val="2761088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7D9B56-AA52-41D3-96C0-8F6D7D66B1F2}"/>
              </a:ext>
            </a:extLst>
          </p:cNvPr>
          <p:cNvSpPr>
            <a:spLocks noGrp="1"/>
          </p:cNvSpPr>
          <p:nvPr>
            <p:ph type="title"/>
          </p:nvPr>
        </p:nvSpPr>
        <p:spPr>
          <a:xfrm>
            <a:off x="838200" y="365125"/>
            <a:ext cx="10515600" cy="1080000"/>
          </a:xfrm>
          <a:solidFill>
            <a:srgbClr val="4472C4"/>
          </a:solidFill>
        </p:spPr>
        <p:txBody>
          <a:bodyPr vert="horz" lIns="91440" tIns="45720" rIns="91440" bIns="45720" rtlCol="0" anchor="ctr">
            <a:noAutofit/>
          </a:bodyPr>
          <a:lstStyle/>
          <a:p>
            <a:pPr algn="ctr"/>
            <a:r>
              <a:rPr lang="nl-NL" dirty="0">
                <a:solidFill>
                  <a:schemeClr val="bg1"/>
                </a:solidFill>
                <a:latin typeface="Calibri" panose="020F0502020204030204" pitchFamily="34" charset="0"/>
              </a:rPr>
              <a:t>Activerende interventies:</a:t>
            </a:r>
          </a:p>
        </p:txBody>
      </p:sp>
      <p:sp>
        <p:nvSpPr>
          <p:cNvPr id="3" name="Tijdelijke aanduiding voor inhoud 2">
            <a:extLst>
              <a:ext uri="{FF2B5EF4-FFF2-40B4-BE49-F238E27FC236}">
                <a16:creationId xmlns:a16="http://schemas.microsoft.com/office/drawing/2014/main" id="{90647FF5-325E-4387-9813-CCB38CD30D73}"/>
              </a:ext>
            </a:extLst>
          </p:cNvPr>
          <p:cNvSpPr>
            <a:spLocks noGrp="1"/>
          </p:cNvSpPr>
          <p:nvPr>
            <p:ph idx="1"/>
          </p:nvPr>
        </p:nvSpPr>
        <p:spPr>
          <a:xfrm>
            <a:off x="1273629" y="1690688"/>
            <a:ext cx="9764486" cy="4660900"/>
          </a:xfrm>
        </p:spPr>
        <p:txBody>
          <a:bodyPr>
            <a:normAutofit fontScale="85000" lnSpcReduction="20000"/>
          </a:bodyPr>
          <a:lstStyle/>
          <a:p>
            <a:r>
              <a:rPr lang="nl-NL" dirty="0"/>
              <a:t>Ergotherapie (</a:t>
            </a:r>
            <a:r>
              <a:rPr lang="nl-NL" dirty="0" err="1"/>
              <a:t>Edomah</a:t>
            </a:r>
            <a:r>
              <a:rPr lang="nl-NL" dirty="0"/>
              <a:t>)</a:t>
            </a:r>
          </a:p>
          <a:p>
            <a:r>
              <a:rPr lang="nl-NL" dirty="0"/>
              <a:t>Inzet van ondersteunende technologie </a:t>
            </a:r>
          </a:p>
          <a:p>
            <a:pPr marL="0" indent="0">
              <a:buNone/>
            </a:pPr>
            <a:br>
              <a:rPr lang="nl-NL" dirty="0"/>
            </a:br>
            <a:r>
              <a:rPr lang="nl-NL" dirty="0"/>
              <a:t>Projecten/regionaal </a:t>
            </a:r>
          </a:p>
          <a:p>
            <a:r>
              <a:rPr lang="nl-NL" dirty="0"/>
              <a:t>Beweeginterventie en mantelzorgondersteuning </a:t>
            </a:r>
          </a:p>
          <a:p>
            <a:r>
              <a:rPr lang="nl-NL" dirty="0" err="1"/>
              <a:t>SPANkracht</a:t>
            </a:r>
            <a:endParaRPr lang="nl-NL" dirty="0"/>
          </a:p>
          <a:p>
            <a:r>
              <a:rPr lang="nl-NL" dirty="0"/>
              <a:t>Dementalent</a:t>
            </a:r>
          </a:p>
          <a:p>
            <a:r>
              <a:rPr lang="nl-NL" dirty="0"/>
              <a:t>Plezierige activiteiten methode</a:t>
            </a:r>
          </a:p>
          <a:p>
            <a:r>
              <a:rPr lang="nl-NL" dirty="0"/>
              <a:t>Soms in Odensehuis of Ontmoetingscentrum</a:t>
            </a:r>
          </a:p>
          <a:p>
            <a:r>
              <a:rPr lang="nl-NL" dirty="0"/>
              <a:t>…</a:t>
            </a:r>
          </a:p>
          <a:p>
            <a:r>
              <a:rPr lang="nl-NL" dirty="0"/>
              <a:t>…</a:t>
            </a:r>
          </a:p>
          <a:p>
            <a:r>
              <a:rPr lang="nl-NL" dirty="0"/>
              <a:t>Aanvullingen??</a:t>
            </a:r>
          </a:p>
        </p:txBody>
      </p:sp>
    </p:spTree>
    <p:extLst>
      <p:ext uri="{BB962C8B-B14F-4D97-AF65-F5344CB8AC3E}">
        <p14:creationId xmlns:p14="http://schemas.microsoft.com/office/powerpoint/2010/main" val="4171051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ijdelijke aanduiding voor inhoud 3">
            <a:extLst>
              <a:ext uri="{FF2B5EF4-FFF2-40B4-BE49-F238E27FC236}">
                <a16:creationId xmlns:a16="http://schemas.microsoft.com/office/drawing/2014/main" id="{CAFC6150-1389-4DCB-BF94-0B31AEAA115C}"/>
              </a:ext>
            </a:extLst>
          </p:cNvPr>
          <p:cNvGraphicFramePr>
            <a:graphicFrameLocks noGrp="1"/>
          </p:cNvGraphicFramePr>
          <p:nvPr>
            <p:ph idx="1"/>
            <p:extLst>
              <p:ext uri="{D42A27DB-BD31-4B8C-83A1-F6EECF244321}">
                <p14:modId xmlns:p14="http://schemas.microsoft.com/office/powerpoint/2010/main" val="2725531133"/>
              </p:ext>
            </p:extLst>
          </p:nvPr>
        </p:nvGraphicFramePr>
        <p:xfrm>
          <a:off x="838200" y="1825625"/>
          <a:ext cx="10515600" cy="4663440"/>
        </p:xfrm>
        <a:graphic>
          <a:graphicData uri="http://schemas.openxmlformats.org/drawingml/2006/table">
            <a:tbl>
              <a:tblPr firstRow="1" bandRow="1">
                <a:tableStyleId>{69012ECD-51FC-41F1-AA8D-1B2483CD663E}</a:tableStyleId>
              </a:tblPr>
              <a:tblGrid>
                <a:gridCol w="5257800">
                  <a:extLst>
                    <a:ext uri="{9D8B030D-6E8A-4147-A177-3AD203B41FA5}">
                      <a16:colId xmlns:a16="http://schemas.microsoft.com/office/drawing/2014/main" val="843455527"/>
                    </a:ext>
                  </a:extLst>
                </a:gridCol>
                <a:gridCol w="5257800">
                  <a:extLst>
                    <a:ext uri="{9D8B030D-6E8A-4147-A177-3AD203B41FA5}">
                      <a16:colId xmlns:a16="http://schemas.microsoft.com/office/drawing/2014/main" val="1602105772"/>
                    </a:ext>
                  </a:extLst>
                </a:gridCol>
              </a:tblGrid>
              <a:tr h="370840">
                <a:tc>
                  <a:txBody>
                    <a:bodyPr/>
                    <a:lstStyle/>
                    <a:p>
                      <a:pPr marL="0" indent="0" algn="l">
                        <a:buFontTx/>
                        <a:buNone/>
                      </a:pPr>
                      <a:r>
                        <a:rPr lang="nl-NL" sz="2400" b="0" dirty="0">
                          <a:latin typeface="Calibri" panose="020F0502020204030204" pitchFamily="34" charset="0"/>
                        </a:rPr>
                        <a:t>Voor mensen met dementie</a:t>
                      </a:r>
                    </a:p>
                  </a:txBody>
                  <a:tcPr/>
                </a:tc>
                <a:tc>
                  <a:txBody>
                    <a:bodyPr/>
                    <a:lstStyle/>
                    <a:p>
                      <a:r>
                        <a:rPr lang="nl-NL" sz="2400" b="0" dirty="0">
                          <a:latin typeface="Calibri" panose="020F0502020204030204" pitchFamily="34" charset="0"/>
                        </a:rPr>
                        <a:t>   Voor naasten</a:t>
                      </a:r>
                    </a:p>
                  </a:txBody>
                  <a:tcPr/>
                </a:tc>
                <a:extLst>
                  <a:ext uri="{0D108BD9-81ED-4DB2-BD59-A6C34878D82A}">
                    <a16:rowId xmlns:a16="http://schemas.microsoft.com/office/drawing/2014/main" val="1083311066"/>
                  </a:ext>
                </a:extLst>
              </a:tr>
              <a:tr h="370840">
                <a:tc gridSpan="2">
                  <a:txBody>
                    <a:bodyPr/>
                    <a:lstStyle/>
                    <a:p>
                      <a:pPr marL="0" indent="0" algn="l">
                        <a:buFontTx/>
                        <a:buNone/>
                      </a:pPr>
                      <a:r>
                        <a:rPr lang="nl-NL" sz="2400" b="0" dirty="0">
                          <a:solidFill>
                            <a:srgbClr val="D00243"/>
                          </a:solidFill>
                          <a:latin typeface="Calibri" panose="020F0502020204030204" pitchFamily="34" charset="0"/>
                        </a:rPr>
                        <a:t>Effectstudies: positieve resultaten</a:t>
                      </a:r>
                    </a:p>
                    <a:p>
                      <a:pPr>
                        <a:buFontTx/>
                        <a:buChar char="-"/>
                      </a:pPr>
                      <a:r>
                        <a:rPr lang="nl-NL" sz="2400" dirty="0"/>
                        <a:t> Stemming					- Stemming</a:t>
                      </a:r>
                    </a:p>
                    <a:p>
                      <a:pPr>
                        <a:buFontTx/>
                        <a:buChar char="-"/>
                      </a:pPr>
                      <a:r>
                        <a:rPr lang="nl-NL" sz="2400" dirty="0"/>
                        <a:t> Algemene gezondheid 			- Gevoel van competentie</a:t>
                      </a:r>
                    </a:p>
                    <a:p>
                      <a:pPr>
                        <a:buFontTx/>
                        <a:buChar char="-"/>
                      </a:pPr>
                      <a:r>
                        <a:rPr lang="nl-NL" sz="2400" dirty="0"/>
                        <a:t> Uitvoeren van dagelijkse activiteiten 	- Kwaliteit van leven. </a:t>
                      </a:r>
                    </a:p>
                    <a:p>
                      <a:pPr>
                        <a:buFontTx/>
                        <a:buChar char="-"/>
                      </a:pPr>
                      <a:r>
                        <a:rPr lang="nl-NL" sz="2400" dirty="0"/>
                        <a:t> Kwaliteit van leven. </a:t>
                      </a:r>
                    </a:p>
                    <a:p>
                      <a:pPr marL="0" indent="0">
                        <a:buNone/>
                      </a:pPr>
                      <a:r>
                        <a:rPr lang="nl-NL" sz="1600" kern="1200" dirty="0">
                          <a:solidFill>
                            <a:schemeClr val="tx1"/>
                          </a:solidFill>
                          <a:latin typeface="+mn-lt"/>
                          <a:ea typeface="+mn-ea"/>
                          <a:cs typeface="+mn-cs"/>
                        </a:rPr>
                        <a:t>(</a:t>
                      </a:r>
                      <a:r>
                        <a:rPr lang="nl-NL" sz="1600" kern="1200" dirty="0" err="1">
                          <a:solidFill>
                            <a:schemeClr val="tx1"/>
                          </a:solidFill>
                          <a:latin typeface="+mn-lt"/>
                          <a:ea typeface="+mn-ea"/>
                          <a:cs typeface="+mn-cs"/>
                        </a:rPr>
                        <a:t>Van’t</a:t>
                      </a:r>
                      <a:r>
                        <a:rPr lang="nl-NL" sz="1600" kern="1200" dirty="0">
                          <a:solidFill>
                            <a:schemeClr val="tx1"/>
                          </a:solidFill>
                          <a:latin typeface="+mn-lt"/>
                          <a:ea typeface="+mn-ea"/>
                          <a:cs typeface="+mn-cs"/>
                        </a:rPr>
                        <a:t> Leven et al., 2013; </a:t>
                      </a:r>
                      <a:r>
                        <a:rPr lang="nl-NL" sz="1600" kern="1200" dirty="0" err="1">
                          <a:solidFill>
                            <a:schemeClr val="tx1"/>
                          </a:solidFill>
                          <a:latin typeface="+mn-lt"/>
                          <a:ea typeface="+mn-ea"/>
                          <a:cs typeface="+mn-cs"/>
                        </a:rPr>
                        <a:t>Bennett</a:t>
                      </a:r>
                      <a:r>
                        <a:rPr lang="nl-NL" sz="1600" kern="1200" dirty="0">
                          <a:solidFill>
                            <a:schemeClr val="tx1"/>
                          </a:solidFill>
                          <a:latin typeface="+mn-lt"/>
                          <a:ea typeface="+mn-ea"/>
                          <a:cs typeface="+mn-cs"/>
                        </a:rPr>
                        <a:t> et al.,2019)</a:t>
                      </a:r>
                      <a:br>
                        <a:rPr lang="nl-NL" sz="1600" kern="1200" dirty="0">
                          <a:solidFill>
                            <a:schemeClr val="tx1"/>
                          </a:solidFill>
                          <a:latin typeface="+mn-lt"/>
                          <a:ea typeface="+mn-ea"/>
                          <a:cs typeface="+mn-cs"/>
                        </a:rPr>
                      </a:br>
                      <a:endParaRPr lang="nl-NL" sz="1600" kern="1200" dirty="0">
                        <a:solidFill>
                          <a:schemeClr val="tx1"/>
                        </a:solidFill>
                        <a:latin typeface="+mn-lt"/>
                        <a:ea typeface="+mn-ea"/>
                        <a:cs typeface="+mn-cs"/>
                      </a:endParaRPr>
                    </a:p>
                  </a:txBody>
                  <a:tcPr/>
                </a:tc>
                <a:tc hMerge="1">
                  <a:txBody>
                    <a:bodyPr/>
                    <a:lstStyle/>
                    <a:p>
                      <a:endParaRPr lang="nl-NL" sz="2400" b="0" dirty="0">
                        <a:latin typeface="Calibri" panose="020F0502020204030204" pitchFamily="34" charset="0"/>
                      </a:endParaRPr>
                    </a:p>
                  </a:txBody>
                  <a:tcPr/>
                </a:tc>
                <a:extLst>
                  <a:ext uri="{0D108BD9-81ED-4DB2-BD59-A6C34878D82A}">
                    <a16:rowId xmlns:a16="http://schemas.microsoft.com/office/drawing/2014/main" val="108037689"/>
                  </a:ext>
                </a:extLst>
              </a:tr>
              <a:tr h="37084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D00243"/>
                          </a:solidFill>
                          <a:effectLst/>
                          <a:uLnTx/>
                          <a:uFillTx/>
                          <a:latin typeface="Calibri" panose="020F0502020204030204" pitchFamily="34" charset="0"/>
                          <a:ea typeface="+mn-ea"/>
                          <a:cs typeface="+mn-cs"/>
                        </a:rPr>
                        <a:t>Kwalitatieve studie:</a:t>
                      </a:r>
                    </a:p>
                    <a:p>
                      <a:pPr>
                        <a:buFontTx/>
                        <a:buChar char="-"/>
                      </a:pPr>
                      <a:r>
                        <a:rPr lang="nl-NL" sz="2400" dirty="0"/>
                        <a:t> Blijven doen van activiteiten			 - Uitvinden wat voor hen werkt</a:t>
                      </a:r>
                    </a:p>
                    <a:p>
                      <a:pPr>
                        <a:buFontTx/>
                        <a:buChar char="-"/>
                      </a:pPr>
                      <a:r>
                        <a:rPr lang="nl-NL" sz="2400" dirty="0"/>
                        <a:t> Zelfvertrouwen				 - Grip op situatie</a:t>
                      </a:r>
                    </a:p>
                    <a:p>
                      <a:pPr>
                        <a:buFontTx/>
                        <a:buChar char="-"/>
                      </a:pPr>
                      <a:r>
                        <a:rPr lang="nl-NL" sz="2400" dirty="0"/>
                        <a:t> Hoop</a:t>
                      </a:r>
                    </a:p>
                    <a:p>
                      <a:pPr marL="0" indent="0">
                        <a:buNone/>
                      </a:pPr>
                      <a:r>
                        <a:rPr lang="nl-NL" sz="1600" kern="1200" dirty="0">
                          <a:solidFill>
                            <a:schemeClr val="tx1"/>
                          </a:solidFill>
                          <a:latin typeface="+mn-lt"/>
                          <a:ea typeface="+mn-ea"/>
                          <a:cs typeface="+mn-cs"/>
                        </a:rPr>
                        <a:t>(</a:t>
                      </a:r>
                      <a:r>
                        <a:rPr lang="nl-NL" sz="1600" kern="1200" dirty="0" err="1">
                          <a:solidFill>
                            <a:schemeClr val="tx1"/>
                          </a:solidFill>
                          <a:latin typeface="+mn-lt"/>
                          <a:ea typeface="+mn-ea"/>
                          <a:cs typeface="+mn-cs"/>
                        </a:rPr>
                        <a:t>Van’t</a:t>
                      </a:r>
                      <a:r>
                        <a:rPr lang="nl-NL" sz="1600" kern="1200" dirty="0">
                          <a:solidFill>
                            <a:schemeClr val="tx1"/>
                          </a:solidFill>
                          <a:latin typeface="+mn-lt"/>
                          <a:ea typeface="+mn-ea"/>
                          <a:cs typeface="+mn-cs"/>
                        </a:rPr>
                        <a:t> Leven et al.,2018)</a:t>
                      </a:r>
                    </a:p>
                  </a:txBody>
                  <a:tcPr/>
                </a:tc>
                <a:tc hMerge="1">
                  <a:txBody>
                    <a:bodyPr/>
                    <a:lstStyle/>
                    <a:p>
                      <a:pPr marL="360" indent="0">
                        <a:lnSpc>
                          <a:spcPct val="90000"/>
                        </a:lnSpc>
                        <a:spcBef>
                          <a:spcPts val="1001"/>
                        </a:spcBef>
                        <a:buClr>
                          <a:srgbClr val="000000"/>
                        </a:buClr>
                        <a:buFont typeface="Arial"/>
                        <a:buNone/>
                      </a:pPr>
                      <a:endParaRPr lang="nl-NL" sz="1600" b="0" strike="noStrike" spc="-1" dirty="0">
                        <a:solidFill>
                          <a:srgbClr val="000000"/>
                        </a:solidFill>
                        <a:latin typeface="Calibri"/>
                      </a:endParaRPr>
                    </a:p>
                  </a:txBody>
                  <a:tcPr/>
                </a:tc>
                <a:extLst>
                  <a:ext uri="{0D108BD9-81ED-4DB2-BD59-A6C34878D82A}">
                    <a16:rowId xmlns:a16="http://schemas.microsoft.com/office/drawing/2014/main" val="1592627780"/>
                  </a:ext>
                </a:extLst>
              </a:tr>
            </a:tbl>
          </a:graphicData>
        </a:graphic>
      </p:graphicFrame>
      <p:sp>
        <p:nvSpPr>
          <p:cNvPr id="8" name="Titel 1">
            <a:extLst>
              <a:ext uri="{FF2B5EF4-FFF2-40B4-BE49-F238E27FC236}">
                <a16:creationId xmlns:a16="http://schemas.microsoft.com/office/drawing/2014/main" id="{C6C5C8BB-6884-46DA-9A8B-7A7F6E56284D}"/>
              </a:ext>
            </a:extLst>
          </p:cNvPr>
          <p:cNvSpPr txBox="1">
            <a:spLocks/>
          </p:cNvSpPr>
          <p:nvPr/>
        </p:nvSpPr>
        <p:spPr>
          <a:xfrm>
            <a:off x="838200" y="365125"/>
            <a:ext cx="10515600" cy="1080000"/>
          </a:xfrm>
          <a:prstGeom prst="rect">
            <a:avLst/>
          </a:prstGeom>
          <a:solidFill>
            <a:srgbClr val="4472C4"/>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l-NL">
                <a:solidFill>
                  <a:schemeClr val="bg1"/>
                </a:solidFill>
                <a:latin typeface="Calibri" panose="020F0502020204030204" pitchFamily="34" charset="0"/>
              </a:rPr>
              <a:t>Resultaten van Activerende interventies</a:t>
            </a:r>
            <a:endParaRPr lang="nl-NL" dirty="0">
              <a:solidFill>
                <a:schemeClr val="bg1"/>
              </a:solidFill>
              <a:latin typeface="Calibri" panose="020F0502020204030204" pitchFamily="34" charset="0"/>
            </a:endParaRPr>
          </a:p>
        </p:txBody>
      </p:sp>
    </p:spTree>
    <p:extLst>
      <p:ext uri="{BB962C8B-B14F-4D97-AF65-F5344CB8AC3E}">
        <p14:creationId xmlns:p14="http://schemas.microsoft.com/office/powerpoint/2010/main" val="1358415750"/>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2E921257F8A8D4C81FD3FD3E455C5F6" ma:contentTypeVersion="16" ma:contentTypeDescription="Create a new document." ma:contentTypeScope="" ma:versionID="e2c2289bda8e177e096797105d2263f5">
  <xsd:schema xmlns:xsd="http://www.w3.org/2001/XMLSchema" xmlns:xs="http://www.w3.org/2001/XMLSchema" xmlns:p="http://schemas.microsoft.com/office/2006/metadata/properties" xmlns:ns2="d07e1b77-9fc9-416a-822d-7ab9e02c9952" xmlns:ns3="3b0e3dc4-02b8-40db-b6e2-6b59ec54a40a" targetNamespace="http://schemas.microsoft.com/office/2006/metadata/properties" ma:root="true" ma:fieldsID="8817b5b64c392ff2fe910f2c1d2641dd" ns2:_="" ns3:_="">
    <xsd:import namespace="d07e1b77-9fc9-416a-822d-7ab9e02c9952"/>
    <xsd:import namespace="3b0e3dc4-02b8-40db-b6e2-6b59ec54a40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AutoKeyPoints" minOccurs="0"/>
                <xsd:element ref="ns2:MediaServiceKeyPoints" minOccurs="0"/>
                <xsd:element ref="ns2:MediaServiceOCR" minOccurs="0"/>
                <xsd:element ref="ns2:MediaLengthInSecond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7e1b77-9fc9-416a-822d-7ab9e02c99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5477cde-f098-4d32-ba13-c78038edde3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b0e3dc4-02b8-40db-b6e2-6b59ec54a40a"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b56bf2b-97d0-4a2a-9be7-1a49b166bb15}" ma:internalName="TaxCatchAll" ma:showField="CatchAllData" ma:web="3b0e3dc4-02b8-40db-b6e2-6b59ec54a4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07e1b77-9fc9-416a-822d-7ab9e02c9952">
      <Terms xmlns="http://schemas.microsoft.com/office/infopath/2007/PartnerControls"/>
    </lcf76f155ced4ddcb4097134ff3c332f>
    <TaxCatchAll xmlns="3b0e3dc4-02b8-40db-b6e2-6b59ec54a40a" xsi:nil="true"/>
  </documentManagement>
</p:properties>
</file>

<file path=customXml/itemProps1.xml><?xml version="1.0" encoding="utf-8"?>
<ds:datastoreItem xmlns:ds="http://schemas.openxmlformats.org/officeDocument/2006/customXml" ds:itemID="{D5C92958-825E-442D-A829-E1AF4625A865}"/>
</file>

<file path=customXml/itemProps2.xml><?xml version="1.0" encoding="utf-8"?>
<ds:datastoreItem xmlns:ds="http://schemas.openxmlformats.org/officeDocument/2006/customXml" ds:itemID="{26E0895C-65CD-4DE5-A18F-D9C1982F0975}"/>
</file>

<file path=customXml/itemProps3.xml><?xml version="1.0" encoding="utf-8"?>
<ds:datastoreItem xmlns:ds="http://schemas.openxmlformats.org/officeDocument/2006/customXml" ds:itemID="{5F767A3E-2142-40E1-A822-E39AD3AAC82F}"/>
</file>

<file path=docProps/app.xml><?xml version="1.0" encoding="utf-8"?>
<Properties xmlns="http://schemas.openxmlformats.org/officeDocument/2006/extended-properties" xmlns:vt="http://schemas.openxmlformats.org/officeDocument/2006/docPropsVTypes">
  <Template/>
  <TotalTime>1079</TotalTime>
  <Words>1148</Words>
  <Application>Microsoft Macintosh PowerPoint</Application>
  <PresentationFormat>Breedbeeld</PresentationFormat>
  <Paragraphs>105</Paragraphs>
  <Slides>13</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13</vt:i4>
      </vt:variant>
    </vt:vector>
  </HeadingPairs>
  <TitlesOfParts>
    <vt:vector size="18" baseType="lpstr">
      <vt:lpstr>Arial</vt:lpstr>
      <vt:lpstr>Calibri</vt:lpstr>
      <vt:lpstr>Calibri Light</vt:lpstr>
      <vt:lpstr>Times New Roman</vt:lpstr>
      <vt:lpstr>Kantoorthema</vt:lpstr>
      <vt:lpstr>PowerPoint-presentatie</vt:lpstr>
      <vt:lpstr>PowerPoint-presentatie</vt:lpstr>
      <vt:lpstr>Activerende interventies,  op koppels gericht</vt:lpstr>
      <vt:lpstr>Moeite om actief te blijven</vt:lpstr>
      <vt:lpstr>Waarom actief blijven?</vt:lpstr>
      <vt:lpstr>Waarom zowel de persoon met dementie  als de naaste?</vt:lpstr>
      <vt:lpstr>Werkwijze activerende interventies</vt:lpstr>
      <vt:lpstr>Activerende interventies:</vt:lpstr>
      <vt:lpstr>PowerPoint-presentatie</vt:lpstr>
      <vt:lpstr>Mensen met dementie en naasten zeggen: </vt:lpstr>
      <vt:lpstr>Voorbereidingsopdrachten:</vt:lpstr>
      <vt:lpstr>PowerPoint-presentatie</vt:lpstr>
      <vt:lpstr>Gebruikte bronnen: </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Multidisciplinaire consultatie en samenwerking</dc:title>
  <dc:creator>J. de Lange</dc:creator>
  <cp:lastModifiedBy>Leven, M.A. van 't (Netta)</cp:lastModifiedBy>
  <cp:revision>80</cp:revision>
  <dcterms:created xsi:type="dcterms:W3CDTF">2020-02-04T10:13:25Z</dcterms:created>
  <dcterms:modified xsi:type="dcterms:W3CDTF">2020-11-17T16:37:30Z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0x01010012E921257F8A8D4C81FD3FD3E455C5F6</vt:lpwstr>
  </property>
</Properties>
</file>