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6" r:id="rId2"/>
    <p:sldId id="284" r:id="rId3"/>
    <p:sldId id="308" r:id="rId4"/>
    <p:sldId id="310" r:id="rId5"/>
    <p:sldId id="285" r:id="rId6"/>
    <p:sldId id="316" r:id="rId7"/>
    <p:sldId id="317" r:id="rId8"/>
    <p:sldId id="279" r:id="rId9"/>
    <p:sldId id="288" r:id="rId10"/>
    <p:sldId id="322" r:id="rId11"/>
    <p:sldId id="323" r:id="rId12"/>
    <p:sldId id="280" r:id="rId13"/>
    <p:sldId id="324" r:id="rId14"/>
    <p:sldId id="289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291" r:id="rId23"/>
    <p:sldId id="332" r:id="rId24"/>
    <p:sldId id="292" r:id="rId25"/>
    <p:sldId id="294" r:id="rId26"/>
    <p:sldId id="295" r:id="rId2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en, M.A. van 't (Netta)" initials="LMv'(" lastIdx="18" clrIdx="0">
    <p:extLst>
      <p:ext uri="{19B8F6BF-5375-455C-9EA6-DF929625EA0E}">
        <p15:presenceInfo xmlns:p15="http://schemas.microsoft.com/office/powerpoint/2012/main" userId="S::levma@hr.nl::a21960d3-f986-42dd-ba9c-acee9a57c116" providerId="AD"/>
      </p:ext>
    </p:extLst>
  </p:cmAuthor>
  <p:cmAuthor id="2" name="Bielderman, Annemiek" initials="BA" lastIdx="3" clrIdx="1">
    <p:extLst>
      <p:ext uri="{19B8F6BF-5375-455C-9EA6-DF929625EA0E}">
        <p15:presenceInfo xmlns:p15="http://schemas.microsoft.com/office/powerpoint/2012/main" userId="S::Annemiek.Bielderman@radboudumc.nl::6ea387cb-65a1-42ad-8c9d-a21e62da5dc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D0024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17" autoAdjust="0"/>
    <p:restoredTop sz="80864" autoAdjust="0"/>
  </p:normalViewPr>
  <p:slideViewPr>
    <p:cSldViewPr snapToGrid="0">
      <p:cViewPr varScale="1">
        <p:scale>
          <a:sx n="85" d="100"/>
          <a:sy n="85" d="100"/>
        </p:scale>
        <p:origin x="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4769BF-D7D9-4180-8ABC-59B024DCBBEC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nl-NL"/>
        </a:p>
      </dgm:t>
    </dgm:pt>
    <dgm:pt modelId="{3528A091-9C18-4B63-8A8C-E43CF473B6EA}">
      <dgm:prSet phldrT="[Tekst]"/>
      <dgm:spPr>
        <a:solidFill>
          <a:srgbClr val="4472C4"/>
        </a:solidFill>
        <a:ln>
          <a:noFill/>
        </a:ln>
      </dgm:spPr>
      <dgm:t>
        <a:bodyPr/>
        <a:lstStyle/>
        <a:p>
          <a:r>
            <a:rPr lang="nl-NL" dirty="0">
              <a:solidFill>
                <a:schemeClr val="bg1"/>
              </a:solidFill>
            </a:rPr>
            <a:t>dementie</a:t>
          </a:r>
        </a:p>
      </dgm:t>
    </dgm:pt>
    <dgm:pt modelId="{407A0336-B1D7-4009-8831-D520494A5B55}" type="parTrans" cxnId="{7362D638-D3C5-4ECE-BE97-922CA6362BEA}">
      <dgm:prSet/>
      <dgm:spPr/>
      <dgm:t>
        <a:bodyPr/>
        <a:lstStyle/>
        <a:p>
          <a:endParaRPr lang="nl-NL"/>
        </a:p>
      </dgm:t>
    </dgm:pt>
    <dgm:pt modelId="{05D19E7F-2059-4CD6-8504-FB4DC6AA57A1}" type="sibTrans" cxnId="{7362D638-D3C5-4ECE-BE97-922CA6362BEA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38100">
          <a:solidFill>
            <a:srgbClr val="D00243"/>
          </a:solidFill>
        </a:ln>
      </dgm:spPr>
      <dgm:t>
        <a:bodyPr/>
        <a:lstStyle/>
        <a:p>
          <a:endParaRPr lang="nl-NL"/>
        </a:p>
      </dgm:t>
    </dgm:pt>
    <dgm:pt modelId="{6B7FAE2E-EEAA-418B-AB2A-2B0D4BE7B993}">
      <dgm:prSet phldrT="[Tekst]"/>
      <dgm:spPr>
        <a:solidFill>
          <a:srgbClr val="4472C4"/>
        </a:solidFill>
        <a:ln>
          <a:noFill/>
        </a:ln>
      </dgm:spPr>
      <dgm:t>
        <a:bodyPr/>
        <a:lstStyle/>
        <a:p>
          <a:r>
            <a:rPr lang="nl-NL" dirty="0">
              <a:solidFill>
                <a:schemeClr val="bg1"/>
              </a:solidFill>
            </a:rPr>
            <a:t>andere behoeften en wensen</a:t>
          </a:r>
        </a:p>
      </dgm:t>
    </dgm:pt>
    <dgm:pt modelId="{44BE1114-8B53-477B-80A2-319F99134B19}" type="parTrans" cxnId="{146F9E28-D01A-4822-BD66-1A79B01044DB}">
      <dgm:prSet/>
      <dgm:spPr/>
      <dgm:t>
        <a:bodyPr/>
        <a:lstStyle/>
        <a:p>
          <a:endParaRPr lang="nl-NL"/>
        </a:p>
      </dgm:t>
    </dgm:pt>
    <dgm:pt modelId="{22FF7D09-8525-4716-AEE4-3116F8C7951E}" type="sibTrans" cxnId="{146F9E28-D01A-4822-BD66-1A79B01044DB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38100">
          <a:solidFill>
            <a:srgbClr val="D00243"/>
          </a:solidFill>
        </a:ln>
      </dgm:spPr>
      <dgm:t>
        <a:bodyPr/>
        <a:lstStyle/>
        <a:p>
          <a:endParaRPr lang="nl-NL"/>
        </a:p>
      </dgm:t>
    </dgm:pt>
    <dgm:pt modelId="{9B4A80AB-F65C-434E-BB7D-B2A3B37E5FFA}">
      <dgm:prSet phldrT="[Tekst]"/>
      <dgm:spPr>
        <a:solidFill>
          <a:srgbClr val="4472C4"/>
        </a:solidFill>
        <a:ln>
          <a:noFill/>
        </a:ln>
      </dgm:spPr>
      <dgm:t>
        <a:bodyPr/>
        <a:lstStyle/>
        <a:p>
          <a:r>
            <a:rPr lang="nl-NL" dirty="0">
              <a:solidFill>
                <a:schemeClr val="bg1"/>
              </a:solidFill>
            </a:rPr>
            <a:t>nieuwe invulling</a:t>
          </a:r>
        </a:p>
      </dgm:t>
    </dgm:pt>
    <dgm:pt modelId="{22369421-452A-4BE5-8993-9BF1A93A4C22}" type="parTrans" cxnId="{6BCD23B0-83CA-4987-B5D0-9E50B183C3B9}">
      <dgm:prSet/>
      <dgm:spPr/>
      <dgm:t>
        <a:bodyPr/>
        <a:lstStyle/>
        <a:p>
          <a:endParaRPr lang="nl-NL"/>
        </a:p>
      </dgm:t>
    </dgm:pt>
    <dgm:pt modelId="{3D185C02-D9C2-4BF4-BFE8-10FAE8C352A8}" type="sibTrans" cxnId="{6BCD23B0-83CA-4987-B5D0-9E50B183C3B9}">
      <dgm:prSet/>
      <dgm:spPr/>
      <dgm:t>
        <a:bodyPr/>
        <a:lstStyle/>
        <a:p>
          <a:endParaRPr lang="nl-NL"/>
        </a:p>
      </dgm:t>
    </dgm:pt>
    <dgm:pt modelId="{D60AA40C-DB1D-4A03-8F31-11DAF1AA35EC}" type="pres">
      <dgm:prSet presAssocID="{5E4769BF-D7D9-4180-8ABC-59B024DCBBEC}" presName="Name0" presStyleCnt="0">
        <dgm:presLayoutVars>
          <dgm:dir/>
          <dgm:resizeHandles val="exact"/>
        </dgm:presLayoutVars>
      </dgm:prSet>
      <dgm:spPr/>
    </dgm:pt>
    <dgm:pt modelId="{AA522123-90D0-4B08-948A-ADE62D645BDE}" type="pres">
      <dgm:prSet presAssocID="{3528A091-9C18-4B63-8A8C-E43CF473B6EA}" presName="node" presStyleLbl="node1" presStyleIdx="0" presStyleCnt="3">
        <dgm:presLayoutVars>
          <dgm:bulletEnabled val="1"/>
        </dgm:presLayoutVars>
      </dgm:prSet>
      <dgm:spPr>
        <a:prstGeom prst="rect">
          <a:avLst/>
        </a:prstGeom>
      </dgm:spPr>
    </dgm:pt>
    <dgm:pt modelId="{FFA93040-6554-4C2D-85C3-139926CBA720}" type="pres">
      <dgm:prSet presAssocID="{05D19E7F-2059-4CD6-8504-FB4DC6AA57A1}" presName="sibTrans" presStyleLbl="sibTrans2D1" presStyleIdx="0" presStyleCnt="2"/>
      <dgm:spPr/>
    </dgm:pt>
    <dgm:pt modelId="{2C59681D-06C2-45BF-8DC0-85C3D166A47A}" type="pres">
      <dgm:prSet presAssocID="{05D19E7F-2059-4CD6-8504-FB4DC6AA57A1}" presName="connectorText" presStyleLbl="sibTrans2D1" presStyleIdx="0" presStyleCnt="2"/>
      <dgm:spPr/>
    </dgm:pt>
    <dgm:pt modelId="{6F57710D-61EE-40B2-A8D7-DCB874A49EC9}" type="pres">
      <dgm:prSet presAssocID="{6B7FAE2E-EEAA-418B-AB2A-2B0D4BE7B993}" presName="node" presStyleLbl="node1" presStyleIdx="1" presStyleCnt="3">
        <dgm:presLayoutVars>
          <dgm:bulletEnabled val="1"/>
        </dgm:presLayoutVars>
      </dgm:prSet>
      <dgm:spPr>
        <a:prstGeom prst="rect">
          <a:avLst/>
        </a:prstGeom>
      </dgm:spPr>
    </dgm:pt>
    <dgm:pt modelId="{F6092329-8130-4F38-8FA5-49BCDC19F294}" type="pres">
      <dgm:prSet presAssocID="{22FF7D09-8525-4716-AEE4-3116F8C7951E}" presName="sibTrans" presStyleLbl="sibTrans2D1" presStyleIdx="1" presStyleCnt="2"/>
      <dgm:spPr/>
    </dgm:pt>
    <dgm:pt modelId="{740EE6BB-A1BF-4701-AD63-4F00B8D826B6}" type="pres">
      <dgm:prSet presAssocID="{22FF7D09-8525-4716-AEE4-3116F8C7951E}" presName="connectorText" presStyleLbl="sibTrans2D1" presStyleIdx="1" presStyleCnt="2"/>
      <dgm:spPr/>
    </dgm:pt>
    <dgm:pt modelId="{ACA702D5-3C8A-44A0-8887-C35926559E05}" type="pres">
      <dgm:prSet presAssocID="{9B4A80AB-F65C-434E-BB7D-B2A3B37E5FFA}" presName="node" presStyleLbl="node1" presStyleIdx="2" presStyleCnt="3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F526D71B-A99C-414F-8CD0-ED4F14793439}" type="presOf" srcId="{9B4A80AB-F65C-434E-BB7D-B2A3B37E5FFA}" destId="{ACA702D5-3C8A-44A0-8887-C35926559E05}" srcOrd="0" destOrd="0" presId="urn:microsoft.com/office/officeart/2005/8/layout/process1"/>
    <dgm:cxn modelId="{146F9E28-D01A-4822-BD66-1A79B01044DB}" srcId="{5E4769BF-D7D9-4180-8ABC-59B024DCBBEC}" destId="{6B7FAE2E-EEAA-418B-AB2A-2B0D4BE7B993}" srcOrd="1" destOrd="0" parTransId="{44BE1114-8B53-477B-80A2-319F99134B19}" sibTransId="{22FF7D09-8525-4716-AEE4-3116F8C7951E}"/>
    <dgm:cxn modelId="{90B71F36-4B4B-43A2-89E4-E3A43929E3C5}" type="presOf" srcId="{22FF7D09-8525-4716-AEE4-3116F8C7951E}" destId="{740EE6BB-A1BF-4701-AD63-4F00B8D826B6}" srcOrd="1" destOrd="0" presId="urn:microsoft.com/office/officeart/2005/8/layout/process1"/>
    <dgm:cxn modelId="{7362D638-D3C5-4ECE-BE97-922CA6362BEA}" srcId="{5E4769BF-D7D9-4180-8ABC-59B024DCBBEC}" destId="{3528A091-9C18-4B63-8A8C-E43CF473B6EA}" srcOrd="0" destOrd="0" parTransId="{407A0336-B1D7-4009-8831-D520494A5B55}" sibTransId="{05D19E7F-2059-4CD6-8504-FB4DC6AA57A1}"/>
    <dgm:cxn modelId="{F76C9757-1E0D-4151-8F20-AA7A884FD6B8}" type="presOf" srcId="{6B7FAE2E-EEAA-418B-AB2A-2B0D4BE7B993}" destId="{6F57710D-61EE-40B2-A8D7-DCB874A49EC9}" srcOrd="0" destOrd="0" presId="urn:microsoft.com/office/officeart/2005/8/layout/process1"/>
    <dgm:cxn modelId="{66813760-7B32-4373-AC95-F761962F8A94}" type="presOf" srcId="{5E4769BF-D7D9-4180-8ABC-59B024DCBBEC}" destId="{D60AA40C-DB1D-4A03-8F31-11DAF1AA35EC}" srcOrd="0" destOrd="0" presId="urn:microsoft.com/office/officeart/2005/8/layout/process1"/>
    <dgm:cxn modelId="{3E75DE7F-479C-4814-AB86-8659039AC4AB}" type="presOf" srcId="{3528A091-9C18-4B63-8A8C-E43CF473B6EA}" destId="{AA522123-90D0-4B08-948A-ADE62D645BDE}" srcOrd="0" destOrd="0" presId="urn:microsoft.com/office/officeart/2005/8/layout/process1"/>
    <dgm:cxn modelId="{2ED32181-0A13-4117-A015-E8C13FA07DD0}" type="presOf" srcId="{22FF7D09-8525-4716-AEE4-3116F8C7951E}" destId="{F6092329-8130-4F38-8FA5-49BCDC19F294}" srcOrd="0" destOrd="0" presId="urn:microsoft.com/office/officeart/2005/8/layout/process1"/>
    <dgm:cxn modelId="{6BCD23B0-83CA-4987-B5D0-9E50B183C3B9}" srcId="{5E4769BF-D7D9-4180-8ABC-59B024DCBBEC}" destId="{9B4A80AB-F65C-434E-BB7D-B2A3B37E5FFA}" srcOrd="2" destOrd="0" parTransId="{22369421-452A-4BE5-8993-9BF1A93A4C22}" sibTransId="{3D185C02-D9C2-4BF4-BFE8-10FAE8C352A8}"/>
    <dgm:cxn modelId="{EEDF8CD3-2E01-4232-AB87-DDD82A87AC13}" type="presOf" srcId="{05D19E7F-2059-4CD6-8504-FB4DC6AA57A1}" destId="{FFA93040-6554-4C2D-85C3-139926CBA720}" srcOrd="0" destOrd="0" presId="urn:microsoft.com/office/officeart/2005/8/layout/process1"/>
    <dgm:cxn modelId="{806202E9-2839-4704-8AA9-C5AADD9800A9}" type="presOf" srcId="{05D19E7F-2059-4CD6-8504-FB4DC6AA57A1}" destId="{2C59681D-06C2-45BF-8DC0-85C3D166A47A}" srcOrd="1" destOrd="0" presId="urn:microsoft.com/office/officeart/2005/8/layout/process1"/>
    <dgm:cxn modelId="{AFF6EFD4-309E-4C31-927F-CEAABE322A08}" type="presParOf" srcId="{D60AA40C-DB1D-4A03-8F31-11DAF1AA35EC}" destId="{AA522123-90D0-4B08-948A-ADE62D645BDE}" srcOrd="0" destOrd="0" presId="urn:microsoft.com/office/officeart/2005/8/layout/process1"/>
    <dgm:cxn modelId="{144F7DA3-0BEC-4222-BD2F-F18A1FA34E07}" type="presParOf" srcId="{D60AA40C-DB1D-4A03-8F31-11DAF1AA35EC}" destId="{FFA93040-6554-4C2D-85C3-139926CBA720}" srcOrd="1" destOrd="0" presId="urn:microsoft.com/office/officeart/2005/8/layout/process1"/>
    <dgm:cxn modelId="{A90D0C9B-52D6-4F66-B6DF-330E6985947E}" type="presParOf" srcId="{FFA93040-6554-4C2D-85C3-139926CBA720}" destId="{2C59681D-06C2-45BF-8DC0-85C3D166A47A}" srcOrd="0" destOrd="0" presId="urn:microsoft.com/office/officeart/2005/8/layout/process1"/>
    <dgm:cxn modelId="{612C74E7-C9FA-4260-A1E9-70861DFC4DB7}" type="presParOf" srcId="{D60AA40C-DB1D-4A03-8F31-11DAF1AA35EC}" destId="{6F57710D-61EE-40B2-A8D7-DCB874A49EC9}" srcOrd="2" destOrd="0" presId="urn:microsoft.com/office/officeart/2005/8/layout/process1"/>
    <dgm:cxn modelId="{4D12A895-5FEE-4F45-81B1-A1A53E03FB27}" type="presParOf" srcId="{D60AA40C-DB1D-4A03-8F31-11DAF1AA35EC}" destId="{F6092329-8130-4F38-8FA5-49BCDC19F294}" srcOrd="3" destOrd="0" presId="urn:microsoft.com/office/officeart/2005/8/layout/process1"/>
    <dgm:cxn modelId="{E0CE3AE6-9ED3-4AB7-92B3-A4A94BC490CB}" type="presParOf" srcId="{F6092329-8130-4F38-8FA5-49BCDC19F294}" destId="{740EE6BB-A1BF-4701-AD63-4F00B8D826B6}" srcOrd="0" destOrd="0" presId="urn:microsoft.com/office/officeart/2005/8/layout/process1"/>
    <dgm:cxn modelId="{97205F41-190B-447A-8072-7B4E082B989A}" type="presParOf" srcId="{D60AA40C-DB1D-4A03-8F31-11DAF1AA35EC}" destId="{ACA702D5-3C8A-44A0-8887-C35926559E0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22123-90D0-4B08-948A-ADE62D645BDE}">
      <dsp:nvSpPr>
        <dsp:cNvPr id="0" name=""/>
        <dsp:cNvSpPr/>
      </dsp:nvSpPr>
      <dsp:spPr>
        <a:xfrm>
          <a:off x="9242" y="233787"/>
          <a:ext cx="2762398" cy="1657439"/>
        </a:xfrm>
        <a:prstGeom prst="rect">
          <a:avLst/>
        </a:prstGeom>
        <a:solidFill>
          <a:srgbClr val="4472C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 dirty="0">
              <a:solidFill>
                <a:schemeClr val="bg1"/>
              </a:solidFill>
            </a:rPr>
            <a:t>dementie</a:t>
          </a:r>
        </a:p>
      </dsp:txBody>
      <dsp:txXfrm>
        <a:off x="9242" y="233787"/>
        <a:ext cx="2762398" cy="1657439"/>
      </dsp:txXfrm>
    </dsp:sp>
    <dsp:sp modelId="{FFA93040-6554-4C2D-85C3-139926CBA720}">
      <dsp:nvSpPr>
        <dsp:cNvPr id="0" name=""/>
        <dsp:cNvSpPr/>
      </dsp:nvSpPr>
      <dsp:spPr>
        <a:xfrm>
          <a:off x="3047880" y="719969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38100" cap="flat" cmpd="sng" algn="ctr">
          <a:solidFill>
            <a:srgbClr val="D00243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600" kern="1200"/>
        </a:p>
      </dsp:txBody>
      <dsp:txXfrm>
        <a:off x="3047880" y="856984"/>
        <a:ext cx="409940" cy="411044"/>
      </dsp:txXfrm>
    </dsp:sp>
    <dsp:sp modelId="{6F57710D-61EE-40B2-A8D7-DCB874A49EC9}">
      <dsp:nvSpPr>
        <dsp:cNvPr id="0" name=""/>
        <dsp:cNvSpPr/>
      </dsp:nvSpPr>
      <dsp:spPr>
        <a:xfrm>
          <a:off x="3876600" y="233787"/>
          <a:ext cx="2762398" cy="1657439"/>
        </a:xfrm>
        <a:prstGeom prst="rect">
          <a:avLst/>
        </a:prstGeom>
        <a:solidFill>
          <a:srgbClr val="4472C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 dirty="0">
              <a:solidFill>
                <a:schemeClr val="bg1"/>
              </a:solidFill>
            </a:rPr>
            <a:t>andere behoeften en wensen</a:t>
          </a:r>
        </a:p>
      </dsp:txBody>
      <dsp:txXfrm>
        <a:off x="3876600" y="233787"/>
        <a:ext cx="2762398" cy="1657439"/>
      </dsp:txXfrm>
    </dsp:sp>
    <dsp:sp modelId="{F6092329-8130-4F38-8FA5-49BCDC19F294}">
      <dsp:nvSpPr>
        <dsp:cNvPr id="0" name=""/>
        <dsp:cNvSpPr/>
      </dsp:nvSpPr>
      <dsp:spPr>
        <a:xfrm>
          <a:off x="6915239" y="719969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38100" cap="flat" cmpd="sng" algn="ctr">
          <a:solidFill>
            <a:srgbClr val="D00243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2600" kern="1200"/>
        </a:p>
      </dsp:txBody>
      <dsp:txXfrm>
        <a:off x="6915239" y="856984"/>
        <a:ext cx="409940" cy="411044"/>
      </dsp:txXfrm>
    </dsp:sp>
    <dsp:sp modelId="{ACA702D5-3C8A-44A0-8887-C35926559E05}">
      <dsp:nvSpPr>
        <dsp:cNvPr id="0" name=""/>
        <dsp:cNvSpPr/>
      </dsp:nvSpPr>
      <dsp:spPr>
        <a:xfrm>
          <a:off x="7743958" y="233787"/>
          <a:ext cx="2762398" cy="1657439"/>
        </a:xfrm>
        <a:prstGeom prst="rect">
          <a:avLst/>
        </a:prstGeom>
        <a:solidFill>
          <a:srgbClr val="4472C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 dirty="0">
              <a:solidFill>
                <a:schemeClr val="bg1"/>
              </a:solidFill>
            </a:rPr>
            <a:t>nieuwe invulling</a:t>
          </a:r>
        </a:p>
      </dsp:txBody>
      <dsp:txXfrm>
        <a:off x="7743958" y="233787"/>
        <a:ext cx="2762398" cy="1657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0EABC-14E2-4F28-8555-618218DF9DFD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04CF9-8CC4-4C6A-A546-5B8FE3C0156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6168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04CF9-8CC4-4C6A-A546-5B8FE3C0156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2238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69246C-A7FF-41CB-A42A-C7CBA2D2B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EBB0DA6-4831-42E3-92F9-CCB67C961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87EC00-E1D6-470D-9DA9-3E1E65E97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68947B-10CB-4AB9-A5B5-C994CC3FE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2C9877-E442-4EE6-AD6F-FEEC41AA4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985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A559AF-764B-4E5A-B817-EA2675A67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52C255D-C620-43A1-A94E-654BD8711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54646E-74D2-46A3-A253-67403428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953755-B8DA-4C81-A920-5B632020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06FDF7-4F09-4C9D-8642-CA44E2D14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187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0257B58-F0F6-4727-ABE9-B0AF8DC11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C95E529-E015-4B1F-AA7B-2E5386172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C0D9E6-04FD-41CE-9A30-DDAB98AA7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9C49E8-2E20-4CA4-9CCB-00C0B5CE5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DB58AD-6399-4CF7-9CD7-0395BCD0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090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619562-CEAA-4C5F-A39F-1894713BC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21C935-3BC2-428E-A535-2A3A0CF09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17F062-EB1B-41A1-991D-DB617EDC2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DD7481D-C865-4F23-B0E8-4E3CA8591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348AED-F1F3-40EC-9667-07B95BDEC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30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271B69-38BA-4B8E-8203-449F57278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1A495E2-2B32-4694-8C03-A41F27607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ACE7B6-19A1-4BE2-99C9-745B67412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FF179C-7D47-41A0-A522-029B34B3B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81C9FC-2B57-47DF-B5A6-FC8D5619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63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FD9AD7-A5D7-4E5E-A4C7-18F92BAAB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2282C9-8DB9-4611-A020-036A9905D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836F245-320C-4237-A185-8635DBFEB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BA85293-C196-4B4A-B0C8-D406AA647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7B8FFE7-A2B4-4FD4-9456-2EF3EA0BC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71C6B2-5465-4592-ACC2-E6871EB39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082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1D4F92-924C-4F58-BCD2-B96EB17CB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1D50EDC-47D7-4EA9-AA86-78D3D3625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7DE2231-DDC8-4B83-AAD9-BACE257AAF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E0BAFC2-37EA-4CA9-839E-8C7C0E6A8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05365E8-233A-43D3-91C7-3B8283AB5F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2B488F1-1E0D-428A-ABFC-B6620FCE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63A6450-7436-4513-94B6-3837432E2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B79749B-3CC6-4906-BEFA-F5AD9DAF0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297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739313-5607-4893-93F2-574A56B35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01F88D7-FBCC-4442-BA14-75B7DC344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785D4C6-1B9E-403E-A5C4-0EDE52745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CD80041-C170-469D-80D6-8CC61DF14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39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B714D69-75CB-42AE-B6F0-2F646DF66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05322B0-828E-45A7-B1BF-976AEE2D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857C60F-8D8F-4E90-ABCB-B52F7347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94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3C3619-8F92-4E4E-8A43-D259ACF20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1367FF-2101-4502-B979-05B6648C2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2ECB8E0-5830-45DA-A148-68EF3246EA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9B6380C-B60D-473C-A7C3-CDF1C8283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30B36F9-8CEB-42D3-894E-5EB235932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BDCA6BB-62A5-4DFA-8164-9FC67A0E5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449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D80C98-705D-4A02-802E-FF78A2FC2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79242F3-5847-4946-90BE-51421721A0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18DE92B-3913-410C-ABD4-4CFCF468C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64DE8D6-DF69-4424-9885-9E25FD77B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2B05686-F431-4BB5-8E64-D78C3B7A7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029B212-E3B9-468A-89E7-7E53482C8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151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741445A-3BD4-4889-90EC-5342DA940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8737CD-8410-4166-B163-B7DED8434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FCEF65-0ACB-4607-8483-BC9085242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17464-0D76-40DC-B9A4-DEE6AB90B4C8}" type="datetimeFigureOut">
              <a:rPr lang="nl-NL" smtClean="0"/>
              <a:t>17-11-20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D50DC1-B2FE-435C-A364-5871EBFC5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384AF1-C32E-417A-ADC7-5E7267669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F1B50-5A85-4638-9766-6A8AEC836D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846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5.svg"/><Relationship Id="rId7" Type="http://schemas.openxmlformats.org/officeDocument/2006/relationships/image" Target="../media/image7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Relationship Id="rId9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E2DB208D-1C39-40D6-9A90-4ED072128476}"/>
              </a:ext>
            </a:extLst>
          </p:cNvPr>
          <p:cNvSpPr/>
          <p:nvPr/>
        </p:nvSpPr>
        <p:spPr>
          <a:xfrm>
            <a:off x="438150" y="704850"/>
            <a:ext cx="11095110" cy="8734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A50C74F7-C499-4A08-98D2-5C58A2505ED1}"/>
              </a:ext>
            </a:extLst>
          </p:cNvPr>
          <p:cNvSpPr/>
          <p:nvPr/>
        </p:nvSpPr>
        <p:spPr>
          <a:xfrm>
            <a:off x="438150" y="2646946"/>
            <a:ext cx="11095110" cy="38681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731520" rIns="457200" bIns="4572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nl-NL" sz="1000">
                <a:solidFill>
                  <a:srgbClr val="D00243"/>
                </a:solidFill>
              </a:rPr>
              <a:t>B</a:t>
            </a:r>
            <a:endParaRPr lang="nl-NL" sz="10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kstvak 196">
            <a:extLst>
              <a:ext uri="{FF2B5EF4-FFF2-40B4-BE49-F238E27FC236}">
                <a16:creationId xmlns:a16="http://schemas.microsoft.com/office/drawing/2014/main" id="{5D97BD8C-720C-4EA9-9135-2F22F6DF3B06}"/>
              </a:ext>
            </a:extLst>
          </p:cNvPr>
          <p:cNvSpPr txBox="1"/>
          <p:nvPr/>
        </p:nvSpPr>
        <p:spPr>
          <a:xfrm>
            <a:off x="438150" y="1578343"/>
            <a:ext cx="11095110" cy="873493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457200" tIns="91440" rIns="45720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500"/>
              </a:spcBef>
              <a:spcAft>
                <a:spcPts val="0"/>
              </a:spcAft>
            </a:pPr>
            <a:r>
              <a:rPr lang="nl-NL" sz="3600" cap="all">
                <a:solidFill>
                  <a:srgbClr val="4472C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nl-NL" sz="100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A41C08B-0E67-40D8-BCA7-867A56881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298" y="1589362"/>
            <a:ext cx="1112477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3600" b="0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DENKEN IN MOGELIJKHEDEN BIJ DEMENTIE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cap="all" dirty="0">
                <a:solidFill>
                  <a:srgbClr val="4472C4"/>
                </a:solidFill>
              </a:rPr>
              <a:t>MODULE 1:  Creatief achterhalen van behoeften en wensen van persoon met dementie en hun naasten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6A0FB161-7003-4AEF-A8C6-E708D6AD3DFC}"/>
              </a:ext>
            </a:extLst>
          </p:cNvPr>
          <p:cNvSpPr/>
          <p:nvPr/>
        </p:nvSpPr>
        <p:spPr>
          <a:xfrm>
            <a:off x="-85725" y="5924550"/>
            <a:ext cx="12420600" cy="9040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36331EDF-4704-4B63-A8E1-091012BF08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363" y="6037277"/>
            <a:ext cx="2171700" cy="736354"/>
          </a:xfrm>
          <a:prstGeom prst="rect">
            <a:avLst/>
          </a:prstGeom>
        </p:spPr>
      </p:pic>
      <p:pic>
        <p:nvPicPr>
          <p:cNvPr id="12" name="E257DF31-9D8B-49BC-8E5D-BDBA3F788A59" descr="1BF05564-4B20-4508-8388-0CF5E632263A@lan">
            <a:extLst>
              <a:ext uri="{FF2B5EF4-FFF2-40B4-BE49-F238E27FC236}">
                <a16:creationId xmlns:a16="http://schemas.microsoft.com/office/drawing/2014/main" id="{B728B666-F53A-40F2-ACF8-82508F814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0686" y="6316958"/>
            <a:ext cx="1319748" cy="37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9BE924A1-E2C8-408B-A6E4-B68EBB0B34D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09812" y="6150990"/>
            <a:ext cx="1761089" cy="443954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B0AFFA0-4234-45F1-92CE-32447110FB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1999360" y="5981422"/>
            <a:ext cx="2001140" cy="721213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92C71C43-8C28-4F30-9D77-65425BF906EE}"/>
              </a:ext>
            </a:extLst>
          </p:cNvPr>
          <p:cNvSpPr txBox="1"/>
          <p:nvPr/>
        </p:nvSpPr>
        <p:spPr>
          <a:xfrm>
            <a:off x="438150" y="6178459"/>
            <a:ext cx="1486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4472C4"/>
                </a:solidFill>
              </a:rPr>
              <a:t>Ontwikkeld door: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2D96F2B9-DEF6-4CCC-9F9E-3349F73DD0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135" y="2798492"/>
            <a:ext cx="3198322" cy="301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69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ADE1D-6C81-431E-9683-A182917A0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835"/>
          </a:xfrm>
          <a:solidFill>
            <a:srgbClr val="4472C4"/>
          </a:solidFill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Jonge mensen met dementie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93EFDB-5E2E-40AC-AFFB-2436FB6CD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2282"/>
            <a:ext cx="10515600" cy="50405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Mensen met dementie, waarbij symptomen beginnen voor 65 jaar.</a:t>
            </a:r>
          </a:p>
          <a:p>
            <a:pPr lvl="1"/>
            <a:r>
              <a:rPr lang="nl-NL" dirty="0"/>
              <a:t>In Nederland +/- 12.000 mensen.</a:t>
            </a:r>
          </a:p>
          <a:p>
            <a:pPr marL="457200" lvl="1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Andere behoeften dan ouderen met dementie door:</a:t>
            </a:r>
          </a:p>
          <a:p>
            <a:pPr lvl="1">
              <a:buFont typeface="Symbol" panose="05050102010706020507" pitchFamily="18" charset="2"/>
              <a:buChar char=""/>
            </a:pPr>
            <a:r>
              <a:rPr lang="nl-NL" dirty="0"/>
              <a:t>Levensfase gerelateerde problemen</a:t>
            </a:r>
          </a:p>
          <a:p>
            <a:pPr lvl="2">
              <a:buFont typeface="Symbol" panose="05050102010706020507" pitchFamily="18" charset="2"/>
              <a:buChar char=""/>
            </a:pPr>
            <a:r>
              <a:rPr lang="nl-NL" dirty="0"/>
              <a:t>Verlies sociale rollen en autonomie:</a:t>
            </a:r>
          </a:p>
          <a:p>
            <a:pPr lvl="3">
              <a:buFont typeface="Symbol" panose="05050102010706020507" pitchFamily="18" charset="2"/>
              <a:buChar char=""/>
            </a:pPr>
            <a:r>
              <a:rPr lang="nl-NL" dirty="0"/>
              <a:t>werk</a:t>
            </a:r>
          </a:p>
          <a:p>
            <a:pPr lvl="3">
              <a:buFont typeface="Symbol" panose="05050102010706020507" pitchFamily="18" charset="2"/>
              <a:buChar char=""/>
            </a:pPr>
            <a:r>
              <a:rPr lang="nl-NL" dirty="0"/>
              <a:t>opvoeding kinderen</a:t>
            </a:r>
          </a:p>
          <a:p>
            <a:pPr lvl="3">
              <a:buFont typeface="Symbol" panose="05050102010706020507" pitchFamily="18" charset="2"/>
              <a:buChar char=""/>
            </a:pPr>
            <a:r>
              <a:rPr lang="nl-NL" dirty="0"/>
              <a:t>vrijetijdsbesteding</a:t>
            </a:r>
          </a:p>
          <a:p>
            <a:pPr lvl="1">
              <a:buFont typeface="Symbol" panose="05050102010706020507" pitchFamily="18" charset="2"/>
              <a:buChar char=""/>
            </a:pPr>
            <a:r>
              <a:rPr lang="nl-NL" dirty="0"/>
              <a:t>Vaak fysiek nog in goede conditie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Relatief grote verandering in relaties met partner, kinderen, overige familie, vrienden; niet passend bij de levensfase</a:t>
            </a:r>
          </a:p>
        </p:txBody>
      </p:sp>
      <p:sp>
        <p:nvSpPr>
          <p:cNvPr id="4" name="Pijl: omlaag 3">
            <a:extLst>
              <a:ext uri="{FF2B5EF4-FFF2-40B4-BE49-F238E27FC236}">
                <a16:creationId xmlns:a16="http://schemas.microsoft.com/office/drawing/2014/main" id="{245B17AF-3762-409D-85D6-DF41A9C65039}"/>
              </a:ext>
            </a:extLst>
          </p:cNvPr>
          <p:cNvSpPr/>
          <p:nvPr/>
        </p:nvSpPr>
        <p:spPr>
          <a:xfrm>
            <a:off x="3057154" y="4549375"/>
            <a:ext cx="580571" cy="856343"/>
          </a:xfrm>
          <a:prstGeom prst="downArrow">
            <a:avLst/>
          </a:prstGeom>
          <a:ln w="38100">
            <a:solidFill>
              <a:srgbClr val="D0024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8753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F7C625-C1AC-4DA2-AD06-6B9759580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5543"/>
            <a:ext cx="10515600" cy="885145"/>
          </a:xfrm>
          <a:solidFill>
            <a:srgbClr val="4472C4"/>
          </a:solidFill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Analyseren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E87C15-74EB-4E9F-A672-C68F827BA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Zorg dat je als casemanager dementie helder hebt: wie wil wat waarom?</a:t>
            </a:r>
          </a:p>
          <a:p>
            <a:r>
              <a:rPr lang="nl-NL" dirty="0"/>
              <a:t>Gebruik van behoeftekaarten</a:t>
            </a:r>
          </a:p>
          <a:p>
            <a:r>
              <a:rPr lang="nl-NL" dirty="0"/>
              <a:t>Zijn er conflicterende behoeften?</a:t>
            </a:r>
          </a:p>
          <a:p>
            <a:r>
              <a:rPr lang="nl-NL" dirty="0"/>
              <a:t>Valkuil: al over invulling nadenken en de oplossing</a:t>
            </a:r>
          </a:p>
          <a:p>
            <a:r>
              <a:rPr lang="nl-NL" dirty="0"/>
              <a:t>Verslaglegging van analyse</a:t>
            </a:r>
          </a:p>
        </p:txBody>
      </p:sp>
    </p:spTree>
    <p:extLst>
      <p:ext uri="{BB962C8B-B14F-4D97-AF65-F5344CB8AC3E}">
        <p14:creationId xmlns:p14="http://schemas.microsoft.com/office/powerpoint/2010/main" val="1052059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882323-20CE-4159-80D7-758930ED8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4914"/>
            <a:ext cx="10515600" cy="1015774"/>
          </a:xfrm>
          <a:solidFill>
            <a:srgbClr val="4472C4"/>
          </a:solidFill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Techniek van de drie B’s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27B089A5-B0D4-4675-84C1-28A55D07A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428967"/>
              </p:ext>
            </p:extLst>
          </p:nvPr>
        </p:nvGraphicFramePr>
        <p:xfrm>
          <a:off x="838200" y="1984601"/>
          <a:ext cx="10392177" cy="3988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7276">
                  <a:extLst>
                    <a:ext uri="{9D8B030D-6E8A-4147-A177-3AD203B41FA5}">
                      <a16:colId xmlns:a16="http://schemas.microsoft.com/office/drawing/2014/main" val="202267893"/>
                    </a:ext>
                  </a:extLst>
                </a:gridCol>
                <a:gridCol w="7984901">
                  <a:extLst>
                    <a:ext uri="{9D8B030D-6E8A-4147-A177-3AD203B41FA5}">
                      <a16:colId xmlns:a16="http://schemas.microsoft.com/office/drawing/2014/main" val="2791946803"/>
                    </a:ext>
                  </a:extLst>
                </a:gridCol>
              </a:tblGrid>
              <a:tr h="768310"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D00243"/>
                          </a:solidFill>
                        </a:rPr>
                        <a:t>B</a:t>
                      </a:r>
                      <a:r>
                        <a:rPr lang="nl-NL" sz="2400" dirty="0"/>
                        <a:t>elangrijkheid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Hoe belangrijk is deze behoefte nu (nog)?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2901737"/>
                  </a:ext>
                </a:extLst>
              </a:tr>
              <a:tr h="1326123"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D00243"/>
                          </a:solidFill>
                        </a:rPr>
                        <a:t>B</a:t>
                      </a:r>
                      <a:r>
                        <a:rPr lang="nl-NL" sz="2400" dirty="0"/>
                        <a:t>etekenis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Wat is voor de persoon met dementie de betekenis van de genoemde behoeften?</a:t>
                      </a:r>
                    </a:p>
                    <a:p>
                      <a:r>
                        <a:rPr lang="nl-NL" sz="2400" dirty="0"/>
                        <a:t>Wat is de vraag onder de vraag?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936426"/>
                  </a:ext>
                </a:extLst>
              </a:tr>
              <a:tr h="1894462">
                <a:tc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D00243"/>
                          </a:solidFill>
                        </a:rPr>
                        <a:t>B</a:t>
                      </a:r>
                      <a:r>
                        <a:rPr lang="nl-NL" sz="2400" dirty="0"/>
                        <a:t>elemmeringen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Waarom lukt iets niet, waarom doet iemand iets niet, wat is er nodig om het vol te kunnen blijven houden? </a:t>
                      </a:r>
                    </a:p>
                    <a:p>
                      <a:r>
                        <a:rPr lang="nl-NL" sz="2400" dirty="0"/>
                        <a:t>Denk aan cognitief, lichamelijk of sociaal gebied, of in de omgeving (binnen- of buitenshuis).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8451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197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5E9E8-AACE-498D-9F67-5094E2744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3514"/>
            <a:ext cx="10515600" cy="787174"/>
          </a:xfrm>
          <a:solidFill>
            <a:srgbClr val="4472C4"/>
          </a:solidFill>
        </p:spPr>
        <p:txBody>
          <a:bodyPr/>
          <a:lstStyle/>
          <a:p>
            <a:r>
              <a:rPr lang="nl-NL" dirty="0" err="1">
                <a:solidFill>
                  <a:schemeClr val="bg1"/>
                </a:solidFill>
              </a:rPr>
              <a:t>Behoeftenkaarten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1132AE-A7DF-4021-9404-A7A3973CE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Knip kaartjes in drie kleuren papier: voor de persoon met dementie, voor de naaste, voor hen samen</a:t>
            </a:r>
          </a:p>
          <a:p>
            <a:r>
              <a:rPr lang="nl-NL" dirty="0"/>
              <a:t>Schrijf elke behoefte die genoemd is op een kaartje</a:t>
            </a:r>
          </a:p>
          <a:p>
            <a:r>
              <a:rPr lang="nl-NL" dirty="0"/>
              <a:t>Loop de domeinen na: zelfredzaamheid; vitaliteit/actief zijn; sociale contacten; woonomgeving; welzijn/plezierige activiteiten en nuttig zijn</a:t>
            </a:r>
          </a:p>
          <a:p>
            <a:r>
              <a:rPr lang="nl-NL" dirty="0"/>
              <a:t>Leg deze samen met de persoon met dementie en naaste op volgorde van belangrijkheid, voor elk van de drie kleuren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3025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C576C-102E-4300-95D7-627925DA3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2886"/>
            <a:ext cx="10515600" cy="917802"/>
          </a:xfrm>
          <a:solidFill>
            <a:srgbClr val="4472C4"/>
          </a:solidFill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Gesprekken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E3B400-B3BE-40E5-90BB-E55F81ADE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nl-NL" sz="3000" dirty="0"/>
              <a:t>Bepaal: één of meer gesprekken, reken op een duur van 1 uur in totaal</a:t>
            </a:r>
          </a:p>
          <a:p>
            <a:pPr>
              <a:lnSpc>
                <a:spcPct val="100000"/>
              </a:lnSpc>
            </a:pPr>
            <a:r>
              <a:rPr lang="nl-NL" sz="3000" dirty="0"/>
              <a:t>Persoon met dementie en naaste: bij voorkeur apart</a:t>
            </a:r>
          </a:p>
          <a:p>
            <a:pPr>
              <a:lnSpc>
                <a:spcPct val="100000"/>
              </a:lnSpc>
            </a:pPr>
            <a:r>
              <a:rPr lang="nl-NL" sz="3000" dirty="0"/>
              <a:t>Naaste toch aanwezig: bespreek dat je je primair op persoon met dementie richt</a:t>
            </a:r>
          </a:p>
          <a:p>
            <a:pPr>
              <a:lnSpc>
                <a:spcPct val="100000"/>
              </a:lnSpc>
            </a:pPr>
            <a:r>
              <a:rPr lang="nl-NL" sz="3000" dirty="0"/>
              <a:t>Weinig ziekte-inzicht bij persoon met dementie: beter naaste apart</a:t>
            </a:r>
          </a:p>
          <a:p>
            <a:pPr>
              <a:lnSpc>
                <a:spcPct val="100000"/>
              </a:lnSpc>
            </a:pPr>
            <a:r>
              <a:rPr lang="nl-NL" sz="3000" dirty="0"/>
              <a:t>Maak het een gesprek: vraag dóór, vink niet je lijstje vragen af</a:t>
            </a:r>
          </a:p>
          <a:p>
            <a:pPr>
              <a:lnSpc>
                <a:spcPct val="100000"/>
              </a:lnSpc>
            </a:pPr>
            <a:r>
              <a:rPr lang="nl-NL" sz="3000" dirty="0"/>
              <a:t>Luister goed!</a:t>
            </a:r>
          </a:p>
          <a:p>
            <a:pPr>
              <a:lnSpc>
                <a:spcPct val="100000"/>
              </a:lnSpc>
            </a:pPr>
            <a:r>
              <a:rPr lang="nl-NL" sz="3000" dirty="0"/>
              <a:t>Draag geen oplossingen aan</a:t>
            </a:r>
          </a:p>
          <a:p>
            <a:pPr>
              <a:lnSpc>
                <a:spcPct val="100000"/>
              </a:lnSpc>
            </a:pPr>
            <a:r>
              <a:rPr lang="nl-NL" sz="3000" dirty="0"/>
              <a:t>Gesprek over behoeften naaste? Blijf zíjn/háár behoeften.</a:t>
            </a:r>
          </a:p>
          <a:p>
            <a:pPr>
              <a:lnSpc>
                <a:spcPct val="100000"/>
              </a:lnSpc>
            </a:pPr>
            <a:r>
              <a:rPr lang="nl-NL" sz="3000" dirty="0"/>
              <a:t>Verifieer of je het goed begrepen hebt: ‘Als ik hardop denk dan ….’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5759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C576C-102E-4300-95D7-627925DA3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2886"/>
            <a:ext cx="10515600" cy="917802"/>
          </a:xfrm>
          <a:solidFill>
            <a:srgbClr val="4472C4"/>
          </a:solidFill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Hoe ga je het gesprek aan?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E3B400-B3BE-40E5-90BB-E55F81ADE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nl-NL" dirty="0"/>
              <a:t>Doel</a:t>
            </a:r>
          </a:p>
          <a:p>
            <a:pPr lvl="1">
              <a:lnSpc>
                <a:spcPct val="100000"/>
              </a:lnSpc>
            </a:pPr>
            <a:r>
              <a:rPr lang="nl-NL" dirty="0"/>
              <a:t>Behoeften boven tafel krijgen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nl-NL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nl-NL" dirty="0"/>
              <a:t>Wie?</a:t>
            </a:r>
          </a:p>
          <a:p>
            <a:pPr lvl="1">
              <a:lnSpc>
                <a:spcPct val="100000"/>
              </a:lnSpc>
            </a:pPr>
            <a:r>
              <a:rPr lang="nl-NL" dirty="0"/>
              <a:t>Zowel persoon met dementie als naaste</a:t>
            </a:r>
          </a:p>
          <a:p>
            <a:pPr lvl="1">
              <a:lnSpc>
                <a:spcPct val="100000"/>
              </a:lnSpc>
            </a:pPr>
            <a:r>
              <a:rPr lang="nl-NL" dirty="0"/>
              <a:t>Bij voorkeur aparte gesprekken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nl-NL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nl-NL" dirty="0"/>
              <a:t>Hoe lang?</a:t>
            </a:r>
          </a:p>
          <a:p>
            <a:pPr lvl="1">
              <a:lnSpc>
                <a:spcPct val="100000"/>
              </a:lnSpc>
            </a:pPr>
            <a:r>
              <a:rPr lang="nl-NL" dirty="0"/>
              <a:t>+/- 60 minuten in totaal</a:t>
            </a:r>
          </a:p>
          <a:p>
            <a:pPr lvl="1">
              <a:lnSpc>
                <a:spcPct val="100000"/>
              </a:lnSpc>
            </a:pPr>
            <a:r>
              <a:rPr lang="nl-NL" dirty="0"/>
              <a:t>Verdeel eventueel over meerdere gesprekken</a:t>
            </a:r>
          </a:p>
        </p:txBody>
      </p:sp>
    </p:spTree>
    <p:extLst>
      <p:ext uri="{BB962C8B-B14F-4D97-AF65-F5344CB8AC3E}">
        <p14:creationId xmlns:p14="http://schemas.microsoft.com/office/powerpoint/2010/main" val="646429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C576C-102E-4300-95D7-627925DA3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2886"/>
            <a:ext cx="10515600" cy="917802"/>
          </a:xfrm>
          <a:solidFill>
            <a:srgbClr val="4472C4"/>
          </a:solidFill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Gespreksvoering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E3B400-B3BE-40E5-90BB-E55F81ADE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nl-NL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nl-NL" dirty="0"/>
              <a:t>Goed luisteren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nl-NL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nl-NL" dirty="0"/>
              <a:t>Doorvragen (open)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nl-NL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nl-NL" dirty="0"/>
              <a:t>Geen oplossingen aandragen</a:t>
            </a:r>
          </a:p>
        </p:txBody>
      </p:sp>
      <p:pic>
        <p:nvPicPr>
          <p:cNvPr id="1026" name="Picture 2" descr="Motiverende gespreksvoering (MI) - Instrumentenkiezer">
            <a:extLst>
              <a:ext uri="{FF2B5EF4-FFF2-40B4-BE49-F238E27FC236}">
                <a16:creationId xmlns:a16="http://schemas.microsoft.com/office/drawing/2014/main" id="{76A90AD9-5583-403B-9BCD-CA98333AD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691" y="2371724"/>
            <a:ext cx="3389534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653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C576C-102E-4300-95D7-627925DA3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2886"/>
            <a:ext cx="10515600" cy="917802"/>
          </a:xfrm>
          <a:solidFill>
            <a:srgbClr val="4472C4"/>
          </a:solidFill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Gesprekstechnieken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E3B400-B3BE-40E5-90BB-E55F81ADE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nl-NL" dirty="0"/>
          </a:p>
          <a:p>
            <a:pPr marL="0" indent="0">
              <a:lnSpc>
                <a:spcPct val="100000"/>
              </a:lnSpc>
              <a:buNone/>
            </a:pPr>
            <a:r>
              <a:rPr lang="nl-NL" dirty="0"/>
              <a:t>Welke gesprekstechnieken zetten jullie in? </a:t>
            </a:r>
          </a:p>
          <a:p>
            <a:pPr marL="0" indent="0">
              <a:lnSpc>
                <a:spcPct val="100000"/>
              </a:lnSpc>
              <a:buNone/>
            </a:pPr>
            <a:endParaRPr lang="nl-NL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nl-NL" dirty="0"/>
              <a:t>Techniek van de 3 B’s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nl-NL" dirty="0"/>
              <a:t>5x Waarom- methode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nl-NL" dirty="0"/>
              <a:t>Verificatie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5E1F731-3D59-45D3-8F66-87A8CDB00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0" y="3429000"/>
            <a:ext cx="3030682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996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6CFD49-7A0E-449F-94C2-7D41ACFE7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solidFill>
            <a:srgbClr val="4472C4"/>
          </a:solidFill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5 x waarom-methode: op zoek naar de kern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0F84A8-B6F4-4483-B2C6-26ED5624B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/>
              <a:t>	“Boodschappen doen lukt niet meer.”</a:t>
            </a:r>
          </a:p>
          <a:p>
            <a:pPr marL="0" indent="0">
              <a:buNone/>
            </a:pPr>
            <a:r>
              <a:rPr lang="nl-NL" b="1" dirty="0">
                <a:solidFill>
                  <a:srgbClr val="D00243"/>
                </a:solidFill>
              </a:rPr>
              <a:t>Waarom</a:t>
            </a:r>
            <a:r>
              <a:rPr lang="nl-NL" dirty="0"/>
              <a:t> lukt dat niet meer?</a:t>
            </a:r>
          </a:p>
          <a:p>
            <a:pPr marL="0" indent="0">
              <a:buNone/>
            </a:pPr>
            <a:r>
              <a:rPr lang="nl-NL" dirty="0"/>
              <a:t>	“Het wordt te zwaar. Ik kan de tassen amper meenemen op de fiets.”</a:t>
            </a:r>
          </a:p>
          <a:p>
            <a:pPr marL="0" indent="0">
              <a:buNone/>
            </a:pPr>
            <a:r>
              <a:rPr lang="nl-NL" b="1" dirty="0">
                <a:solidFill>
                  <a:srgbClr val="D00243"/>
                </a:solidFill>
              </a:rPr>
              <a:t>Waarom</a:t>
            </a:r>
            <a:r>
              <a:rPr lang="nl-NL" dirty="0"/>
              <a:t> zijn uw boodschappen zo zwaar? </a:t>
            </a:r>
          </a:p>
          <a:p>
            <a:pPr marL="0" indent="0">
              <a:buNone/>
            </a:pPr>
            <a:r>
              <a:rPr lang="nl-NL" dirty="0"/>
              <a:t>	“Het zijn de boodschappen voor de hele week. Die doe ik in één keer.”</a:t>
            </a:r>
          </a:p>
          <a:p>
            <a:pPr marL="0" indent="0">
              <a:buNone/>
            </a:pPr>
            <a:r>
              <a:rPr lang="nl-NL" b="1" dirty="0">
                <a:solidFill>
                  <a:srgbClr val="D00243"/>
                </a:solidFill>
              </a:rPr>
              <a:t>Waarom</a:t>
            </a:r>
            <a:r>
              <a:rPr lang="nl-NL" dirty="0"/>
              <a:t> doet u maar één keer per week boodschappen?</a:t>
            </a:r>
          </a:p>
          <a:p>
            <a:pPr marL="0" indent="0">
              <a:buNone/>
            </a:pPr>
            <a:r>
              <a:rPr lang="nl-NL" dirty="0"/>
              <a:t>	“Mijn vrouw vindt het niet prettig als ik vaker wegga.”</a:t>
            </a:r>
          </a:p>
          <a:p>
            <a:pPr marL="0" indent="0">
              <a:buNone/>
            </a:pPr>
            <a:r>
              <a:rPr lang="nl-NL" b="1" dirty="0">
                <a:solidFill>
                  <a:srgbClr val="D00243"/>
                </a:solidFill>
              </a:rPr>
              <a:t>Waarom</a:t>
            </a:r>
            <a:r>
              <a:rPr lang="nl-NL" dirty="0"/>
              <a:t> vindt zij dat niet prettig?</a:t>
            </a:r>
          </a:p>
          <a:p>
            <a:pPr marL="0" indent="0">
              <a:buNone/>
            </a:pPr>
            <a:r>
              <a:rPr lang="nl-NL" dirty="0"/>
              <a:t>	“Zij is ongerust als ik er niet ben en raakt dan paniek.”</a:t>
            </a:r>
          </a:p>
        </p:txBody>
      </p:sp>
    </p:spTree>
    <p:extLst>
      <p:ext uri="{BB962C8B-B14F-4D97-AF65-F5344CB8AC3E}">
        <p14:creationId xmlns:p14="http://schemas.microsoft.com/office/powerpoint/2010/main" val="29954999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6CFD49-7A0E-449F-94C2-7D41ACFE7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solidFill>
            <a:srgbClr val="4472C4"/>
          </a:solidFill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Verificatie methode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0F84A8-B6F4-4483-B2C6-26ED5624B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Ga na of de boodschap is overgekomen</a:t>
            </a:r>
          </a:p>
          <a:p>
            <a:endParaRPr lang="nl-NL" dirty="0"/>
          </a:p>
          <a:p>
            <a:r>
              <a:rPr lang="nl-NL" dirty="0"/>
              <a:t>Probeer te herformuleren</a:t>
            </a:r>
          </a:p>
          <a:p>
            <a:pPr lvl="1"/>
            <a:r>
              <a:rPr lang="nl-NL" dirty="0"/>
              <a:t>“</a:t>
            </a:r>
            <a:r>
              <a:rPr lang="nl-NL" i="1" dirty="0"/>
              <a:t>Dus als ik het goed beluister, …”</a:t>
            </a:r>
          </a:p>
          <a:p>
            <a:pPr lvl="1"/>
            <a:r>
              <a:rPr lang="nl-NL" i="1" dirty="0"/>
              <a:t>“Als ik hardop denk, dan …”</a:t>
            </a:r>
            <a:endParaRPr lang="nl-NL" dirty="0"/>
          </a:p>
        </p:txBody>
      </p:sp>
      <p:pic>
        <p:nvPicPr>
          <p:cNvPr id="3074" name="Picture 2" descr="Een Kenteken Checken Op Aantal Eigenaren - Kenteken check - Vertrouwd RDW  Voertuiggegevens Opvragen">
            <a:extLst>
              <a:ext uri="{FF2B5EF4-FFF2-40B4-BE49-F238E27FC236}">
                <a16:creationId xmlns:a16="http://schemas.microsoft.com/office/drawing/2014/main" id="{11B65FA6-FA6C-4F8F-80C0-23826AE01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299" y="3730625"/>
            <a:ext cx="2581275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308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239A026E-225E-429B-8DB9-FEF7B93692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263129"/>
              </p:ext>
            </p:extLst>
          </p:nvPr>
        </p:nvGraphicFramePr>
        <p:xfrm>
          <a:off x="748048" y="1571224"/>
          <a:ext cx="10515600" cy="2125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094414F1-CE67-4B8B-B6F6-085D975F64BB}"/>
              </a:ext>
            </a:extLst>
          </p:cNvPr>
          <p:cNvSpPr txBox="1"/>
          <p:nvPr/>
        </p:nvSpPr>
        <p:spPr>
          <a:xfrm>
            <a:off x="6750103" y="4576781"/>
            <a:ext cx="2551961" cy="954107"/>
          </a:xfrm>
          <a:prstGeom prst="rect">
            <a:avLst/>
          </a:prstGeom>
          <a:solidFill>
            <a:srgbClr val="D00243"/>
          </a:solidFill>
          <a:ln>
            <a:solidFill>
              <a:srgbClr val="D0024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2800" dirty="0">
                <a:solidFill>
                  <a:schemeClr val="bg1"/>
                </a:solidFill>
              </a:rPr>
              <a:t>casemanager dementie</a:t>
            </a:r>
          </a:p>
        </p:txBody>
      </p:sp>
      <p:sp>
        <p:nvSpPr>
          <p:cNvPr id="9" name="Pijl: rechts 8">
            <a:extLst>
              <a:ext uri="{FF2B5EF4-FFF2-40B4-BE49-F238E27FC236}">
                <a16:creationId xmlns:a16="http://schemas.microsoft.com/office/drawing/2014/main" id="{2BF3C938-104A-4489-9D18-21B2E1AFDA3D}"/>
              </a:ext>
            </a:extLst>
          </p:cNvPr>
          <p:cNvSpPr/>
          <p:nvPr/>
        </p:nvSpPr>
        <p:spPr>
          <a:xfrm rot="16200000">
            <a:off x="7659036" y="3586172"/>
            <a:ext cx="734096" cy="417214"/>
          </a:xfrm>
          <a:prstGeom prst="rightArrow">
            <a:avLst>
              <a:gd name="adj1" fmla="val 60000"/>
              <a:gd name="adj2" fmla="val 50000"/>
            </a:avLst>
          </a:prstGeom>
          <a:ln w="38100">
            <a:solidFill>
              <a:srgbClr val="D0024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</p:spTree>
    <p:extLst>
      <p:ext uri="{BB962C8B-B14F-4D97-AF65-F5344CB8AC3E}">
        <p14:creationId xmlns:p14="http://schemas.microsoft.com/office/powerpoint/2010/main" val="3889809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C576C-102E-4300-95D7-627925DA3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2886"/>
            <a:ext cx="10515600" cy="917802"/>
          </a:xfrm>
          <a:solidFill>
            <a:srgbClr val="4472C4"/>
          </a:solidFill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Onrealistische behoeften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E3B400-B3BE-40E5-90BB-E55F81ADE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Hoe ga je om met onrealistische behoeften?</a:t>
            </a:r>
          </a:p>
          <a:p>
            <a:endParaRPr lang="nl-NL" dirty="0"/>
          </a:p>
          <a:p>
            <a:r>
              <a:rPr lang="nl-NL" dirty="0"/>
              <a:t>Probeer betekenis van de wens te verhelderen. Formuleer een haalbare behoefte met deze betekenis.</a:t>
            </a:r>
          </a:p>
        </p:txBody>
      </p:sp>
      <p:pic>
        <p:nvPicPr>
          <p:cNvPr id="5122" name="Picture 2" descr="Auto Rijden Voertuig - Gratis vectorafbeelding op Pixabay">
            <a:extLst>
              <a:ext uri="{FF2B5EF4-FFF2-40B4-BE49-F238E27FC236}">
                <a16:creationId xmlns:a16="http://schemas.microsoft.com/office/drawing/2014/main" id="{47B7A470-342F-4086-BAD8-A84FD8CD7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4686300"/>
            <a:ext cx="34480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332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C576C-102E-4300-95D7-627925DA3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2886"/>
            <a:ext cx="10515600" cy="917802"/>
          </a:xfrm>
          <a:solidFill>
            <a:srgbClr val="4472C4"/>
          </a:solidFill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Hulpmiddelen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E3B400-B3BE-40E5-90BB-E55F81ADE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Weekschema</a:t>
            </a:r>
          </a:p>
          <a:p>
            <a:pPr lvl="1"/>
            <a:r>
              <a:rPr lang="nl-NL" dirty="0"/>
              <a:t>Wat doet iemand zoal in een week? Wat lukt wel, en wat niet?</a:t>
            </a:r>
          </a:p>
          <a:p>
            <a:pPr lvl="1"/>
            <a:r>
              <a:rPr lang="nl-NL" dirty="0"/>
              <a:t>Waar zit ruimte om behoeften te vervullen?</a:t>
            </a:r>
          </a:p>
          <a:p>
            <a:pPr lvl="1"/>
            <a:r>
              <a:rPr lang="nl-NL" dirty="0"/>
              <a:t>Hoe is de balans tussen activiteiten en rust?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Vraag vanuit terreinen van behoeften</a:t>
            </a:r>
          </a:p>
        </p:txBody>
      </p:sp>
    </p:spTree>
    <p:extLst>
      <p:ext uri="{BB962C8B-B14F-4D97-AF65-F5344CB8AC3E}">
        <p14:creationId xmlns:p14="http://schemas.microsoft.com/office/powerpoint/2010/main" val="708115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1683F-52B5-4C2B-9FAC-315E8C31D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0229"/>
            <a:ext cx="10515600" cy="950459"/>
          </a:xfrm>
          <a:solidFill>
            <a:srgbClr val="4472C4"/>
          </a:solidFill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Voorbeeldvragen - opening</a:t>
            </a:r>
          </a:p>
        </p:txBody>
      </p:sp>
      <p:graphicFrame>
        <p:nvGraphicFramePr>
          <p:cNvPr id="4" name="Tijdelijke aanduiding voor inhoud 3" descr="a">
            <a:extLst>
              <a:ext uri="{FF2B5EF4-FFF2-40B4-BE49-F238E27FC236}">
                <a16:creationId xmlns:a16="http://schemas.microsoft.com/office/drawing/2014/main" id="{4B640A72-78CC-45AF-BBCC-E94A8B3F01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062737"/>
              </p:ext>
            </p:extLst>
          </p:nvPr>
        </p:nvGraphicFramePr>
        <p:xfrm>
          <a:off x="838200" y="1825625"/>
          <a:ext cx="10515600" cy="23774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53774962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9673496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/>
                        <a:t>Aan persoon met dementie</a:t>
                      </a:r>
                      <a:endParaRPr lang="nl-NL" sz="2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0" dirty="0"/>
                        <a:t>Aan naaste</a:t>
                      </a:r>
                      <a:endParaRPr lang="nl-NL" sz="24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66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nl-NL" sz="2400" dirty="0"/>
                        <a:t>Vertelt u eens hoe een dag er uitziet.</a:t>
                      </a:r>
                    </a:p>
                    <a:p>
                      <a:pPr lvl="0"/>
                      <a:r>
                        <a:rPr lang="nl-NL" sz="2400" dirty="0"/>
                        <a:t>Wat doet u graag?</a:t>
                      </a:r>
                    </a:p>
                    <a:p>
                      <a:pPr lvl="0"/>
                      <a:r>
                        <a:rPr lang="nl-NL" sz="2400" dirty="0"/>
                        <a:t>Waar geniet u van?</a:t>
                      </a:r>
                    </a:p>
                    <a:p>
                      <a:endParaRPr lang="nl-N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/>
                        <a:t>Wat hebt u nodig om er goed mee om te gaan?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/>
                        <a:t>Wat is voor u belangrijk om het vol te houden?</a:t>
                      </a:r>
                    </a:p>
                    <a:p>
                      <a:endParaRPr lang="nl-N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847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423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ep 39">
            <a:extLst>
              <a:ext uri="{FF2B5EF4-FFF2-40B4-BE49-F238E27FC236}">
                <a16:creationId xmlns:a16="http://schemas.microsoft.com/office/drawing/2014/main" id="{D9A32004-5C8F-48B9-851C-0A71E4197E68}"/>
              </a:ext>
            </a:extLst>
          </p:cNvPr>
          <p:cNvGrpSpPr/>
          <p:nvPr/>
        </p:nvGrpSpPr>
        <p:grpSpPr>
          <a:xfrm>
            <a:off x="2102315" y="716007"/>
            <a:ext cx="8021371" cy="4163985"/>
            <a:chOff x="2498756" y="2100405"/>
            <a:chExt cx="7007381" cy="3285798"/>
          </a:xfrm>
        </p:grpSpPr>
        <p:pic>
          <p:nvPicPr>
            <p:cNvPr id="8" name="Gráfico 12" descr="Carro de la compra">
              <a:extLst>
                <a:ext uri="{FF2B5EF4-FFF2-40B4-BE49-F238E27FC236}">
                  <a16:creationId xmlns:a16="http://schemas.microsoft.com/office/drawing/2014/main" id="{211CCF83-83EE-4ED1-8055-72D5E3AF5EBE}"/>
                </a:ext>
              </a:extLst>
            </p:cNvPr>
            <p:cNvPicPr/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498756" y="4655906"/>
              <a:ext cx="692051" cy="730297"/>
            </a:xfrm>
            <a:prstGeom prst="rect">
              <a:avLst/>
            </a:prstGeom>
          </p:spPr>
        </p:pic>
        <p:pic>
          <p:nvPicPr>
            <p:cNvPr id="9" name="Gráfico 3" descr="Hombre con bastón">
              <a:extLst>
                <a:ext uri="{FF2B5EF4-FFF2-40B4-BE49-F238E27FC236}">
                  <a16:creationId xmlns:a16="http://schemas.microsoft.com/office/drawing/2014/main" id="{8427455C-0E4B-45F5-8B08-467B0C8B697A}"/>
                </a:ext>
              </a:extLst>
            </p:cNvPr>
            <p:cNvPicPr/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468349" y="3760405"/>
              <a:ext cx="687547" cy="725544"/>
            </a:xfrm>
            <a:prstGeom prst="rect">
              <a:avLst/>
            </a:prstGeom>
          </p:spPr>
        </p:pic>
        <p:pic>
          <p:nvPicPr>
            <p:cNvPr id="10" name="Gráfico 10" descr="Notas musicales">
              <a:extLst>
                <a:ext uri="{FF2B5EF4-FFF2-40B4-BE49-F238E27FC236}">
                  <a16:creationId xmlns:a16="http://schemas.microsoft.com/office/drawing/2014/main" id="{4B4F95CD-C58F-4ED7-867C-7CFF3F983A06}"/>
                </a:ext>
              </a:extLst>
            </p:cNvPr>
            <p:cNvPicPr/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666364" y="2100405"/>
              <a:ext cx="676253" cy="713626"/>
            </a:xfrm>
            <a:prstGeom prst="rect">
              <a:avLst/>
            </a:prstGeom>
          </p:spPr>
        </p:pic>
        <p:pic>
          <p:nvPicPr>
            <p:cNvPr id="11" name="Gráfico 32" descr="Escena en barrio residencial">
              <a:extLst>
                <a:ext uri="{FF2B5EF4-FFF2-40B4-BE49-F238E27FC236}">
                  <a16:creationId xmlns:a16="http://schemas.microsoft.com/office/drawing/2014/main" id="{F2FD8B4F-DBD6-4936-AF2E-A0A20EAB1963}"/>
                </a:ext>
              </a:extLst>
            </p:cNvPr>
            <p:cNvPicPr/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814086" y="4655906"/>
              <a:ext cx="692051" cy="730297"/>
            </a:xfrm>
            <a:prstGeom prst="rect">
              <a:avLst/>
            </a:prstGeom>
          </p:spPr>
        </p:pic>
        <p:pic>
          <p:nvPicPr>
            <p:cNvPr id="12" name="Gráfico 19" descr="Sala de juntas">
              <a:extLst>
                <a:ext uri="{FF2B5EF4-FFF2-40B4-BE49-F238E27FC236}">
                  <a16:creationId xmlns:a16="http://schemas.microsoft.com/office/drawing/2014/main" id="{D57132AC-4ACF-407A-955A-135B28DF2CAB}"/>
                </a:ext>
              </a:extLst>
            </p:cNvPr>
            <p:cNvPicPr/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862154" y="3778472"/>
              <a:ext cx="789371" cy="832995"/>
            </a:xfrm>
            <a:prstGeom prst="rect">
              <a:avLst/>
            </a:prstGeom>
          </p:spPr>
        </p:pic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5B8C1E2C-C1AF-47D8-8EF6-4706423AB803}"/>
                </a:ext>
              </a:extLst>
            </p:cNvPr>
            <p:cNvSpPr/>
            <p:nvPr/>
          </p:nvSpPr>
          <p:spPr>
            <a:xfrm>
              <a:off x="5241587" y="2733599"/>
              <a:ext cx="1448907" cy="867756"/>
            </a:xfrm>
            <a:prstGeom prst="rect">
              <a:avLst/>
            </a:prstGeom>
            <a:solidFill>
              <a:srgbClr val="D00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welzijn</a:t>
              </a:r>
            </a:p>
            <a:p>
              <a:pPr algn="ctr"/>
              <a:r>
                <a:rPr lang="nl-NL" dirty="0">
                  <a:solidFill>
                    <a:schemeClr val="tx1"/>
                  </a:solidFill>
                </a:rPr>
                <a:t>Plezierige activiteiten, Nuttig zijn</a:t>
              </a:r>
            </a:p>
          </p:txBody>
        </p:sp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BC41274A-7314-4437-976A-5773D74A449D}"/>
                </a:ext>
              </a:extLst>
            </p:cNvPr>
            <p:cNvSpPr/>
            <p:nvPr/>
          </p:nvSpPr>
          <p:spPr>
            <a:xfrm>
              <a:off x="4155896" y="3834103"/>
              <a:ext cx="1372006" cy="713626"/>
            </a:xfrm>
            <a:prstGeom prst="rect">
              <a:avLst/>
            </a:prstGeom>
            <a:solidFill>
              <a:srgbClr val="D00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vitaliteit </a:t>
              </a:r>
            </a:p>
            <a:p>
              <a:pPr algn="ctr"/>
              <a:r>
                <a:rPr lang="nl-NL" dirty="0">
                  <a:solidFill>
                    <a:schemeClr val="tx1"/>
                  </a:solidFill>
                </a:rPr>
                <a:t>Actief zijn</a:t>
              </a:r>
              <a:endParaRPr lang="nl-NL" dirty="0"/>
            </a:p>
          </p:txBody>
        </p: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1FF5D72F-DF90-49F5-9C7B-EAF86B889C9D}"/>
                </a:ext>
              </a:extLst>
            </p:cNvPr>
            <p:cNvSpPr/>
            <p:nvPr/>
          </p:nvSpPr>
          <p:spPr>
            <a:xfrm>
              <a:off x="3216262" y="4672577"/>
              <a:ext cx="1372006" cy="713626"/>
            </a:xfrm>
            <a:prstGeom prst="rect">
              <a:avLst/>
            </a:prstGeom>
            <a:solidFill>
              <a:srgbClr val="D00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err="1"/>
                <a:t>zelfred-zaamheid</a:t>
              </a:r>
              <a:endParaRPr lang="nl-NL" dirty="0"/>
            </a:p>
          </p:txBody>
        </p:sp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C394D5BF-8B31-4B1F-A8D3-AF44AC34DEC6}"/>
                </a:ext>
              </a:extLst>
            </p:cNvPr>
            <p:cNvSpPr/>
            <p:nvPr/>
          </p:nvSpPr>
          <p:spPr>
            <a:xfrm>
              <a:off x="6355648" y="3826683"/>
              <a:ext cx="1372006" cy="713626"/>
            </a:xfrm>
            <a:prstGeom prst="rect">
              <a:avLst/>
            </a:prstGeom>
            <a:solidFill>
              <a:srgbClr val="D00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>
                  <a:solidFill>
                    <a:schemeClr val="tx1"/>
                  </a:solidFill>
                </a:rPr>
                <a:t>Sociale</a:t>
              </a:r>
              <a:r>
                <a:rPr lang="nl-NL" dirty="0"/>
                <a:t> </a:t>
              </a:r>
              <a:r>
                <a:rPr lang="nl-NL" dirty="0">
                  <a:solidFill>
                    <a:schemeClr val="bg1"/>
                  </a:solidFill>
                </a:rPr>
                <a:t>contacten</a:t>
              </a:r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A913CB90-B2CC-4848-BD2E-FF1C5A310A02}"/>
                </a:ext>
              </a:extLst>
            </p:cNvPr>
            <p:cNvSpPr/>
            <p:nvPr/>
          </p:nvSpPr>
          <p:spPr>
            <a:xfrm>
              <a:off x="7274443" y="4672577"/>
              <a:ext cx="1372006" cy="713626"/>
            </a:xfrm>
            <a:prstGeom prst="rect">
              <a:avLst/>
            </a:prstGeom>
            <a:solidFill>
              <a:srgbClr val="D00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err="1"/>
                <a:t>woon-omgeving</a:t>
              </a:r>
              <a:endParaRPr lang="nl-NL" dirty="0"/>
            </a:p>
          </p:txBody>
        </p:sp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89EE95C6-EC10-4F51-9B80-A0C0AF932EDA}"/>
                </a:ext>
              </a:extLst>
            </p:cNvPr>
            <p:cNvSpPr/>
            <p:nvPr/>
          </p:nvSpPr>
          <p:spPr>
            <a:xfrm>
              <a:off x="5241587" y="4672577"/>
              <a:ext cx="1372006" cy="713626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behoeften</a:t>
              </a:r>
            </a:p>
          </p:txBody>
        </p:sp>
        <p:cxnSp>
          <p:nvCxnSpPr>
            <p:cNvPr id="24" name="Rechte verbindingslijn met pijl 23">
              <a:extLst>
                <a:ext uri="{FF2B5EF4-FFF2-40B4-BE49-F238E27FC236}">
                  <a16:creationId xmlns:a16="http://schemas.microsoft.com/office/drawing/2014/main" id="{3A8CB8B1-A6D9-4BFB-8E53-869FF0C124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27590" y="3618216"/>
              <a:ext cx="0" cy="10376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chte verbindingslijn met pijl 28">
              <a:extLst>
                <a:ext uri="{FF2B5EF4-FFF2-40B4-BE49-F238E27FC236}">
                  <a16:creationId xmlns:a16="http://schemas.microsoft.com/office/drawing/2014/main" id="{26D12F79-B6DE-44A8-A017-C6C5455FD426}"/>
                </a:ext>
              </a:extLst>
            </p:cNvPr>
            <p:cNvCxnSpPr>
              <a:stCxn id="22" idx="3"/>
              <a:endCxn id="19" idx="1"/>
            </p:cNvCxnSpPr>
            <p:nvPr/>
          </p:nvCxnSpPr>
          <p:spPr>
            <a:xfrm>
              <a:off x="6613593" y="5029390"/>
              <a:ext cx="6608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met pijl 32">
              <a:extLst>
                <a:ext uri="{FF2B5EF4-FFF2-40B4-BE49-F238E27FC236}">
                  <a16:creationId xmlns:a16="http://schemas.microsoft.com/office/drawing/2014/main" id="{BB2C7C72-CEF9-4085-B8E8-1E6AD258AA27}"/>
                </a:ext>
              </a:extLst>
            </p:cNvPr>
            <p:cNvCxnSpPr>
              <a:stCxn id="22" idx="1"/>
              <a:endCxn id="17" idx="3"/>
            </p:cNvCxnSpPr>
            <p:nvPr/>
          </p:nvCxnSpPr>
          <p:spPr>
            <a:xfrm flipH="1">
              <a:off x="4588268" y="5029390"/>
              <a:ext cx="65331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Verbindingslijn: gekromd 34">
              <a:extLst>
                <a:ext uri="{FF2B5EF4-FFF2-40B4-BE49-F238E27FC236}">
                  <a16:creationId xmlns:a16="http://schemas.microsoft.com/office/drawing/2014/main" id="{828A5CCB-DD17-4C7A-8FD4-76C2D78C30BE}"/>
                </a:ext>
              </a:extLst>
            </p:cNvPr>
            <p:cNvCxnSpPr>
              <a:stCxn id="22" idx="0"/>
              <a:endCxn id="18" idx="1"/>
            </p:cNvCxnSpPr>
            <p:nvPr/>
          </p:nvCxnSpPr>
          <p:spPr>
            <a:xfrm rot="5400000" flipH="1" flipV="1">
              <a:off x="5897079" y="4214008"/>
              <a:ext cx="489081" cy="428058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Verbindingslijn: gekromd 35">
              <a:extLst>
                <a:ext uri="{FF2B5EF4-FFF2-40B4-BE49-F238E27FC236}">
                  <a16:creationId xmlns:a16="http://schemas.microsoft.com/office/drawing/2014/main" id="{CEB3E6A5-7D1F-481A-B00C-6EC9AD1F4E07}"/>
                </a:ext>
              </a:extLst>
            </p:cNvPr>
            <p:cNvCxnSpPr>
              <a:cxnSpLocks/>
              <a:stCxn id="22" idx="0"/>
              <a:endCxn id="16" idx="3"/>
            </p:cNvCxnSpPr>
            <p:nvPr/>
          </p:nvCxnSpPr>
          <p:spPr>
            <a:xfrm rot="16200000" flipV="1">
              <a:off x="5486916" y="4231903"/>
              <a:ext cx="481661" cy="399688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kstvak 1">
            <a:extLst>
              <a:ext uri="{FF2B5EF4-FFF2-40B4-BE49-F238E27FC236}">
                <a16:creationId xmlns:a16="http://schemas.microsoft.com/office/drawing/2014/main" id="{B71181DC-0E87-D64F-89E1-943E4298E8D5}"/>
              </a:ext>
            </a:extLst>
          </p:cNvPr>
          <p:cNvSpPr txBox="1"/>
          <p:nvPr/>
        </p:nvSpPr>
        <p:spPr>
          <a:xfrm>
            <a:off x="2102315" y="5865174"/>
            <a:ext cx="2185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VitaDem</a:t>
            </a:r>
            <a:r>
              <a:rPr lang="nl-NL" dirty="0"/>
              <a:t>; </a:t>
            </a:r>
            <a:r>
              <a:rPr lang="nl-NL" dirty="0" err="1"/>
              <a:t>SPANkracht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7045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6822A-C70F-4D2C-B60F-DE7C5ED4C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  <a:solidFill>
            <a:srgbClr val="4472C4"/>
          </a:solidFill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Voorbeeldvragen – vervolg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935DFC1E-DF8B-4DD2-B112-94F0DE3FDD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451233"/>
              </p:ext>
            </p:extLst>
          </p:nvPr>
        </p:nvGraphicFramePr>
        <p:xfrm>
          <a:off x="677197" y="1610196"/>
          <a:ext cx="10837606" cy="515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8803">
                  <a:extLst>
                    <a:ext uri="{9D8B030D-6E8A-4147-A177-3AD203B41FA5}">
                      <a16:colId xmlns:a16="http://schemas.microsoft.com/office/drawing/2014/main" val="2444233642"/>
                    </a:ext>
                  </a:extLst>
                </a:gridCol>
                <a:gridCol w="5418803">
                  <a:extLst>
                    <a:ext uri="{9D8B030D-6E8A-4147-A177-3AD203B41FA5}">
                      <a16:colId xmlns:a16="http://schemas.microsoft.com/office/drawing/2014/main" val="22743214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nl-NL" sz="2000" b="1" dirty="0">
                          <a:solidFill>
                            <a:srgbClr val="D00243"/>
                          </a:solidFill>
                        </a:rPr>
                        <a:t>Zelfredzaamheid</a:t>
                      </a:r>
                      <a:r>
                        <a:rPr lang="nl-NL" sz="2000" dirty="0">
                          <a:solidFill>
                            <a:srgbClr val="D00243"/>
                          </a:solidFill>
                        </a:rPr>
                        <a:t> </a:t>
                      </a:r>
                    </a:p>
                    <a:p>
                      <a:pPr marL="0" lvl="0" indent="0">
                        <a:buNone/>
                      </a:pPr>
                      <a:r>
                        <a:rPr lang="nl-NL" sz="2000" i="1" dirty="0"/>
                        <a:t>persoonlijke verzorging, huishouden, financiën</a:t>
                      </a:r>
                    </a:p>
                    <a:p>
                      <a:pPr lvl="0">
                        <a:buFont typeface="Symbol" panose="05050102010706020507" pitchFamily="18" charset="2"/>
                        <a:buChar char="-"/>
                      </a:pPr>
                      <a:r>
                        <a:rPr lang="nl-NL" sz="2000" dirty="0"/>
                        <a:t>Hoe gaat dit? </a:t>
                      </a:r>
                    </a:p>
                    <a:p>
                      <a:pPr lvl="0">
                        <a:buFont typeface="Symbol" panose="05050102010706020507" pitchFamily="18" charset="2"/>
                        <a:buChar char="-"/>
                      </a:pPr>
                      <a:r>
                        <a:rPr lang="nl-NL" sz="2000" dirty="0"/>
                        <a:t>Met hulp van anderen of met hulpmiddelen?</a:t>
                      </a:r>
                    </a:p>
                    <a:p>
                      <a:pPr lvl="0">
                        <a:buFont typeface="Symbol" panose="05050102010706020507" pitchFamily="18" charset="2"/>
                        <a:buChar char="-"/>
                      </a:pPr>
                      <a:r>
                        <a:rPr lang="nl-NL" sz="2000" dirty="0"/>
                        <a:t>Bent u tevreden met hoe het gaat? </a:t>
                      </a:r>
                    </a:p>
                    <a:p>
                      <a:pPr lvl="0">
                        <a:buFont typeface="Symbol" panose="05050102010706020507" pitchFamily="18" charset="2"/>
                        <a:buChar char="-"/>
                      </a:pPr>
                      <a:r>
                        <a:rPr lang="nl-NL" sz="2000" dirty="0"/>
                        <a:t>Wat is er lastig aan? Waarom lukt het niet?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nl-NL" sz="2000" b="1" dirty="0">
                          <a:solidFill>
                            <a:srgbClr val="D00243"/>
                          </a:solidFill>
                        </a:rPr>
                        <a:t>Sociale contacten </a:t>
                      </a:r>
                    </a:p>
                    <a:p>
                      <a:pPr marL="0" lvl="0" indent="0" algn="l" defTabSz="914400" rtl="0" eaLnBrk="1" latinLnBrk="0" hangingPunct="1">
                        <a:buNone/>
                      </a:pPr>
                      <a:r>
                        <a:rPr lang="nl-NL" sz="2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familie, vrienden, kennissen, buren</a:t>
                      </a:r>
                    </a:p>
                    <a:p>
                      <a:pPr lvl="0">
                        <a:buFont typeface="Symbol" panose="05050102010706020507" pitchFamily="18" charset="2"/>
                        <a:buChar char="-"/>
                      </a:pPr>
                      <a:r>
                        <a:rPr lang="nl-NL" sz="2000" dirty="0"/>
                        <a:t>Wie zijn belangrijk voor u?</a:t>
                      </a:r>
                    </a:p>
                    <a:p>
                      <a:pPr lvl="0">
                        <a:buFont typeface="Symbol" panose="05050102010706020507" pitchFamily="18" charset="2"/>
                        <a:buChar char="-"/>
                      </a:pPr>
                      <a:r>
                        <a:rPr lang="nl-NL" sz="2000" dirty="0"/>
                        <a:t>Wat betekenen deze mensen voor u?</a:t>
                      </a:r>
                    </a:p>
                    <a:p>
                      <a:pPr lvl="0">
                        <a:buFont typeface="Symbol" panose="05050102010706020507" pitchFamily="18" charset="2"/>
                        <a:buChar char="-"/>
                      </a:pPr>
                      <a:r>
                        <a:rPr lang="nl-NL" sz="2000" dirty="0"/>
                        <a:t>Als u hulp nodig heeft/uw verhaal kwijt wilt, kunt u dan bij iemand terecht?</a:t>
                      </a:r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7926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nl-NL" sz="2000" b="1" dirty="0">
                          <a:solidFill>
                            <a:srgbClr val="D00243"/>
                          </a:solidFill>
                        </a:rPr>
                        <a:t>Vitaliteit</a:t>
                      </a:r>
                      <a:r>
                        <a:rPr lang="nl-NL" sz="2000" dirty="0">
                          <a:solidFill>
                            <a:srgbClr val="D00243"/>
                          </a:solidFill>
                        </a:rPr>
                        <a:t>, </a:t>
                      </a:r>
                      <a:r>
                        <a:rPr lang="nl-NL" sz="2000" b="1" dirty="0">
                          <a:solidFill>
                            <a:srgbClr val="D00243"/>
                          </a:solidFill>
                        </a:rPr>
                        <a:t>fysiek actief zijn</a:t>
                      </a:r>
                    </a:p>
                    <a:p>
                      <a:pPr marL="0" lvl="0" indent="0">
                        <a:buNone/>
                      </a:pPr>
                      <a:r>
                        <a:rPr lang="nl-NL" sz="2000" i="1" dirty="0"/>
                        <a:t>hobby’s/activiteiten binnen en buiten, lichamelijke activiteit</a:t>
                      </a:r>
                    </a:p>
                    <a:p>
                      <a:pPr lvl="0">
                        <a:buFont typeface="Symbol" panose="05050102010706020507" pitchFamily="18" charset="2"/>
                        <a:buChar char="-"/>
                      </a:pPr>
                      <a:r>
                        <a:rPr lang="nl-NL" sz="2000" dirty="0"/>
                        <a:t>Wat doet u heel graag?</a:t>
                      </a:r>
                    </a:p>
                    <a:p>
                      <a:pPr lvl="0">
                        <a:buFont typeface="Symbol" panose="05050102010706020507" pitchFamily="18" charset="2"/>
                        <a:buChar char="-"/>
                      </a:pPr>
                      <a:r>
                        <a:rPr lang="nl-NL" sz="2000" dirty="0"/>
                        <a:t>Hoe gaat dit? Bent u daarover tevreden?</a:t>
                      </a:r>
                    </a:p>
                    <a:p>
                      <a:pPr lvl="0">
                        <a:buFont typeface="Symbol" panose="05050102010706020507" pitchFamily="18" charset="2"/>
                        <a:buChar char="-"/>
                      </a:pPr>
                      <a:r>
                        <a:rPr lang="nl-NL" sz="2000" dirty="0"/>
                        <a:t>Wat is er lastig aan? Waarom lukt het niet?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nl-NL" sz="2000" b="1" dirty="0">
                          <a:solidFill>
                            <a:srgbClr val="D00243"/>
                          </a:solidFill>
                        </a:rPr>
                        <a:t>Woonomgeving</a:t>
                      </a:r>
                      <a:r>
                        <a:rPr lang="nl-NL" sz="2000" dirty="0"/>
                        <a:t> </a:t>
                      </a:r>
                    </a:p>
                    <a:p>
                      <a:pPr marL="0" lvl="0" indent="0" algn="l" defTabSz="914400" rtl="0" eaLnBrk="1" latinLnBrk="0" hangingPunct="1">
                        <a:buNone/>
                      </a:pPr>
                      <a:r>
                        <a:rPr lang="nl-NL" sz="2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dementievriendelijkheid</a:t>
                      </a:r>
                    </a:p>
                    <a:p>
                      <a:pPr lvl="0">
                        <a:buFont typeface="Symbol" panose="05050102010706020507" pitchFamily="18" charset="2"/>
                        <a:buChar char="-"/>
                      </a:pPr>
                      <a:r>
                        <a:rPr lang="nl-NL" sz="2000" dirty="0"/>
                        <a:t>Hoe bevalt uw woning?</a:t>
                      </a:r>
                    </a:p>
                    <a:p>
                      <a:pPr lvl="0">
                        <a:buFont typeface="Symbol" panose="05050102010706020507" pitchFamily="18" charset="2"/>
                        <a:buChar char="-"/>
                      </a:pPr>
                      <a:r>
                        <a:rPr lang="nl-NL" sz="2000" dirty="0"/>
                        <a:t>Wat vindt u van uw buurt?</a:t>
                      </a:r>
                    </a:p>
                    <a:p>
                      <a:endParaRPr lang="nl-NL" sz="2000" dirty="0"/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444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/>
                        <a:t>En: wat wordt gemist wat vroeger wel kon?</a:t>
                      </a:r>
                    </a:p>
                    <a:p>
                      <a:endParaRPr lang="nl-NL" sz="2000" dirty="0"/>
                    </a:p>
                    <a:p>
                      <a:endParaRPr lang="nl-NL" sz="20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nl-NL" sz="2000" b="1" dirty="0">
                          <a:solidFill>
                            <a:srgbClr val="D00243"/>
                          </a:solidFill>
                        </a:rPr>
                        <a:t>Welzijn, plezierige en nuttige activiteiten</a:t>
                      </a:r>
                    </a:p>
                    <a:p>
                      <a:pPr marL="0" lvl="0" indent="0" algn="l" defTabSz="914400" rtl="0" eaLnBrk="1" latinLnBrk="0" hangingPunct="1">
                        <a:buNone/>
                      </a:pPr>
                      <a:r>
                        <a:rPr lang="nl-NL" sz="2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zich goed voelen, levenslust hebben, nuttig voelen</a:t>
                      </a:r>
                    </a:p>
                    <a:p>
                      <a:pPr lvl="0">
                        <a:buFont typeface="Symbol" panose="05050102010706020507" pitchFamily="18" charset="2"/>
                        <a:buChar char="-"/>
                      </a:pPr>
                      <a:r>
                        <a:rPr lang="nl-NL" sz="2000" dirty="0"/>
                        <a:t>Wat vindt u belangrijk?</a:t>
                      </a:r>
                    </a:p>
                    <a:p>
                      <a:pPr lvl="0">
                        <a:buFont typeface="Symbol" panose="05050102010706020507" pitchFamily="18" charset="2"/>
                        <a:buChar char="-"/>
                      </a:pPr>
                      <a:r>
                        <a:rPr lang="nl-NL" sz="2000" dirty="0"/>
                        <a:t>Lukt het om dit te doen?</a:t>
                      </a:r>
                    </a:p>
                  </a:txBody>
                  <a:tcPr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7460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1981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2739C3-F1CE-403C-9A0A-706F4014E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solidFill>
            <a:srgbClr val="4472C4"/>
          </a:solidFill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Creatief leren denken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459692-34BF-47F2-965A-4B2D7FB3D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nl-NL" dirty="0"/>
              <a:t>Wat is het? Creatief leren kijken naar de behoefte, de vraag achter de vraag. Die wordt namelijk niet makkelijk direct gezien of gedeeld.</a:t>
            </a:r>
          </a:p>
          <a:p>
            <a:pPr>
              <a:lnSpc>
                <a:spcPct val="100000"/>
              </a:lnSpc>
            </a:pPr>
            <a:endParaRPr lang="nl-NL" dirty="0"/>
          </a:p>
          <a:p>
            <a:pPr>
              <a:lnSpc>
                <a:spcPct val="100000"/>
              </a:lnSpc>
            </a:pPr>
            <a:r>
              <a:rPr lang="nl-NL" dirty="0"/>
              <a:t>Waarom? Omdat iedereen geneigd is in te vullen vanuit zijn/haar eigen achtergrond. Dat is niet per se passend voor het clientpaar.</a:t>
            </a:r>
          </a:p>
          <a:p>
            <a:pPr>
              <a:lnSpc>
                <a:spcPct val="100000"/>
              </a:lnSpc>
            </a:pPr>
            <a:endParaRPr lang="nl-NL" dirty="0"/>
          </a:p>
          <a:p>
            <a:pPr>
              <a:lnSpc>
                <a:spcPct val="100000"/>
              </a:lnSpc>
            </a:pPr>
            <a:r>
              <a:rPr lang="nl-NL" dirty="0"/>
              <a:t>Creatief denken kan een bron van vernieuwing zijn.</a:t>
            </a:r>
          </a:p>
          <a:p>
            <a:pPr>
              <a:lnSpc>
                <a:spcPct val="100000"/>
              </a:lnSpc>
            </a:pPr>
            <a:endParaRPr lang="nl-NL" dirty="0"/>
          </a:p>
          <a:p>
            <a:pPr>
              <a:lnSpc>
                <a:spcPct val="100000"/>
              </a:lnSpc>
            </a:pPr>
            <a:r>
              <a:rPr lang="nl-NL" dirty="0"/>
              <a:t>Creatief denken geeft ruimte en verhindert dat je meteen denkt: ‘ik zie de behoefte al’ of ‘met die behoefte kunnen we toch niets’</a:t>
            </a:r>
          </a:p>
          <a:p>
            <a:pPr>
              <a:lnSpc>
                <a:spcPct val="100000"/>
              </a:lnSpc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2518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578DD5-AFB1-4031-ABCE-A6708463A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361"/>
            <a:ext cx="10515600" cy="1050327"/>
          </a:xfrm>
          <a:solidFill>
            <a:srgbClr val="4472C4"/>
          </a:solidFill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Verslaglegging </a:t>
            </a:r>
            <a:r>
              <a:rPr lang="nl-NL" dirty="0" err="1">
                <a:solidFill>
                  <a:schemeClr val="bg1"/>
                </a:solidFill>
              </a:rPr>
              <a:t>behoefteninventarisatie</a:t>
            </a:r>
            <a:endParaRPr lang="nl-NL" dirty="0">
              <a:solidFill>
                <a:schemeClr val="bg1"/>
              </a:solidFill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849308"/>
              </p:ext>
            </p:extLst>
          </p:nvPr>
        </p:nvGraphicFramePr>
        <p:xfrm>
          <a:off x="838200" y="1801092"/>
          <a:ext cx="10515599" cy="4416547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929448">
                  <a:extLst>
                    <a:ext uri="{9D8B030D-6E8A-4147-A177-3AD203B41FA5}">
                      <a16:colId xmlns:a16="http://schemas.microsoft.com/office/drawing/2014/main" val="3779906621"/>
                    </a:ext>
                  </a:extLst>
                </a:gridCol>
                <a:gridCol w="2528717">
                  <a:extLst>
                    <a:ext uri="{9D8B030D-6E8A-4147-A177-3AD203B41FA5}">
                      <a16:colId xmlns:a16="http://schemas.microsoft.com/office/drawing/2014/main" val="2413651929"/>
                    </a:ext>
                  </a:extLst>
                </a:gridCol>
                <a:gridCol w="2528717">
                  <a:extLst>
                    <a:ext uri="{9D8B030D-6E8A-4147-A177-3AD203B41FA5}">
                      <a16:colId xmlns:a16="http://schemas.microsoft.com/office/drawing/2014/main" val="1291270537"/>
                    </a:ext>
                  </a:extLst>
                </a:gridCol>
                <a:gridCol w="2528717">
                  <a:extLst>
                    <a:ext uri="{9D8B030D-6E8A-4147-A177-3AD203B41FA5}">
                      <a16:colId xmlns:a16="http://schemas.microsoft.com/office/drawing/2014/main" val="1311998643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0" dirty="0">
                          <a:effectLst/>
                        </a:rPr>
                        <a:t>Terrein van behoefte</a:t>
                      </a:r>
                      <a:endParaRPr lang="nl-NL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0" dirty="0">
                          <a:effectLst/>
                        </a:rPr>
                        <a:t>Persoon met dementie</a:t>
                      </a:r>
                      <a:endParaRPr lang="nl-NL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0" dirty="0">
                          <a:effectLst/>
                        </a:rPr>
                        <a:t>Naaste</a:t>
                      </a:r>
                      <a:endParaRPr lang="nl-NL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0" dirty="0">
                          <a:effectLst/>
                        </a:rPr>
                        <a:t>Samen</a:t>
                      </a:r>
                      <a:endParaRPr lang="nl-NL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017771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0" dirty="0">
                          <a:effectLst/>
                        </a:rPr>
                        <a:t>Zelfredzaamheid</a:t>
                      </a:r>
                      <a:endParaRPr lang="nl-NL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022073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0" dirty="0">
                          <a:effectLst/>
                        </a:rPr>
                        <a:t>Vitaliteit</a:t>
                      </a:r>
                      <a:endParaRPr lang="nl-NL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226024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0">
                          <a:effectLst/>
                        </a:rPr>
                        <a:t>Sociale contacten</a:t>
                      </a:r>
                      <a:endParaRPr lang="nl-NL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646189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0" dirty="0">
                          <a:effectLst/>
                        </a:rPr>
                        <a:t>Woonomgeving</a:t>
                      </a:r>
                      <a:endParaRPr lang="nl-NL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959959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b="0" dirty="0">
                          <a:effectLst/>
                        </a:rPr>
                        <a:t>Welzijn</a:t>
                      </a:r>
                      <a:endParaRPr lang="nl-NL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 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 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3864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45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4472C4"/>
                </a:solidFill>
              </a:rPr>
              <a:t>Ouderen met dementie - </a:t>
            </a:r>
            <a:r>
              <a:rPr lang="nl-NL" dirty="0" err="1">
                <a:solidFill>
                  <a:srgbClr val="4472C4"/>
                </a:solidFill>
              </a:rPr>
              <a:t>VitaDem</a:t>
            </a:r>
            <a:endParaRPr lang="nl-NL" dirty="0">
              <a:solidFill>
                <a:srgbClr val="4472C4"/>
              </a:solidFill>
            </a:endParaRP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D9A32004-5C8F-48B9-851C-0A71E4197E68}"/>
              </a:ext>
            </a:extLst>
          </p:cNvPr>
          <p:cNvGrpSpPr/>
          <p:nvPr/>
        </p:nvGrpSpPr>
        <p:grpSpPr>
          <a:xfrm>
            <a:off x="2085315" y="1347008"/>
            <a:ext cx="8021371" cy="4163985"/>
            <a:chOff x="2498756" y="2100405"/>
            <a:chExt cx="7007381" cy="3285798"/>
          </a:xfrm>
        </p:grpSpPr>
        <p:pic>
          <p:nvPicPr>
            <p:cNvPr id="5" name="Gráfico 12" descr="Carro de la compra">
              <a:extLst>
                <a:ext uri="{FF2B5EF4-FFF2-40B4-BE49-F238E27FC236}">
                  <a16:creationId xmlns:a16="http://schemas.microsoft.com/office/drawing/2014/main" id="{211CCF83-83EE-4ED1-8055-72D5E3AF5EBE}"/>
                </a:ext>
              </a:extLst>
            </p:cNvPr>
            <p:cNvPicPr/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498756" y="4655906"/>
              <a:ext cx="692051" cy="730297"/>
            </a:xfrm>
            <a:prstGeom prst="rect">
              <a:avLst/>
            </a:prstGeom>
          </p:spPr>
        </p:pic>
        <p:pic>
          <p:nvPicPr>
            <p:cNvPr id="6" name="Gráfico 3" descr="Hombre con bastón">
              <a:extLst>
                <a:ext uri="{FF2B5EF4-FFF2-40B4-BE49-F238E27FC236}">
                  <a16:creationId xmlns:a16="http://schemas.microsoft.com/office/drawing/2014/main" id="{8427455C-0E4B-45F5-8B08-467B0C8B697A}"/>
                </a:ext>
              </a:extLst>
            </p:cNvPr>
            <p:cNvPicPr/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468349" y="3760405"/>
              <a:ext cx="687547" cy="725544"/>
            </a:xfrm>
            <a:prstGeom prst="rect">
              <a:avLst/>
            </a:prstGeom>
          </p:spPr>
        </p:pic>
        <p:pic>
          <p:nvPicPr>
            <p:cNvPr id="7" name="Gráfico 10" descr="Notas musicales">
              <a:extLst>
                <a:ext uri="{FF2B5EF4-FFF2-40B4-BE49-F238E27FC236}">
                  <a16:creationId xmlns:a16="http://schemas.microsoft.com/office/drawing/2014/main" id="{4B4F95CD-C58F-4ED7-867C-7CFF3F983A06}"/>
                </a:ext>
              </a:extLst>
            </p:cNvPr>
            <p:cNvPicPr/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666364" y="2100405"/>
              <a:ext cx="676253" cy="713626"/>
            </a:xfrm>
            <a:prstGeom prst="rect">
              <a:avLst/>
            </a:prstGeom>
          </p:spPr>
        </p:pic>
        <p:pic>
          <p:nvPicPr>
            <p:cNvPr id="8" name="Gráfico 32" descr="Escena en barrio residencial">
              <a:extLst>
                <a:ext uri="{FF2B5EF4-FFF2-40B4-BE49-F238E27FC236}">
                  <a16:creationId xmlns:a16="http://schemas.microsoft.com/office/drawing/2014/main" id="{F2FD8B4F-DBD6-4936-AF2E-A0A20EAB1963}"/>
                </a:ext>
              </a:extLst>
            </p:cNvPr>
            <p:cNvPicPr/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814086" y="4655906"/>
              <a:ext cx="692051" cy="730297"/>
            </a:xfrm>
            <a:prstGeom prst="rect">
              <a:avLst/>
            </a:prstGeom>
          </p:spPr>
        </p:pic>
        <p:pic>
          <p:nvPicPr>
            <p:cNvPr id="9" name="Gráfico 19" descr="Sala de juntas">
              <a:extLst>
                <a:ext uri="{FF2B5EF4-FFF2-40B4-BE49-F238E27FC236}">
                  <a16:creationId xmlns:a16="http://schemas.microsoft.com/office/drawing/2014/main" id="{D57132AC-4ACF-407A-955A-135B28DF2CAB}"/>
                </a:ext>
              </a:extLst>
            </p:cNvPr>
            <p:cNvPicPr/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862154" y="3778472"/>
              <a:ext cx="789371" cy="832995"/>
            </a:xfrm>
            <a:prstGeom prst="rect">
              <a:avLst/>
            </a:prstGeom>
          </p:spPr>
        </p:pic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5B8C1E2C-C1AF-47D8-8EF6-4706423AB803}"/>
                </a:ext>
              </a:extLst>
            </p:cNvPr>
            <p:cNvSpPr/>
            <p:nvPr/>
          </p:nvSpPr>
          <p:spPr>
            <a:xfrm>
              <a:off x="5318487" y="2887729"/>
              <a:ext cx="1372006" cy="713626"/>
            </a:xfrm>
            <a:prstGeom prst="rect">
              <a:avLst/>
            </a:prstGeom>
            <a:solidFill>
              <a:srgbClr val="D00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welzijn</a:t>
              </a:r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BC41274A-7314-4437-976A-5773D74A449D}"/>
                </a:ext>
              </a:extLst>
            </p:cNvPr>
            <p:cNvSpPr/>
            <p:nvPr/>
          </p:nvSpPr>
          <p:spPr>
            <a:xfrm>
              <a:off x="4155896" y="3834103"/>
              <a:ext cx="1372006" cy="713626"/>
            </a:xfrm>
            <a:prstGeom prst="rect">
              <a:avLst/>
            </a:prstGeom>
            <a:solidFill>
              <a:srgbClr val="D00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vitaliteit</a:t>
              </a:r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1FF5D72F-DF90-49F5-9C7B-EAF86B889C9D}"/>
                </a:ext>
              </a:extLst>
            </p:cNvPr>
            <p:cNvSpPr/>
            <p:nvPr/>
          </p:nvSpPr>
          <p:spPr>
            <a:xfrm>
              <a:off x="3216262" y="4672577"/>
              <a:ext cx="1372006" cy="713626"/>
            </a:xfrm>
            <a:prstGeom prst="rect">
              <a:avLst/>
            </a:prstGeom>
            <a:solidFill>
              <a:srgbClr val="D00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err="1"/>
                <a:t>zelfred-zaamheid</a:t>
              </a:r>
              <a:endParaRPr lang="nl-NL" dirty="0"/>
            </a:p>
          </p:txBody>
        </p: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C394D5BF-8B31-4B1F-A8D3-AF44AC34DEC6}"/>
                </a:ext>
              </a:extLst>
            </p:cNvPr>
            <p:cNvSpPr/>
            <p:nvPr/>
          </p:nvSpPr>
          <p:spPr>
            <a:xfrm>
              <a:off x="6355648" y="3826683"/>
              <a:ext cx="1372006" cy="713626"/>
            </a:xfrm>
            <a:prstGeom prst="rect">
              <a:avLst/>
            </a:prstGeom>
            <a:solidFill>
              <a:srgbClr val="D00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sociale contacten</a:t>
              </a:r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A913CB90-B2CC-4848-BD2E-FF1C5A310A02}"/>
                </a:ext>
              </a:extLst>
            </p:cNvPr>
            <p:cNvSpPr/>
            <p:nvPr/>
          </p:nvSpPr>
          <p:spPr>
            <a:xfrm>
              <a:off x="7274443" y="4672577"/>
              <a:ext cx="1372006" cy="713626"/>
            </a:xfrm>
            <a:prstGeom prst="rect">
              <a:avLst/>
            </a:prstGeom>
            <a:solidFill>
              <a:srgbClr val="D002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err="1"/>
                <a:t>woon-omgeving</a:t>
              </a:r>
              <a:endParaRPr lang="nl-NL" dirty="0"/>
            </a:p>
          </p:txBody>
        </p:sp>
        <p:sp>
          <p:nvSpPr>
            <p:cNvPr id="15" name="Rechthoek 14">
              <a:extLst>
                <a:ext uri="{FF2B5EF4-FFF2-40B4-BE49-F238E27FC236}">
                  <a16:creationId xmlns:a16="http://schemas.microsoft.com/office/drawing/2014/main" id="{89EE95C6-EC10-4F51-9B80-A0C0AF932EDA}"/>
                </a:ext>
              </a:extLst>
            </p:cNvPr>
            <p:cNvSpPr/>
            <p:nvPr/>
          </p:nvSpPr>
          <p:spPr>
            <a:xfrm>
              <a:off x="5241587" y="4672577"/>
              <a:ext cx="1372006" cy="713626"/>
            </a:xfrm>
            <a:prstGeom prst="rect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/>
                <a:t>behoeften</a:t>
              </a:r>
            </a:p>
          </p:txBody>
        </p:sp>
        <p:cxnSp>
          <p:nvCxnSpPr>
            <p:cNvPr id="16" name="Rechte verbindingslijn met pijl 15">
              <a:extLst>
                <a:ext uri="{FF2B5EF4-FFF2-40B4-BE49-F238E27FC236}">
                  <a16:creationId xmlns:a16="http://schemas.microsoft.com/office/drawing/2014/main" id="{3A8CB8B1-A6D9-4BFB-8E53-869FF0C124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27590" y="3618216"/>
              <a:ext cx="0" cy="10376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met pijl 16">
              <a:extLst>
                <a:ext uri="{FF2B5EF4-FFF2-40B4-BE49-F238E27FC236}">
                  <a16:creationId xmlns:a16="http://schemas.microsoft.com/office/drawing/2014/main" id="{26D12F79-B6DE-44A8-A017-C6C5455FD426}"/>
                </a:ext>
              </a:extLst>
            </p:cNvPr>
            <p:cNvCxnSpPr>
              <a:stCxn id="15" idx="3"/>
              <a:endCxn id="14" idx="1"/>
            </p:cNvCxnSpPr>
            <p:nvPr/>
          </p:nvCxnSpPr>
          <p:spPr>
            <a:xfrm>
              <a:off x="6613593" y="5029390"/>
              <a:ext cx="6608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met pijl 17">
              <a:extLst>
                <a:ext uri="{FF2B5EF4-FFF2-40B4-BE49-F238E27FC236}">
                  <a16:creationId xmlns:a16="http://schemas.microsoft.com/office/drawing/2014/main" id="{BB2C7C72-CEF9-4085-B8E8-1E6AD258AA27}"/>
                </a:ext>
              </a:extLst>
            </p:cNvPr>
            <p:cNvCxnSpPr>
              <a:stCxn id="15" idx="1"/>
              <a:endCxn id="12" idx="3"/>
            </p:cNvCxnSpPr>
            <p:nvPr/>
          </p:nvCxnSpPr>
          <p:spPr>
            <a:xfrm flipH="1">
              <a:off x="4588268" y="5029390"/>
              <a:ext cx="65331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Verbindingslijn: gekromd 34">
              <a:extLst>
                <a:ext uri="{FF2B5EF4-FFF2-40B4-BE49-F238E27FC236}">
                  <a16:creationId xmlns:a16="http://schemas.microsoft.com/office/drawing/2014/main" id="{828A5CCB-DD17-4C7A-8FD4-76C2D78C30BE}"/>
                </a:ext>
              </a:extLst>
            </p:cNvPr>
            <p:cNvCxnSpPr>
              <a:stCxn id="15" idx="0"/>
              <a:endCxn id="13" idx="1"/>
            </p:cNvCxnSpPr>
            <p:nvPr/>
          </p:nvCxnSpPr>
          <p:spPr>
            <a:xfrm rot="5400000" flipH="1" flipV="1">
              <a:off x="5897079" y="4214008"/>
              <a:ext cx="489081" cy="428058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Verbindingslijn: gekromd 35">
              <a:extLst>
                <a:ext uri="{FF2B5EF4-FFF2-40B4-BE49-F238E27FC236}">
                  <a16:creationId xmlns:a16="http://schemas.microsoft.com/office/drawing/2014/main" id="{CEB3E6A5-7D1F-481A-B00C-6EC9AD1F4E07}"/>
                </a:ext>
              </a:extLst>
            </p:cNvPr>
            <p:cNvCxnSpPr>
              <a:cxnSpLocks/>
              <a:stCxn id="15" idx="0"/>
              <a:endCxn id="11" idx="3"/>
            </p:cNvCxnSpPr>
            <p:nvPr/>
          </p:nvCxnSpPr>
          <p:spPr>
            <a:xfrm rot="16200000" flipV="1">
              <a:off x="5486916" y="4231903"/>
              <a:ext cx="481661" cy="399688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8096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4472C4"/>
                </a:solidFill>
              </a:rPr>
              <a:t>Jonge mensen met dementie - </a:t>
            </a:r>
            <a:r>
              <a:rPr lang="nl-NL" dirty="0" err="1">
                <a:solidFill>
                  <a:srgbClr val="4472C4"/>
                </a:solidFill>
              </a:rPr>
              <a:t>SPANkracht</a:t>
            </a:r>
            <a:endParaRPr lang="nl-NL" dirty="0">
              <a:solidFill>
                <a:srgbClr val="4472C4"/>
              </a:solidFill>
            </a:endParaRPr>
          </a:p>
        </p:txBody>
      </p:sp>
      <p:grpSp>
        <p:nvGrpSpPr>
          <p:cNvPr id="1025" name="Groep 1024"/>
          <p:cNvGrpSpPr/>
          <p:nvPr/>
        </p:nvGrpSpPr>
        <p:grpSpPr>
          <a:xfrm>
            <a:off x="4756857" y="2082242"/>
            <a:ext cx="2678286" cy="4255473"/>
            <a:chOff x="739961" y="2082242"/>
            <a:chExt cx="2678286" cy="4255473"/>
          </a:xfrm>
        </p:grpSpPr>
        <p:grpSp>
          <p:nvGrpSpPr>
            <p:cNvPr id="1024" name="Groep 1023"/>
            <p:cNvGrpSpPr/>
            <p:nvPr/>
          </p:nvGrpSpPr>
          <p:grpSpPr>
            <a:xfrm>
              <a:off x="739961" y="2157879"/>
              <a:ext cx="1583233" cy="4158709"/>
              <a:chOff x="739961" y="2157879"/>
              <a:chExt cx="1583233" cy="4158709"/>
            </a:xfrm>
          </p:grpSpPr>
          <p:sp>
            <p:nvSpPr>
              <p:cNvPr id="22" name="Rechthoek 21">
                <a:extLst>
                  <a:ext uri="{FF2B5EF4-FFF2-40B4-BE49-F238E27FC236}">
                    <a16:creationId xmlns:a16="http://schemas.microsoft.com/office/drawing/2014/main" id="{C394D5BF-8B31-4B1F-A8D3-AF44AC34DEC6}"/>
                  </a:ext>
                </a:extLst>
              </p:cNvPr>
              <p:cNvSpPr/>
              <p:nvPr/>
            </p:nvSpPr>
            <p:spPr>
              <a:xfrm>
                <a:off x="752654" y="3242664"/>
                <a:ext cx="1570540" cy="904355"/>
              </a:xfrm>
              <a:prstGeom prst="rect">
                <a:avLst/>
              </a:prstGeom>
              <a:solidFill>
                <a:srgbClr val="D002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/>
                  <a:t>Plezierig</a:t>
                </a:r>
              </a:p>
            </p:txBody>
          </p:sp>
          <p:sp>
            <p:nvSpPr>
              <p:cNvPr id="23" name="Rechthoek 22">
                <a:extLst>
                  <a:ext uri="{FF2B5EF4-FFF2-40B4-BE49-F238E27FC236}">
                    <a16:creationId xmlns:a16="http://schemas.microsoft.com/office/drawing/2014/main" id="{C394D5BF-8B31-4B1F-A8D3-AF44AC34DEC6}"/>
                  </a:ext>
                </a:extLst>
              </p:cNvPr>
              <p:cNvSpPr/>
              <p:nvPr/>
            </p:nvSpPr>
            <p:spPr>
              <a:xfrm>
                <a:off x="739961" y="4327449"/>
                <a:ext cx="1570540" cy="904355"/>
              </a:xfrm>
              <a:prstGeom prst="rect">
                <a:avLst/>
              </a:prstGeom>
              <a:solidFill>
                <a:srgbClr val="D002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/>
                  <a:t>Actief</a:t>
                </a:r>
              </a:p>
            </p:txBody>
          </p:sp>
          <p:sp>
            <p:nvSpPr>
              <p:cNvPr id="24" name="Rechthoek 23">
                <a:extLst>
                  <a:ext uri="{FF2B5EF4-FFF2-40B4-BE49-F238E27FC236}">
                    <a16:creationId xmlns:a16="http://schemas.microsoft.com/office/drawing/2014/main" id="{C394D5BF-8B31-4B1F-A8D3-AF44AC34DEC6}"/>
                  </a:ext>
                </a:extLst>
              </p:cNvPr>
              <p:cNvSpPr/>
              <p:nvPr/>
            </p:nvSpPr>
            <p:spPr>
              <a:xfrm>
                <a:off x="752654" y="5412233"/>
                <a:ext cx="1570540" cy="904355"/>
              </a:xfrm>
              <a:prstGeom prst="rect">
                <a:avLst/>
              </a:prstGeom>
              <a:solidFill>
                <a:srgbClr val="D002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/>
                  <a:t>Nuttig</a:t>
                </a:r>
              </a:p>
            </p:txBody>
          </p:sp>
          <p:sp>
            <p:nvSpPr>
              <p:cNvPr id="25" name="Rechthoek 24">
                <a:extLst>
                  <a:ext uri="{FF2B5EF4-FFF2-40B4-BE49-F238E27FC236}">
                    <a16:creationId xmlns:a16="http://schemas.microsoft.com/office/drawing/2014/main" id="{C394D5BF-8B31-4B1F-A8D3-AF44AC34DEC6}"/>
                  </a:ext>
                </a:extLst>
              </p:cNvPr>
              <p:cNvSpPr/>
              <p:nvPr/>
            </p:nvSpPr>
            <p:spPr>
              <a:xfrm>
                <a:off x="739961" y="2157879"/>
                <a:ext cx="1570540" cy="904355"/>
              </a:xfrm>
              <a:prstGeom prst="rect">
                <a:avLst/>
              </a:prstGeom>
              <a:solidFill>
                <a:srgbClr val="D002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/>
                  <a:t>Sociaal</a:t>
                </a:r>
              </a:p>
            </p:txBody>
          </p:sp>
        </p:grpSp>
        <p:grpSp>
          <p:nvGrpSpPr>
            <p:cNvPr id="31" name="Groep 30"/>
            <p:cNvGrpSpPr/>
            <p:nvPr/>
          </p:nvGrpSpPr>
          <p:grpSpPr>
            <a:xfrm>
              <a:off x="2458038" y="2082242"/>
              <a:ext cx="960209" cy="4255473"/>
              <a:chOff x="2458038" y="2082242"/>
              <a:chExt cx="960209" cy="4255473"/>
            </a:xfrm>
          </p:grpSpPr>
          <p:pic>
            <p:nvPicPr>
              <p:cNvPr id="26" name="Gráfico 19" descr="Sala de juntas">
                <a:extLst>
                  <a:ext uri="{FF2B5EF4-FFF2-40B4-BE49-F238E27FC236}">
                    <a16:creationId xmlns:a16="http://schemas.microsoft.com/office/drawing/2014/main" id="{D57132AC-4ACF-407A-955A-135B28DF2CAB}"/>
                  </a:ext>
                </a:extLst>
              </p:cNvPr>
              <p:cNvPicPr/>
              <p:nvPr/>
            </p:nvPicPr>
            <p:blipFill>
              <a:blip r:embed="rId2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2514652" y="2082242"/>
                <a:ext cx="903595" cy="1055627"/>
              </a:xfrm>
              <a:prstGeom prst="rect">
                <a:avLst/>
              </a:prstGeom>
            </p:spPr>
          </p:pic>
          <p:pic>
            <p:nvPicPr>
              <p:cNvPr id="27" name="Gráfico 10" descr="Notas musicales">
                <a:extLst>
                  <a:ext uri="{FF2B5EF4-FFF2-40B4-BE49-F238E27FC236}">
                    <a16:creationId xmlns:a16="http://schemas.microsoft.com/office/drawing/2014/main" id="{4B4F95CD-C58F-4ED7-867C-7CFF3F983A06}"/>
                  </a:ext>
                </a:extLst>
              </p:cNvPr>
              <p:cNvPicPr/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2458038" y="3242664"/>
                <a:ext cx="774109" cy="904355"/>
              </a:xfrm>
              <a:prstGeom prst="rect">
                <a:avLst/>
              </a:prstGeom>
            </p:spPr>
          </p:pic>
          <p:pic>
            <p:nvPicPr>
              <p:cNvPr id="28" name="Gráfico 12" descr="Carro de la compra">
                <a:extLst>
                  <a:ext uri="{FF2B5EF4-FFF2-40B4-BE49-F238E27FC236}">
                    <a16:creationId xmlns:a16="http://schemas.microsoft.com/office/drawing/2014/main" id="{211CCF83-83EE-4ED1-8055-72D5E3AF5EBE}"/>
                  </a:ext>
                </a:extLst>
              </p:cNvPr>
              <p:cNvPicPr/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458038" y="5412233"/>
                <a:ext cx="792193" cy="925482"/>
              </a:xfrm>
              <a:prstGeom prst="rect">
                <a:avLst/>
              </a:prstGeom>
            </p:spPr>
          </p:pic>
          <p:pic>
            <p:nvPicPr>
              <p:cNvPr id="1030" name="Picture 6" descr="Wandelen, sport Gratis Pictogram van Android Icons by Icons8"/>
              <p:cNvPicPr>
                <a:picLocks noChangeAspect="1" noChangeArrowheads="1"/>
              </p:cNvPicPr>
              <p:nvPr/>
            </p:nvPicPr>
            <p:blipFill>
              <a:blip r:embed="rId8" cstate="hq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colorTemperature colorTemp="4700"/>
                        </a14:imgEffect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00513" y="4500170"/>
                <a:ext cx="731634" cy="7316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" name="Tekstvak 2">
            <a:extLst>
              <a:ext uri="{FF2B5EF4-FFF2-40B4-BE49-F238E27FC236}">
                <a16:creationId xmlns:a16="http://schemas.microsoft.com/office/drawing/2014/main" id="{7FB0E152-FF82-4115-BA09-35A63734EA25}"/>
              </a:ext>
            </a:extLst>
          </p:cNvPr>
          <p:cNvSpPr txBox="1"/>
          <p:nvPr/>
        </p:nvSpPr>
        <p:spPr>
          <a:xfrm>
            <a:off x="8181473" y="3916186"/>
            <a:ext cx="2707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4472C4"/>
                </a:solidFill>
              </a:rPr>
              <a:t>op eigen kracht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3105056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C7AD36-AF70-44D7-B3ED-02C960205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83" y="669926"/>
            <a:ext cx="10515600" cy="982059"/>
          </a:xfrm>
          <a:solidFill>
            <a:srgbClr val="4472C4"/>
          </a:solidFill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Behoeften en wensen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478222"/>
              </p:ext>
            </p:extLst>
          </p:nvPr>
        </p:nvGraphicFramePr>
        <p:xfrm>
          <a:off x="690283" y="2026734"/>
          <a:ext cx="10515600" cy="393039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85682">
                  <a:extLst>
                    <a:ext uri="{9D8B030D-6E8A-4147-A177-3AD203B41FA5}">
                      <a16:colId xmlns:a16="http://schemas.microsoft.com/office/drawing/2014/main" val="349044315"/>
                    </a:ext>
                  </a:extLst>
                </a:gridCol>
                <a:gridCol w="8529918">
                  <a:extLst>
                    <a:ext uri="{9D8B030D-6E8A-4147-A177-3AD203B41FA5}">
                      <a16:colId xmlns:a16="http://schemas.microsoft.com/office/drawing/2014/main" val="577520956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nl-NL" sz="2000" b="0" dirty="0">
                          <a:effectLst/>
                        </a:rPr>
                        <a:t>Terrein</a:t>
                      </a:r>
                      <a:endParaRPr lang="nl-NL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nl-NL" sz="2000" b="0" dirty="0">
                          <a:effectLst/>
                        </a:rPr>
                        <a:t>Voorbeelden van behoeften en wensen</a:t>
                      </a:r>
                      <a:endParaRPr lang="nl-NL" sz="20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078507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Zelfredzaamheid</a:t>
                      </a:r>
                      <a:endParaRPr lang="nl-NL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Zorgen voor zichzelf, grenzen kennen, kennis van gezondheid, omgaan met tijd en geld, hulp kunnen vragen</a:t>
                      </a:r>
                      <a:endParaRPr lang="nl-NL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445207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Vitaliteit</a:t>
                      </a:r>
                      <a:endParaRPr lang="nl-NL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Zich gezond voelen, fit zijn, goed omgaan met klachten en pijn, goed kunnen slapen, eten en bewegen</a:t>
                      </a:r>
                      <a:endParaRPr lang="nl-NL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95589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Sociale contacten</a:t>
                      </a:r>
                      <a:endParaRPr lang="nl-NL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Andere mensen zien en spreken, serieus genomen worden, samen leuke dingen doen, erbij horen, interesse hebben in de maatschappij</a:t>
                      </a:r>
                      <a:endParaRPr lang="nl-NL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0413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Woonomgeving</a:t>
                      </a:r>
                      <a:endParaRPr lang="nl-NL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</a:rPr>
                        <a:t>Gevoel van controle hebben, zich veilig voelen, balans in prikkels en rust hebben</a:t>
                      </a:r>
                      <a:endParaRPr lang="nl-NL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78017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</a:rPr>
                        <a:t>Welzijn</a:t>
                      </a:r>
                      <a:endParaRPr lang="nl-NL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Lekker in zijn/haar vel zitten, zichzelf accepteren, omgaan met verandering, genieten, zinvol leven, levenslust en vertrouwen hebben</a:t>
                      </a:r>
                      <a:endParaRPr lang="nl-NL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062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34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2922D8-D66F-4E19-97BC-A59718E99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0229"/>
            <a:ext cx="10515600" cy="1160438"/>
          </a:xfrm>
          <a:solidFill>
            <a:srgbClr val="4472C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Behoefte versus invulling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sz="2700" dirty="0">
                <a:solidFill>
                  <a:schemeClr val="bg1"/>
                </a:solidFill>
              </a:rPr>
              <a:t>de vraag onder de vraag bij de persoon met dementie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9EB4FAF4-7EBE-4787-9E08-1B8094494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819934"/>
              </p:ext>
            </p:extLst>
          </p:nvPr>
        </p:nvGraphicFramePr>
        <p:xfrm>
          <a:off x="838200" y="2085724"/>
          <a:ext cx="10515601" cy="42062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95005">
                  <a:extLst>
                    <a:ext uri="{9D8B030D-6E8A-4147-A177-3AD203B41FA5}">
                      <a16:colId xmlns:a16="http://schemas.microsoft.com/office/drawing/2014/main" val="3376615544"/>
                    </a:ext>
                  </a:extLst>
                </a:gridCol>
                <a:gridCol w="2615178">
                  <a:extLst>
                    <a:ext uri="{9D8B030D-6E8A-4147-A177-3AD203B41FA5}">
                      <a16:colId xmlns:a16="http://schemas.microsoft.com/office/drawing/2014/main" val="3320993021"/>
                    </a:ext>
                  </a:extLst>
                </a:gridCol>
                <a:gridCol w="5805418">
                  <a:extLst>
                    <a:ext uri="{9D8B030D-6E8A-4147-A177-3AD203B41FA5}">
                      <a16:colId xmlns:a16="http://schemas.microsoft.com/office/drawing/2014/main" val="73391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/>
                        <a:t>Invulling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sz="2400" b="0" dirty="0"/>
                        <a:t>Behoefte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91816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r>
                        <a:rPr lang="nl-NL" sz="2400" dirty="0"/>
                        <a:t>‘ik wil elke dag met de hond lopen’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/>
                        <a:t>Zelfredzaamheid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/>
                        <a:t>‘ik wil zelfstandig de deur uit kunnen’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/>
                        <a:t>‘ik wil zelf mijn hond verzorgen’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78784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Vitaliteit, Actief zijn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‘ik voel me fit als ik elke dag even wandel’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8914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Sociale contacten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/>
                        <a:t>‘ik maak graag onderweg een praatje’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6122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Woonomgeving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/>
                        <a:t>‘als ik niet naar buiten kan voel ik me opgesloten’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98688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Welzijn, Plezierige activiteiten, Nuttig zijn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/>
                        <a:t>‘ik voel me goed als ik nog even kan doen wat ik altijd heb gedaan’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/>
                        <a:t>‘samen met de hond lopen geeft voldoening’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983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95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2922D8-D66F-4E19-97BC-A59718E99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5239"/>
            <a:ext cx="10515600" cy="1250315"/>
          </a:xfrm>
          <a:solidFill>
            <a:srgbClr val="4472C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Behoefte versus invulling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sz="2700" dirty="0">
                <a:solidFill>
                  <a:schemeClr val="bg1"/>
                </a:solidFill>
              </a:rPr>
              <a:t>de vraag onder de vraag bij de naaste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9EB4FAF4-7EBE-4787-9E08-1B8094494A3A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227237"/>
          <a:ext cx="10515601" cy="42062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42506">
                  <a:extLst>
                    <a:ext uri="{9D8B030D-6E8A-4147-A177-3AD203B41FA5}">
                      <a16:colId xmlns:a16="http://schemas.microsoft.com/office/drawing/2014/main" val="3376615544"/>
                    </a:ext>
                  </a:extLst>
                </a:gridCol>
                <a:gridCol w="2909455">
                  <a:extLst>
                    <a:ext uri="{9D8B030D-6E8A-4147-A177-3AD203B41FA5}">
                      <a16:colId xmlns:a16="http://schemas.microsoft.com/office/drawing/2014/main" val="3320993021"/>
                    </a:ext>
                  </a:extLst>
                </a:gridCol>
                <a:gridCol w="5463640">
                  <a:extLst>
                    <a:ext uri="{9D8B030D-6E8A-4147-A177-3AD203B41FA5}">
                      <a16:colId xmlns:a16="http://schemas.microsoft.com/office/drawing/2014/main" val="73391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/>
                        <a:t>Invulling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sz="2400" b="0" dirty="0"/>
                        <a:t>Behoefte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91816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r>
                        <a:rPr lang="nl-NL" sz="2400" dirty="0"/>
                        <a:t>‘ik wil dat mijn man ‘s nachts alleen naar de wc kan’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/>
                        <a:t>Zelfredzaamheid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‘ik vind dat hij zo lang mogelijk zelf moet blijven doen wat hij zelf kan’ </a:t>
                      </a:r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78784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Vitaliteit, Actief zijn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‘ik heb mijn nachtrust nodig, ik moet naar mijn werk kunnen blijven gaan’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8914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Sociale contacten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6122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Woonomgeving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/>
                        <a:t>‘ik wil niet dat hij zich bezeert’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98688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Welzijn, Plezierige activiteiten, Nuttig zijn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/>
                        <a:t>‘ik wil mij geen zorgen hoeven maken’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983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941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C7AD36-AF70-44D7-B3ED-02C960205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8075"/>
          </a:xfrm>
          <a:solidFill>
            <a:srgbClr val="4472C4"/>
          </a:solidFill>
        </p:spPr>
        <p:txBody>
          <a:bodyPr>
            <a:norm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Veranderingen in behoeften en wensen: voorbeelden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D898376C-F0C6-4743-AB6E-8072BB7F14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340614"/>
              </p:ext>
            </p:extLst>
          </p:nvPr>
        </p:nvGraphicFramePr>
        <p:xfrm>
          <a:off x="781665" y="1658257"/>
          <a:ext cx="10572135" cy="5059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266335">
                  <a:extLst>
                    <a:ext uri="{9D8B030D-6E8A-4147-A177-3AD203B41FA5}">
                      <a16:colId xmlns:a16="http://schemas.microsoft.com/office/drawing/2014/main" val="259563984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394264908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3879178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b="0" dirty="0"/>
                        <a:t>Persoon met dementie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b="0" dirty="0"/>
                        <a:t>Naaste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778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/>
                        <a:t>Zelfredzaamheid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/>
                        <a:t>Minder zelfredzaam door minder vermogen zich goed te kunnen oriënteren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608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/>
                        <a:t>Vitaliteit, Actief zijn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Minder fit zijn door wegvallen sportactiviteiten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Minder zelf kunnen sporten door persoon met dementie niet alleen te laten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472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/>
                        <a:t>Sociale contacten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/>
                        <a:t>Minder sociale contacten hebben of minder het gevoel hebben erbij te horen door minder deelname aan sociale evenementen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/>
                        <a:t>Minder sociale contacten door volle aandacht voor persoon met dementie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669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/>
                        <a:t>Woonomgeving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/>
                        <a:t>Meer hinder van fysieke obstakels door verminderde mobiliteit</a:t>
                      </a:r>
                    </a:p>
                    <a:p>
                      <a:pPr algn="l"/>
                      <a:r>
                        <a:rPr lang="nl-NL" dirty="0"/>
                        <a:t>Minder prikkels kunnen verdragen dan voorheen in dezelfde woonomgeving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/>
                        <a:t>Minder eigen gang kunnen gaan in eigen huis door rekening houden met persoon met dementie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512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/>
                        <a:t>Welzijn, Plezierige activiteiten, Nuttig zijn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Minder kunnen genieten door alle veranderingen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Minder uitgerust door nachtelijke onrust van persoon met dementie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467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242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C2AD2B-BD7D-4FAF-859F-3DE730BCD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4914"/>
            <a:ext cx="10515600" cy="1015774"/>
          </a:xfrm>
          <a:solidFill>
            <a:srgbClr val="4472C4"/>
          </a:solidFill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Andere voorbeelden van invullingen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CAFC6150-1389-4DCB-BF94-0B31AEAA11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791625"/>
              </p:ext>
            </p:extLst>
          </p:nvPr>
        </p:nvGraphicFramePr>
        <p:xfrm>
          <a:off x="838200" y="1825625"/>
          <a:ext cx="10515600" cy="38404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84345552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02105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/>
                        <a:t>Van persoon met dementie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0" dirty="0"/>
                        <a:t>Van naaste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311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l-NL" sz="2400" kern="1200" dirty="0"/>
                        <a:t>Ik wil zelf een kopje koffie kunnen zetten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l-NL" sz="2400" kern="1200" dirty="0"/>
                        <a:t>Ik wil nog boodschappen kunnen doen</a:t>
                      </a:r>
                      <a:endParaRPr lang="nl-NL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400" dirty="0"/>
                        <a:t>Als ik ziek ben wil ik graag nog een kopje thee op bed krijgen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400" dirty="0"/>
                        <a:t>Ik wil graag naar mijn koor blijven gaan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400" dirty="0"/>
                        <a:t>Ik ben ongerust als mijn partner zelf nog op de fiets naar buiten gaat, ook al is er nog niets gebeurd.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400" dirty="0"/>
                        <a:t>Ik wil graag met mijn partner naar een concert gaan.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627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4157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E921257F8A8D4C81FD3FD3E455C5F6" ma:contentTypeVersion="10" ma:contentTypeDescription="Create a new document." ma:contentTypeScope="" ma:versionID="b17fec0d07b155e3ebaeef57e4e7e80c">
  <xsd:schema xmlns:xsd="http://www.w3.org/2001/XMLSchema" xmlns:xs="http://www.w3.org/2001/XMLSchema" xmlns:p="http://schemas.microsoft.com/office/2006/metadata/properties" xmlns:ns2="d07e1b77-9fc9-416a-822d-7ab9e02c9952" targetNamespace="http://schemas.microsoft.com/office/2006/metadata/properties" ma:root="true" ma:fieldsID="109f1698b9d49ce5ab01b2dec0ec3592" ns2:_="">
    <xsd:import namespace="d07e1b77-9fc9-416a-822d-7ab9e02c99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7e1b77-9fc9-416a-822d-7ab9e02c99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F9BE9D-F909-4576-AF8D-81AD3DCA9C39}"/>
</file>

<file path=customXml/itemProps2.xml><?xml version="1.0" encoding="utf-8"?>
<ds:datastoreItem xmlns:ds="http://schemas.openxmlformats.org/officeDocument/2006/customXml" ds:itemID="{E2371DA6-47D3-4822-B00B-2C71DFD9DB70}"/>
</file>

<file path=customXml/itemProps3.xml><?xml version="1.0" encoding="utf-8"?>
<ds:datastoreItem xmlns:ds="http://schemas.openxmlformats.org/officeDocument/2006/customXml" ds:itemID="{533AF6B1-D519-48F6-A764-729573EF3BB2}"/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1587</Words>
  <Application>Microsoft Macintosh PowerPoint</Application>
  <PresentationFormat>Breedbeeld</PresentationFormat>
  <Paragraphs>269</Paragraphs>
  <Slides>26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Times New Roman</vt:lpstr>
      <vt:lpstr>Kantoorthema</vt:lpstr>
      <vt:lpstr>PowerPoint-presentatie</vt:lpstr>
      <vt:lpstr>PowerPoint-presentatie</vt:lpstr>
      <vt:lpstr>Ouderen met dementie - VitaDem</vt:lpstr>
      <vt:lpstr>Jonge mensen met dementie - SPANkracht</vt:lpstr>
      <vt:lpstr>Behoeften en wensen</vt:lpstr>
      <vt:lpstr>Behoefte versus invulling de vraag onder de vraag bij de persoon met dementie</vt:lpstr>
      <vt:lpstr>Behoefte versus invulling de vraag onder de vraag bij de naaste</vt:lpstr>
      <vt:lpstr>Veranderingen in behoeften en wensen: voorbeelden</vt:lpstr>
      <vt:lpstr>Andere voorbeelden van invullingen</vt:lpstr>
      <vt:lpstr>Jonge mensen met dementie</vt:lpstr>
      <vt:lpstr>Analyseren</vt:lpstr>
      <vt:lpstr>Techniek van de drie B’s</vt:lpstr>
      <vt:lpstr>Behoeftenkaarten</vt:lpstr>
      <vt:lpstr>Gesprekken</vt:lpstr>
      <vt:lpstr>Hoe ga je het gesprek aan?</vt:lpstr>
      <vt:lpstr>Gespreksvoering </vt:lpstr>
      <vt:lpstr>Gesprekstechnieken </vt:lpstr>
      <vt:lpstr>5 x waarom-methode: op zoek naar de kern</vt:lpstr>
      <vt:lpstr>Verificatie methode</vt:lpstr>
      <vt:lpstr>Onrealistische behoeften</vt:lpstr>
      <vt:lpstr>Hulpmiddelen</vt:lpstr>
      <vt:lpstr>Voorbeeldvragen - opening</vt:lpstr>
      <vt:lpstr>PowerPoint-presentatie</vt:lpstr>
      <vt:lpstr>Voorbeeldvragen – vervolg</vt:lpstr>
      <vt:lpstr>Creatief leren denken</vt:lpstr>
      <vt:lpstr>Verslaglegging behoefteninventarisatie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Multidisciplinaire consultatie en samenwerking</dc:title>
  <dc:creator>J. de Lange</dc:creator>
  <cp:lastModifiedBy>Leven, M.A. van 't (Netta)</cp:lastModifiedBy>
  <cp:revision>134</cp:revision>
  <dcterms:created xsi:type="dcterms:W3CDTF">2020-02-04T10:13:25Z</dcterms:created>
  <dcterms:modified xsi:type="dcterms:W3CDTF">2020-11-17T16:20:54Z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0x01010012E921257F8A8D4C81FD3FD3E455C5F6</vt:lpwstr>
  </property>
</Properties>
</file>