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5"/>
  </p:notesMasterIdLst>
  <p:handoutMasterIdLst>
    <p:handoutMasterId r:id="rId36"/>
  </p:handoutMasterIdLst>
  <p:sldIdLst>
    <p:sldId id="257" r:id="rId6"/>
    <p:sldId id="297" r:id="rId7"/>
    <p:sldId id="311" r:id="rId8"/>
    <p:sldId id="321" r:id="rId9"/>
    <p:sldId id="344" r:id="rId10"/>
    <p:sldId id="258" r:id="rId11"/>
    <p:sldId id="261" r:id="rId12"/>
    <p:sldId id="262" r:id="rId13"/>
    <p:sldId id="269" r:id="rId14"/>
    <p:sldId id="264" r:id="rId15"/>
    <p:sldId id="263" r:id="rId16"/>
    <p:sldId id="259" r:id="rId17"/>
    <p:sldId id="271" r:id="rId18"/>
    <p:sldId id="272" r:id="rId19"/>
    <p:sldId id="322" r:id="rId20"/>
    <p:sldId id="336" r:id="rId21"/>
    <p:sldId id="337" r:id="rId22"/>
    <p:sldId id="343" r:id="rId23"/>
    <p:sldId id="345" r:id="rId24"/>
    <p:sldId id="346" r:id="rId25"/>
    <p:sldId id="323" r:id="rId26"/>
    <p:sldId id="347" r:id="rId27"/>
    <p:sldId id="324" r:id="rId28"/>
    <p:sldId id="329" r:id="rId29"/>
    <p:sldId id="326" r:id="rId30"/>
    <p:sldId id="333" r:id="rId31"/>
    <p:sldId id="342" r:id="rId32"/>
    <p:sldId id="334" r:id="rId33"/>
    <p:sldId id="332" r:id="rId34"/>
  </p:sldIdLst>
  <p:sldSz cx="9144000" cy="6858000" type="screen4x3"/>
  <p:notesSz cx="6858000" cy="3219450"/>
  <p:defaultTextStyle>
    <a:defPPr>
      <a:defRPr lang="en-US"/>
    </a:defPPr>
    <a:lvl1pPr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1pPr>
    <a:lvl2pPr marL="4572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2pPr>
    <a:lvl3pPr marL="9144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3pPr>
    <a:lvl4pPr marL="13716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4pPr>
    <a:lvl5pPr marL="18288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rsma, Marte" initials="WM" lastIdx="1" clrIdx="0">
    <p:extLst>
      <p:ext uri="{19B8F6BF-5375-455C-9EA6-DF929625EA0E}">
        <p15:presenceInfo xmlns:p15="http://schemas.microsoft.com/office/powerpoint/2012/main" userId="S::Marte.Wiersma@inholland.nl::01bbe458b0dc6420" providerId="AD"/>
      </p:ext>
    </p:extLst>
  </p:cmAuthor>
  <p:cmAuthor id="2" name="Goor, Roel van" initials="GRv" lastIdx="6" clrIdx="1">
    <p:extLst>
      <p:ext uri="{19B8F6BF-5375-455C-9EA6-DF929625EA0E}">
        <p15:presenceInfo xmlns:p15="http://schemas.microsoft.com/office/powerpoint/2012/main" userId="S::Roel.vanGoor@INHOLLAND.nl::c45702420e2eadae" providerId="AD"/>
      </p:ext>
    </p:extLst>
  </p:cmAuthor>
  <p:cmAuthor id="3" name="Goor, Roel van" initials="GRv [2]" lastIdx="2" clrIdx="2">
    <p:extLst>
      <p:ext uri="{19B8F6BF-5375-455C-9EA6-DF929625EA0E}">
        <p15:presenceInfo xmlns:p15="http://schemas.microsoft.com/office/powerpoint/2012/main" userId="S::Roel.vanGoor@INHOLLAND.nl::057a5bc4-570d-4602-a9c1-fa0bb089982d" providerId="AD"/>
      </p:ext>
    </p:extLst>
  </p:cmAuthor>
  <p:cmAuthor id="4" name="Maaike van Rooijen" initials="MvR" lastIdx="2" clrIdx="3">
    <p:extLst>
      <p:ext uri="{19B8F6BF-5375-455C-9EA6-DF929625EA0E}">
        <p15:presenceInfo xmlns:p15="http://schemas.microsoft.com/office/powerpoint/2012/main" userId="S::MvanRooijen@verwey-jonker.nl::a3002c71-54c2-41ac-9671-db99908b6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B8C2"/>
    <a:srgbClr val="2D6A9A"/>
    <a:srgbClr val="F78C1E"/>
    <a:srgbClr val="F7A62C"/>
    <a:srgbClr val="DD721F"/>
    <a:srgbClr val="CC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D1DEE-C221-45DF-AEBC-F5F132A42288}" v="1" dt="2021-02-02T12:55:48.3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24"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rsma, Marte" userId="S::marte.wiersma@inholland.nl::dcd19eb5-bf26-4a23-96c4-28f6ac56c218" providerId="AD" clId="Web-{CBC95433-288F-7B84-2F53-A8ABAA855A70}"/>
    <pc:docChg chg="modSld">
      <pc:chgData name="Wiersma, Marte" userId="S::marte.wiersma@inholland.nl::dcd19eb5-bf26-4a23-96c4-28f6ac56c218" providerId="AD" clId="Web-{CBC95433-288F-7B84-2F53-A8ABAA855A70}" dt="2021-02-17T19:41:09.137" v="15"/>
      <pc:docMkLst>
        <pc:docMk/>
      </pc:docMkLst>
      <pc:sldChg chg="modNotes">
        <pc:chgData name="Wiersma, Marte" userId="S::marte.wiersma@inholland.nl::dcd19eb5-bf26-4a23-96c4-28f6ac56c218" providerId="AD" clId="Web-{CBC95433-288F-7B84-2F53-A8ABAA855A70}" dt="2021-02-17T19:39:43.621" v="0"/>
        <pc:sldMkLst>
          <pc:docMk/>
          <pc:sldMk cId="0" sldId="257"/>
        </pc:sldMkLst>
      </pc:sldChg>
      <pc:sldChg chg="modNotes">
        <pc:chgData name="Wiersma, Marte" userId="S::marte.wiersma@inholland.nl::dcd19eb5-bf26-4a23-96c4-28f6ac56c218" providerId="AD" clId="Web-{CBC95433-288F-7B84-2F53-A8ABAA855A70}" dt="2021-02-17T19:39:48.168" v="1"/>
        <pc:sldMkLst>
          <pc:docMk/>
          <pc:sldMk cId="2372612921" sldId="297"/>
        </pc:sldMkLst>
      </pc:sldChg>
      <pc:sldChg chg="modNotes">
        <pc:chgData name="Wiersma, Marte" userId="S::marte.wiersma@inholland.nl::dcd19eb5-bf26-4a23-96c4-28f6ac56c218" providerId="AD" clId="Web-{CBC95433-288F-7B84-2F53-A8ABAA855A70}" dt="2021-02-17T19:39:54.621" v="2"/>
        <pc:sldMkLst>
          <pc:docMk/>
          <pc:sldMk cId="1129846783" sldId="321"/>
        </pc:sldMkLst>
      </pc:sldChg>
      <pc:sldChg chg="modNotes">
        <pc:chgData name="Wiersma, Marte" userId="S::marte.wiersma@inholland.nl::dcd19eb5-bf26-4a23-96c4-28f6ac56c218" providerId="AD" clId="Web-{CBC95433-288F-7B84-2F53-A8ABAA855A70}" dt="2021-02-17T19:40:44.372" v="10"/>
        <pc:sldMkLst>
          <pc:docMk/>
          <pc:sldMk cId="3434656409" sldId="323"/>
        </pc:sldMkLst>
      </pc:sldChg>
      <pc:sldChg chg="modNotes">
        <pc:chgData name="Wiersma, Marte" userId="S::marte.wiersma@inholland.nl::dcd19eb5-bf26-4a23-96c4-28f6ac56c218" providerId="AD" clId="Web-{CBC95433-288F-7B84-2F53-A8ABAA855A70}" dt="2021-02-17T19:40:57.169" v="12"/>
        <pc:sldMkLst>
          <pc:docMk/>
          <pc:sldMk cId="2145903709" sldId="326"/>
        </pc:sldMkLst>
      </pc:sldChg>
      <pc:sldChg chg="modNotes">
        <pc:chgData name="Wiersma, Marte" userId="S::marte.wiersma@inholland.nl::dcd19eb5-bf26-4a23-96c4-28f6ac56c218" providerId="AD" clId="Web-{CBC95433-288F-7B84-2F53-A8ABAA855A70}" dt="2021-02-17T19:40:15.324" v="4"/>
        <pc:sldMkLst>
          <pc:docMk/>
          <pc:sldMk cId="4059435256" sldId="336"/>
        </pc:sldMkLst>
      </pc:sldChg>
      <pc:sldChg chg="modNotes">
        <pc:chgData name="Wiersma, Marte" userId="S::marte.wiersma@inholland.nl::dcd19eb5-bf26-4a23-96c4-28f6ac56c218" providerId="AD" clId="Web-{CBC95433-288F-7B84-2F53-A8ABAA855A70}" dt="2021-02-17T19:40:19.871" v="5"/>
        <pc:sldMkLst>
          <pc:docMk/>
          <pc:sldMk cId="2290268527" sldId="337"/>
        </pc:sldMkLst>
      </pc:sldChg>
      <pc:sldChg chg="modNotes">
        <pc:chgData name="Wiersma, Marte" userId="S::marte.wiersma@inholland.nl::dcd19eb5-bf26-4a23-96c4-28f6ac56c218" providerId="AD" clId="Web-{CBC95433-288F-7B84-2F53-A8ABAA855A70}" dt="2021-02-17T19:41:09.137" v="15"/>
        <pc:sldMkLst>
          <pc:docMk/>
          <pc:sldMk cId="1862872301" sldId="342"/>
        </pc:sldMkLst>
      </pc:sldChg>
      <pc:sldChg chg="modNotes">
        <pc:chgData name="Wiersma, Marte" userId="S::marte.wiersma@inholland.nl::dcd19eb5-bf26-4a23-96c4-28f6ac56c218" providerId="AD" clId="Web-{CBC95433-288F-7B84-2F53-A8ABAA855A70}" dt="2021-02-17T19:40:27.215" v="7"/>
        <pc:sldMkLst>
          <pc:docMk/>
          <pc:sldMk cId="3803335041" sldId="343"/>
        </pc:sldMkLst>
      </pc:sldChg>
      <pc:sldChg chg="modNotes">
        <pc:chgData name="Wiersma, Marte" userId="S::marte.wiersma@inholland.nl::dcd19eb5-bf26-4a23-96c4-28f6ac56c218" providerId="AD" clId="Web-{CBC95433-288F-7B84-2F53-A8ABAA855A70}" dt="2021-02-17T19:40:32.012" v="8"/>
        <pc:sldMkLst>
          <pc:docMk/>
          <pc:sldMk cId="3206202751" sldId="345"/>
        </pc:sldMkLst>
      </pc:sldChg>
      <pc:sldChg chg="modNotes">
        <pc:chgData name="Wiersma, Marte" userId="S::marte.wiersma@inholland.nl::dcd19eb5-bf26-4a23-96c4-28f6ac56c218" providerId="AD" clId="Web-{CBC95433-288F-7B84-2F53-A8ABAA855A70}" dt="2021-02-17T19:40:39.278" v="9"/>
        <pc:sldMkLst>
          <pc:docMk/>
          <pc:sldMk cId="3953509969" sldId="346"/>
        </pc:sldMkLst>
      </pc:sldChg>
      <pc:sldChg chg="modNotes">
        <pc:chgData name="Wiersma, Marte" userId="S::marte.wiersma@inholland.nl::dcd19eb5-bf26-4a23-96c4-28f6ac56c218" providerId="AD" clId="Web-{CBC95433-288F-7B84-2F53-A8ABAA855A70}" dt="2021-02-17T19:40:49.044" v="11"/>
        <pc:sldMkLst>
          <pc:docMk/>
          <pc:sldMk cId="3659728333"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3178" y="165444"/>
            <a:ext cx="3021189" cy="248166"/>
          </a:xfrm>
          <a:prstGeom prst="rect">
            <a:avLst/>
          </a:prstGeom>
        </p:spPr>
        <p:txBody>
          <a:bodyPr vert="horz" lIns="91440" tIns="45720" rIns="91440" bIns="45720" rtlCol="0"/>
          <a:lstStyle>
            <a:lvl1pPr algn="l" fontAlgn="auto">
              <a:spcBef>
                <a:spcPts val="0"/>
              </a:spcBef>
              <a:spcAft>
                <a:spcPts val="0"/>
              </a:spcAft>
              <a:defRPr sz="800">
                <a:latin typeface="Arial"/>
                <a:ea typeface="+mn-ea"/>
                <a:cs typeface="Arial"/>
              </a:defRPr>
            </a:lvl1pPr>
          </a:lstStyle>
          <a:p>
            <a:pPr>
              <a:defRPr/>
            </a:pPr>
            <a:endParaRPr lang="en-US"/>
          </a:p>
        </p:txBody>
      </p:sp>
      <p:sp>
        <p:nvSpPr>
          <p:cNvPr id="3" name="Date Placeholder 2"/>
          <p:cNvSpPr>
            <a:spLocks noGrp="1"/>
          </p:cNvSpPr>
          <p:nvPr>
            <p:ph type="dt" sz="quarter" idx="1"/>
          </p:nvPr>
        </p:nvSpPr>
        <p:spPr>
          <a:xfrm>
            <a:off x="604238" y="413610"/>
            <a:ext cx="2945659" cy="248166"/>
          </a:xfrm>
          <a:prstGeom prst="rect">
            <a:avLst/>
          </a:prstGeom>
        </p:spPr>
        <p:txBody>
          <a:bodyPr vert="horz" wrap="square" lIns="91440" tIns="0" rIns="91440" bIns="45720" numCol="1" anchor="t" anchorCtr="0" compatLnSpc="1">
            <a:prstTxWarp prst="textNoShape">
              <a:avLst/>
            </a:prstTxWarp>
          </a:bodyPr>
          <a:lstStyle>
            <a:lvl1pPr>
              <a:defRPr sz="800" smtClean="0">
                <a:ea typeface="Arial" pitchFamily="-107" charset="0"/>
                <a:cs typeface="Arial" pitchFamily="-107" charset="0"/>
              </a:defRPr>
            </a:lvl1pPr>
          </a:lstStyle>
          <a:p>
            <a:pPr>
              <a:defRPr/>
            </a:pPr>
            <a:fld id="{91042AE1-F817-BB4D-8094-5BAD97EA7AE5}" type="datetime1">
              <a:rPr lang="en-US"/>
              <a:pPr>
                <a:defRPr/>
              </a:pPr>
              <a:t>2/17/2021</a:t>
            </a:fld>
            <a:endParaRPr lang="en-US"/>
          </a:p>
        </p:txBody>
      </p:sp>
      <p:sp>
        <p:nvSpPr>
          <p:cNvPr id="4" name="Footer Placeholder 3"/>
          <p:cNvSpPr>
            <a:spLocks noGrp="1"/>
          </p:cNvSpPr>
          <p:nvPr>
            <p:ph type="ftr" sz="quarter" idx="2"/>
          </p:nvPr>
        </p:nvSpPr>
        <p:spPr>
          <a:xfrm>
            <a:off x="4758373" y="9430307"/>
            <a:ext cx="1812713" cy="329165"/>
          </a:xfrm>
          <a:prstGeom prst="rect">
            <a:avLst/>
          </a:prstGeom>
        </p:spPr>
        <p:txBody>
          <a:bodyPr vert="horz" lIns="91440" tIns="45720" rIns="91440" bIns="45720" rtlCol="0" anchor="b"/>
          <a:lstStyle>
            <a:lvl1pPr algn="r" fontAlgn="auto">
              <a:spcBef>
                <a:spcPts val="0"/>
              </a:spcBef>
              <a:spcAft>
                <a:spcPts val="0"/>
              </a:spcAft>
              <a:defRPr sz="800">
                <a:latin typeface="Arial"/>
                <a:ea typeface="+mn-ea"/>
                <a:cs typeface="Arial"/>
              </a:defRPr>
            </a:lvl1pPr>
          </a:lstStyle>
          <a:p>
            <a:pPr>
              <a:defRPr/>
            </a:pPr>
            <a:endParaRPr lang="en-US"/>
          </a:p>
        </p:txBody>
      </p:sp>
      <p:sp>
        <p:nvSpPr>
          <p:cNvPr id="5" name="Slide Number Placeholder 4"/>
          <p:cNvSpPr>
            <a:spLocks noGrp="1"/>
          </p:cNvSpPr>
          <p:nvPr>
            <p:ph type="sldNum" sz="quarter" idx="3"/>
          </p:nvPr>
        </p:nvSpPr>
        <p:spPr>
          <a:xfrm>
            <a:off x="75530" y="165444"/>
            <a:ext cx="377649" cy="248166"/>
          </a:xfrm>
          <a:prstGeom prst="rect">
            <a:avLst/>
          </a:prstGeom>
        </p:spPr>
        <p:txBody>
          <a:bodyPr vert="horz" wrap="square" lIns="91440" tIns="45720" rIns="91440" bIns="45720" numCol="1" anchor="t" anchorCtr="0" compatLnSpc="1">
            <a:prstTxWarp prst="textNoShape">
              <a:avLst/>
            </a:prstTxWarp>
          </a:bodyPr>
          <a:lstStyle>
            <a:lvl1pPr>
              <a:defRPr sz="800" smtClean="0">
                <a:ea typeface="Arial" pitchFamily="-107" charset="0"/>
                <a:cs typeface="Arial" pitchFamily="-107" charset="0"/>
              </a:defRPr>
            </a:lvl1pPr>
          </a:lstStyle>
          <a:p>
            <a:pPr>
              <a:defRPr/>
            </a:pPr>
            <a:fld id="{D89C6F51-923A-014D-8841-CDA3477E4C2B}" type="slidenum">
              <a:rPr lang="en-US"/>
              <a:pPr>
                <a:defRPr/>
              </a:pPr>
              <a:t>‹#›</a:t>
            </a:fld>
            <a:endParaRPr lang="en-US"/>
          </a:p>
        </p:txBody>
      </p:sp>
    </p:spTree>
    <p:extLst>
      <p:ext uri="{BB962C8B-B14F-4D97-AF65-F5344CB8AC3E}">
        <p14:creationId xmlns:p14="http://schemas.microsoft.com/office/powerpoint/2010/main" val="2674165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150"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06357" y="4715153"/>
            <a:ext cx="5211551" cy="4466987"/>
          </a:xfrm>
          <a:prstGeom prst="rect">
            <a:avLst/>
          </a:prstGeom>
        </p:spPr>
        <p:txBody>
          <a:bodyPr vert="horz" lIns="91440" tIns="45720" rIns="91440" bIns="45720" rtlCol="0" anchor="t">
            <a:noAutofit/>
          </a:bodyPr>
          <a:lstStyle/>
          <a:p>
            <a:pPr lvl="0"/>
            <a:r>
              <a:rPr lang="nl-NL" noProof="0"/>
              <a:t>Click to </a:t>
            </a:r>
            <a:r>
              <a:rPr lang="nl-NL" noProof="0" err="1"/>
              <a:t>edit</a:t>
            </a:r>
            <a:r>
              <a:rPr lang="nl-NL" noProof="0"/>
              <a:t> </a:t>
            </a:r>
            <a:r>
              <a:rPr lang="nl-NL" noProof="0" err="1"/>
              <a:t>Master</a:t>
            </a:r>
            <a:r>
              <a:rPr lang="nl-NL" noProof="0"/>
              <a:t> </a:t>
            </a:r>
            <a:r>
              <a:rPr lang="nl-NL" noProof="0" err="1"/>
              <a:t>text</a:t>
            </a:r>
            <a:r>
              <a:rPr lang="nl-NL" noProof="0"/>
              <a:t> </a:t>
            </a:r>
            <a:r>
              <a:rPr lang="nl-NL" noProof="0" err="1"/>
              <a:t>styles</a:t>
            </a:r>
            <a:endParaRPr lang="nl-NL" noProof="0"/>
          </a:p>
          <a:p>
            <a:pPr lvl="1"/>
            <a:r>
              <a:rPr lang="nl-NL" noProof="0" err="1"/>
              <a:t>Second</a:t>
            </a:r>
            <a:r>
              <a:rPr lang="nl-NL" noProof="0"/>
              <a:t>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endParaRPr lang="en-US" noProof="0"/>
          </a:p>
        </p:txBody>
      </p:sp>
      <p:sp>
        <p:nvSpPr>
          <p:cNvPr id="8" name="Header Placeholder 1"/>
          <p:cNvSpPr>
            <a:spLocks noGrp="1"/>
          </p:cNvSpPr>
          <p:nvPr>
            <p:ph type="hdr" sz="quarter"/>
          </p:nvPr>
        </p:nvSpPr>
        <p:spPr>
          <a:xfrm>
            <a:off x="453178" y="165444"/>
            <a:ext cx="3021189" cy="248166"/>
          </a:xfrm>
          <a:prstGeom prst="rect">
            <a:avLst/>
          </a:prstGeom>
        </p:spPr>
        <p:txBody>
          <a:bodyPr vert="horz" lIns="91440" tIns="45720" rIns="91440" bIns="45720" rtlCol="0"/>
          <a:lstStyle>
            <a:lvl1pPr algn="l" fontAlgn="auto">
              <a:spcBef>
                <a:spcPts val="0"/>
              </a:spcBef>
              <a:spcAft>
                <a:spcPts val="0"/>
              </a:spcAft>
              <a:defRPr sz="800">
                <a:latin typeface="Arial"/>
                <a:ea typeface="+mn-ea"/>
                <a:cs typeface="Arial"/>
              </a:defRPr>
            </a:lvl1pPr>
          </a:lstStyle>
          <a:p>
            <a:pPr>
              <a:defRPr/>
            </a:pPr>
            <a:endParaRPr lang="en-US"/>
          </a:p>
        </p:txBody>
      </p:sp>
      <p:sp>
        <p:nvSpPr>
          <p:cNvPr id="9" name="Date Placeholder 2"/>
          <p:cNvSpPr>
            <a:spLocks noGrp="1"/>
          </p:cNvSpPr>
          <p:nvPr>
            <p:ph type="dt" sz="quarter" idx="1"/>
          </p:nvPr>
        </p:nvSpPr>
        <p:spPr>
          <a:xfrm>
            <a:off x="604238" y="413610"/>
            <a:ext cx="2945659" cy="248166"/>
          </a:xfrm>
          <a:prstGeom prst="rect">
            <a:avLst/>
          </a:prstGeom>
        </p:spPr>
        <p:txBody>
          <a:bodyPr vert="horz" wrap="square" lIns="91440" tIns="0" rIns="91440" bIns="45720" numCol="1" anchor="t" anchorCtr="0" compatLnSpc="1">
            <a:prstTxWarp prst="textNoShape">
              <a:avLst/>
            </a:prstTxWarp>
          </a:bodyPr>
          <a:lstStyle>
            <a:lvl1pPr>
              <a:defRPr sz="800" smtClean="0">
                <a:ea typeface="Arial" pitchFamily="-107" charset="0"/>
                <a:cs typeface="Arial" pitchFamily="-107" charset="0"/>
              </a:defRPr>
            </a:lvl1pPr>
          </a:lstStyle>
          <a:p>
            <a:pPr>
              <a:defRPr/>
            </a:pPr>
            <a:fld id="{129C7A55-1019-8B44-98E6-DA101ED77458}" type="datetime1">
              <a:rPr lang="en-US"/>
              <a:pPr>
                <a:defRPr/>
              </a:pPr>
              <a:t>2/17/2021</a:t>
            </a:fld>
            <a:endParaRPr lang="en-US"/>
          </a:p>
        </p:txBody>
      </p:sp>
      <p:sp>
        <p:nvSpPr>
          <p:cNvPr id="10" name="Footer Placeholder 3"/>
          <p:cNvSpPr>
            <a:spLocks noGrp="1"/>
          </p:cNvSpPr>
          <p:nvPr>
            <p:ph type="ftr" sz="quarter" idx="4"/>
          </p:nvPr>
        </p:nvSpPr>
        <p:spPr>
          <a:xfrm>
            <a:off x="4758373" y="9430307"/>
            <a:ext cx="1812713" cy="329165"/>
          </a:xfrm>
          <a:prstGeom prst="rect">
            <a:avLst/>
          </a:prstGeom>
        </p:spPr>
        <p:txBody>
          <a:bodyPr vert="horz" lIns="91440" tIns="45720" rIns="91440" bIns="45720" rtlCol="0" anchor="b"/>
          <a:lstStyle>
            <a:lvl1pPr algn="r" fontAlgn="auto">
              <a:spcBef>
                <a:spcPts val="0"/>
              </a:spcBef>
              <a:spcAft>
                <a:spcPts val="0"/>
              </a:spcAft>
              <a:defRPr sz="800">
                <a:latin typeface="Arial"/>
                <a:ea typeface="+mn-ea"/>
                <a:cs typeface="Arial"/>
              </a:defRPr>
            </a:lvl1pPr>
          </a:lstStyle>
          <a:p>
            <a:pPr>
              <a:defRPr/>
            </a:pPr>
            <a:endParaRPr lang="en-US"/>
          </a:p>
        </p:txBody>
      </p:sp>
      <p:sp>
        <p:nvSpPr>
          <p:cNvPr id="11" name="Slide Number Placeholder 4"/>
          <p:cNvSpPr>
            <a:spLocks noGrp="1"/>
          </p:cNvSpPr>
          <p:nvPr>
            <p:ph type="sldNum" sz="quarter" idx="5"/>
          </p:nvPr>
        </p:nvSpPr>
        <p:spPr>
          <a:xfrm>
            <a:off x="75530" y="165444"/>
            <a:ext cx="377649" cy="248166"/>
          </a:xfrm>
          <a:prstGeom prst="rect">
            <a:avLst/>
          </a:prstGeom>
        </p:spPr>
        <p:txBody>
          <a:bodyPr vert="horz" wrap="square" lIns="91440" tIns="45720" rIns="91440" bIns="45720" numCol="1" anchor="t" anchorCtr="0" compatLnSpc="1">
            <a:prstTxWarp prst="textNoShape">
              <a:avLst/>
            </a:prstTxWarp>
          </a:bodyPr>
          <a:lstStyle>
            <a:lvl1pPr>
              <a:defRPr sz="800" smtClean="0">
                <a:ea typeface="Arial" pitchFamily="-107" charset="0"/>
                <a:cs typeface="Arial" pitchFamily="-107" charset="0"/>
              </a:defRPr>
            </a:lvl1pPr>
          </a:lstStyle>
          <a:p>
            <a:pPr>
              <a:defRPr/>
            </a:pPr>
            <a:fld id="{9E15539E-2D1C-A745-83AB-75A08EB66F7C}" type="slidenum">
              <a:rPr lang="en-US"/>
              <a:pPr>
                <a:defRPr/>
              </a:pPr>
              <a:t>‹#›</a:t>
            </a:fld>
            <a:endParaRPr lang="en-US"/>
          </a:p>
        </p:txBody>
      </p:sp>
    </p:spTree>
    <p:extLst>
      <p:ext uri="{BB962C8B-B14F-4D97-AF65-F5344CB8AC3E}">
        <p14:creationId xmlns:p14="http://schemas.microsoft.com/office/powerpoint/2010/main" val="28820379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ts val="600"/>
      </a:spcAft>
      <a:buFont typeface="Lucida Grande" pitchFamily="-107" charset="0"/>
      <a:defRPr sz="900" b="1" kern="1200">
        <a:solidFill>
          <a:schemeClr val="tx1"/>
        </a:solidFill>
        <a:latin typeface="Arial"/>
        <a:ea typeface="ＭＳ Ｐゴシック" pitchFamily="-107" charset="-128"/>
        <a:cs typeface="Arial"/>
      </a:defRPr>
    </a:lvl1pPr>
    <a:lvl2pPr marL="185738" algn="l" defTabSz="457200" rtl="0" eaLnBrk="0" fontAlgn="base" hangingPunct="0">
      <a:spcBef>
        <a:spcPct val="30000"/>
      </a:spcBef>
      <a:spcAft>
        <a:spcPts val="600"/>
      </a:spcAft>
      <a:buFont typeface="Lucida Grande" pitchFamily="-107" charset="0"/>
      <a:defRPr sz="900" kern="1200">
        <a:solidFill>
          <a:schemeClr val="tx1"/>
        </a:solidFill>
        <a:latin typeface="Arial"/>
        <a:ea typeface="ＭＳ Ｐゴシック" pitchFamily="-107" charset="-128"/>
        <a:cs typeface="Arial"/>
      </a:defRPr>
    </a:lvl2pPr>
    <a:lvl3pPr marL="358775" algn="l" defTabSz="457200" rtl="0" eaLnBrk="0" fontAlgn="base" hangingPunct="0">
      <a:spcBef>
        <a:spcPct val="30000"/>
      </a:spcBef>
      <a:spcAft>
        <a:spcPts val="600"/>
      </a:spcAft>
      <a:buFont typeface="Lucida Grande" pitchFamily="-107" charset="0"/>
      <a:buChar char="-"/>
      <a:defRPr sz="900" kern="1200">
        <a:solidFill>
          <a:schemeClr val="tx1"/>
        </a:solidFill>
        <a:latin typeface="Arial"/>
        <a:ea typeface="ＭＳ Ｐゴシック" pitchFamily="-107" charset="-128"/>
        <a:cs typeface="Arial"/>
      </a:defRPr>
    </a:lvl3pPr>
    <a:lvl4pPr marL="539750" algn="l" defTabSz="457200" rtl="0" eaLnBrk="0" fontAlgn="base" hangingPunct="0">
      <a:spcBef>
        <a:spcPct val="30000"/>
      </a:spcBef>
      <a:spcAft>
        <a:spcPts val="600"/>
      </a:spcAft>
      <a:buFont typeface="Lucida Grande" pitchFamily="-107" charset="0"/>
      <a:defRPr sz="900" kern="1200">
        <a:solidFill>
          <a:schemeClr val="tx1"/>
        </a:solidFill>
        <a:latin typeface="Arial"/>
        <a:ea typeface="ＭＳ Ｐゴシック" pitchFamily="-107" charset="-128"/>
        <a:cs typeface="Arial"/>
      </a:defRPr>
    </a:lvl4pPr>
    <a:lvl5pPr marL="719138" algn="l" defTabSz="457200" rtl="0" eaLnBrk="0" fontAlgn="base" hangingPunct="0">
      <a:spcBef>
        <a:spcPct val="30000"/>
      </a:spcBef>
      <a:spcAft>
        <a:spcPts val="600"/>
      </a:spcAft>
      <a:buFont typeface="Lucida Grande" pitchFamily="-107" charset="0"/>
      <a:defRPr sz="700" kern="1200">
        <a:solidFill>
          <a:srgbClr val="CC006B"/>
        </a:solidFill>
        <a:latin typeface="Arial"/>
        <a:ea typeface="ＭＳ Ｐゴシック" pitchFamily="-107" charset="-128"/>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1</a:t>
            </a:fld>
            <a:endParaRPr lang="en-US"/>
          </a:p>
        </p:txBody>
      </p:sp>
    </p:spTree>
    <p:extLst>
      <p:ext uri="{BB962C8B-B14F-4D97-AF65-F5344CB8AC3E}">
        <p14:creationId xmlns:p14="http://schemas.microsoft.com/office/powerpoint/2010/main" val="292241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marL="342900" lvl="0" indent="-342900">
              <a:buFont typeface="Calibri" panose="020F0502020204030204" pitchFamily="34" charset="0"/>
              <a:buChar char="-"/>
            </a:pPr>
            <a:r>
              <a:rPr lang="nl-NL" sz="1100">
                <a:effectLst/>
                <a:latin typeface="Calibri" panose="020F0502020204030204" pitchFamily="34" charset="0"/>
                <a:ea typeface="Times New Roman" panose="02020603050405020304" pitchFamily="18" charset="0"/>
              </a:rPr>
              <a:t>Onderdeel E: tevredenheid en toekomst  </a:t>
            </a:r>
            <a:endParaRPr lang="nl-NL" sz="110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nl-NL" sz="1100">
                <a:effectLst/>
                <a:latin typeface="Calibri" panose="020F0502020204030204" pitchFamily="34" charset="0"/>
                <a:ea typeface="Times New Roman" panose="02020603050405020304" pitchFamily="18" charset="0"/>
              </a:rPr>
              <a:t>Uit de interviews blijkt dat het dus redelijk goed gaat met jongeren, ondanks omstandigheden. Over het algemeen voorzien jongeren dat ze later gewoon een baan en een huis vinden en dat ze nog goed contact met vrienden en familie hebben. </a:t>
            </a:r>
            <a:endParaRPr lang="nl-NL" sz="110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NL" sz="1100">
                <a:effectLst/>
                <a:highlight>
                  <a:srgbClr val="FFFF00"/>
                </a:highlight>
                <a:latin typeface="Calibri" panose="020F0502020204030204" pitchFamily="34" charset="0"/>
                <a:ea typeface="Times New Roman" panose="02020603050405020304" pitchFamily="18" charset="0"/>
              </a:rPr>
              <a:t>Vraag:</a:t>
            </a:r>
            <a:r>
              <a:rPr lang="nl-NL" sz="1100">
                <a:effectLst/>
                <a:latin typeface="Calibri" panose="020F0502020204030204" pitchFamily="34" charset="0"/>
                <a:ea typeface="Times New Roman" panose="02020603050405020304" pitchFamily="18" charset="0"/>
              </a:rPr>
              <a:t> Zien we dit terug in de tevredenheid met het huidige leven? En hoe kijken jongeren naar de toekomst, vooral m.b.t. beschikbaarheid vrienden en familie waar ze op kunnen rekenen?</a:t>
            </a:r>
          </a:p>
          <a:p>
            <a:pPr marL="1143000" lvl="2" indent="-228600">
              <a:buFont typeface="Wingdings" panose="05000000000000000000" pitchFamily="2" charset="2"/>
              <a:buChar char=""/>
            </a:pPr>
            <a:r>
              <a:rPr lang="nl-NL" sz="1100" b="1">
                <a:effectLst/>
                <a:latin typeface="Calibri" panose="020F0502020204030204" pitchFamily="34" charset="0"/>
                <a:ea typeface="Calibri" panose="020F0502020204030204" pitchFamily="34" charset="0"/>
              </a:rPr>
              <a:t>Antwoord: jongeren zijn over het algemeen tevreden over hun leven en hebben vertrouwen in de toekomst: ook dat ze in de toekomst vrienden hebben waarop ze kunnen rekenen. </a:t>
            </a: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7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60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47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39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900" b="0" kern="1200" dirty="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E15539E-2D1C-A745-83AB-75A08EB66F7C}" type="slidenum">
              <a:rPr kumimoji="0" lang="en-US" sz="800" b="0" i="0" u="none" strike="noStrike" kern="1200" cap="none" spc="0" normalizeH="0" baseline="0" noProof="0" smtClean="0">
                <a:ln>
                  <a:noFill/>
                </a:ln>
                <a:solidFill>
                  <a:prstClr val="black"/>
                </a:solidFill>
                <a:effectLst/>
                <a:uLnTx/>
                <a:uFillTx/>
                <a:latin typeface="Arial" pitchFamily="-107" charset="0"/>
                <a:cs typeface="Arial" pitchFamily="-107"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Arial" pitchFamily="-107" charset="0"/>
              <a:cs typeface="Arial" pitchFamily="-107" charset="0"/>
            </a:endParaRPr>
          </a:p>
        </p:txBody>
      </p:sp>
    </p:spTree>
    <p:extLst>
      <p:ext uri="{BB962C8B-B14F-4D97-AF65-F5344CB8AC3E}">
        <p14:creationId xmlns:p14="http://schemas.microsoft.com/office/powerpoint/2010/main" val="218921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Tx/>
              <a:buNone/>
            </a:pPr>
            <a:endParaRPr lang="nl-NL" sz="900" b="0" kern="1200" dirty="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16</a:t>
            </a:fld>
            <a:endParaRPr lang="en-US"/>
          </a:p>
        </p:txBody>
      </p:sp>
    </p:spTree>
    <p:extLst>
      <p:ext uri="{BB962C8B-B14F-4D97-AF65-F5344CB8AC3E}">
        <p14:creationId xmlns:p14="http://schemas.microsoft.com/office/powerpoint/2010/main" val="78846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NL" sz="900" b="0" kern="1200" dirty="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17</a:t>
            </a:fld>
            <a:endParaRPr lang="en-US"/>
          </a:p>
        </p:txBody>
      </p:sp>
    </p:spTree>
    <p:extLst>
      <p:ext uri="{BB962C8B-B14F-4D97-AF65-F5344CB8AC3E}">
        <p14:creationId xmlns:p14="http://schemas.microsoft.com/office/powerpoint/2010/main" val="36600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900" b="0" kern="1200" dirty="0">
              <a:solidFill>
                <a:schemeClr val="tx1"/>
              </a:solidFill>
              <a:effectLst/>
              <a:latin typeface="Arial"/>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18</a:t>
            </a:fld>
            <a:endParaRPr lang="en-US"/>
          </a:p>
        </p:txBody>
      </p:sp>
    </p:spTree>
    <p:extLst>
      <p:ext uri="{BB962C8B-B14F-4D97-AF65-F5344CB8AC3E}">
        <p14:creationId xmlns:p14="http://schemas.microsoft.com/office/powerpoint/2010/main" val="43883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NL" sz="900" b="0" kern="1200" dirty="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E15539E-2D1C-A745-83AB-75A08EB66F7C}" type="slidenum">
              <a:rPr kumimoji="0" lang="en-US" sz="800" b="0" i="0" u="none" strike="noStrike" kern="1200" cap="none" spc="0" normalizeH="0" baseline="0" noProof="0" smtClean="0">
                <a:ln>
                  <a:noFill/>
                </a:ln>
                <a:solidFill>
                  <a:prstClr val="black"/>
                </a:solidFill>
                <a:effectLst/>
                <a:uLnTx/>
                <a:uFillTx/>
                <a:latin typeface="Arial" pitchFamily="-107" charset="0"/>
                <a:cs typeface="Arial" pitchFamily="-107" charset="0"/>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0" lang="en-US" sz="800" b="0" i="0" u="none" strike="noStrike" kern="1200" cap="none" spc="0" normalizeH="0" baseline="0" noProof="0">
              <a:ln>
                <a:noFill/>
              </a:ln>
              <a:solidFill>
                <a:prstClr val="black"/>
              </a:solidFill>
              <a:effectLst/>
              <a:uLnTx/>
              <a:uFillTx/>
              <a:latin typeface="Arial" pitchFamily="-107" charset="0"/>
              <a:cs typeface="Arial" pitchFamily="-107" charset="0"/>
            </a:endParaRPr>
          </a:p>
        </p:txBody>
      </p:sp>
    </p:spTree>
    <p:extLst>
      <p:ext uri="{BB962C8B-B14F-4D97-AF65-F5344CB8AC3E}">
        <p14:creationId xmlns:p14="http://schemas.microsoft.com/office/powerpoint/2010/main" val="196861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endParaRPr lang="nl-NL" sz="1800" b="0" kern="1200" dirty="0">
              <a:solidFill>
                <a:srgbClr val="3BB8C2"/>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E15539E-2D1C-A745-83AB-75A08EB66F7C}" type="slidenum">
              <a:rPr kumimoji="0" lang="en-US" sz="800" b="0" i="0" u="none" strike="noStrike" kern="1200" cap="none" spc="0" normalizeH="0" baseline="0" noProof="0" smtClean="0">
                <a:ln>
                  <a:noFill/>
                </a:ln>
                <a:solidFill>
                  <a:prstClr val="black"/>
                </a:solidFill>
                <a:effectLst/>
                <a:uLnTx/>
                <a:uFillTx/>
                <a:latin typeface="Arial" pitchFamily="-107" charset="0"/>
                <a:cs typeface="Arial" pitchFamily="-107" charset="0"/>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107" charset="0"/>
              <a:cs typeface="Arial" pitchFamily="-107" charset="0"/>
            </a:endParaRPr>
          </a:p>
        </p:txBody>
      </p:sp>
    </p:spTree>
    <p:extLst>
      <p:ext uri="{BB962C8B-B14F-4D97-AF65-F5344CB8AC3E}">
        <p14:creationId xmlns:p14="http://schemas.microsoft.com/office/powerpoint/2010/main" val="263855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indent="0">
              <a:buFontTx/>
              <a:buNone/>
            </a:pPr>
            <a:endParaRPr lang="nl-NL" sz="900" b="0" kern="1200">
              <a:solidFill>
                <a:schemeClr val="tx1"/>
              </a:solidFill>
              <a:effectLst/>
              <a:latin typeface="Arial"/>
              <a:ea typeface="ＭＳ Ｐゴシック" pitchFamily="-107" charset="-128"/>
              <a:cs typeface="Arial"/>
            </a:endParaRP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a:t>
            </a:fld>
            <a:endParaRPr lang="en-US"/>
          </a:p>
        </p:txBody>
      </p:sp>
    </p:spTree>
    <p:extLst>
      <p:ext uri="{BB962C8B-B14F-4D97-AF65-F5344CB8AC3E}">
        <p14:creationId xmlns:p14="http://schemas.microsoft.com/office/powerpoint/2010/main" val="3655960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endParaRPr lang="nl-NL" sz="1800" b="0" kern="1200" dirty="0">
              <a:solidFill>
                <a:srgbClr val="3BB8C2"/>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21</a:t>
            </a:fld>
            <a:endParaRPr lang="en-US"/>
          </a:p>
        </p:txBody>
      </p:sp>
    </p:spTree>
    <p:extLst>
      <p:ext uri="{BB962C8B-B14F-4D97-AF65-F5344CB8AC3E}">
        <p14:creationId xmlns:p14="http://schemas.microsoft.com/office/powerpoint/2010/main" val="263855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endParaRPr lang="nl-NL" sz="1800" b="0" kern="1200" dirty="0">
              <a:solidFill>
                <a:srgbClr val="3BB8C2"/>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E15539E-2D1C-A745-83AB-75A08EB66F7C}" type="slidenum">
              <a:rPr kumimoji="0" lang="en-US" sz="800" b="0" i="0" u="none" strike="noStrike" kern="1200" cap="none" spc="0" normalizeH="0" baseline="0" noProof="0" smtClean="0">
                <a:ln>
                  <a:noFill/>
                </a:ln>
                <a:solidFill>
                  <a:prstClr val="black"/>
                </a:solidFill>
                <a:effectLst/>
                <a:uLnTx/>
                <a:uFillTx/>
                <a:latin typeface="Arial" pitchFamily="-107" charset="0"/>
                <a:cs typeface="Arial" pitchFamily="-107" charset="0"/>
              </a:rPr>
              <a:pPr marL="0" marR="0" lvl="0" indent="0" algn="l" defTabSz="457200" rtl="0" eaLnBrk="1" fontAlgn="base" latinLnBrk="0" hangingPunct="1">
                <a:lnSpc>
                  <a:spcPct val="100000"/>
                </a:lnSpc>
                <a:spcBef>
                  <a:spcPct val="0"/>
                </a:spcBef>
                <a:spcAft>
                  <a:spcPct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Arial" pitchFamily="-107" charset="0"/>
              <a:cs typeface="Arial" pitchFamily="-107" charset="0"/>
            </a:endParaRPr>
          </a:p>
        </p:txBody>
      </p:sp>
    </p:spTree>
    <p:extLst>
      <p:ext uri="{BB962C8B-B14F-4D97-AF65-F5344CB8AC3E}">
        <p14:creationId xmlns:p14="http://schemas.microsoft.com/office/powerpoint/2010/main" val="9414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23</a:t>
            </a:fld>
            <a:endParaRPr lang="en-US"/>
          </a:p>
        </p:txBody>
      </p:sp>
    </p:spTree>
    <p:extLst>
      <p:ext uri="{BB962C8B-B14F-4D97-AF65-F5344CB8AC3E}">
        <p14:creationId xmlns:p14="http://schemas.microsoft.com/office/powerpoint/2010/main" val="2801685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NL" sz="900" b="0" kern="1200" dirty="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25</a:t>
            </a:fld>
            <a:endParaRPr lang="en-US"/>
          </a:p>
        </p:txBody>
      </p:sp>
    </p:spTree>
    <p:extLst>
      <p:ext uri="{BB962C8B-B14F-4D97-AF65-F5344CB8AC3E}">
        <p14:creationId xmlns:p14="http://schemas.microsoft.com/office/powerpoint/2010/main" val="1788183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pPr>
            <a:endParaRPr lang="nl-NL" sz="1800" b="0" dirty="0">
              <a:latin typeface="Calibri"/>
              <a:cs typeface="Calibri"/>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27</a:t>
            </a:fld>
            <a:endParaRPr lang="en-US"/>
          </a:p>
        </p:txBody>
      </p:sp>
    </p:spTree>
    <p:extLst>
      <p:ext uri="{BB962C8B-B14F-4D97-AF65-F5344CB8AC3E}">
        <p14:creationId xmlns:p14="http://schemas.microsoft.com/office/powerpoint/2010/main" val="1594493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28</a:t>
            </a:fld>
            <a:endParaRPr lang="en-US"/>
          </a:p>
        </p:txBody>
      </p:sp>
    </p:spTree>
    <p:extLst>
      <p:ext uri="{BB962C8B-B14F-4D97-AF65-F5344CB8AC3E}">
        <p14:creationId xmlns:p14="http://schemas.microsoft.com/office/powerpoint/2010/main" val="45442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9E15539E-2D1C-A745-83AB-75A08EB66F7C}" type="slidenum">
              <a:rPr lang="en-US" smtClean="0"/>
              <a:pPr>
                <a:defRPr/>
              </a:pPr>
              <a:t>29</a:t>
            </a:fld>
            <a:endParaRPr lang="en-US"/>
          </a:p>
        </p:txBody>
      </p:sp>
    </p:spTree>
    <p:extLst>
      <p:ext uri="{BB962C8B-B14F-4D97-AF65-F5344CB8AC3E}">
        <p14:creationId xmlns:p14="http://schemas.microsoft.com/office/powerpoint/2010/main" val="200262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ts val="600"/>
              </a:spcAft>
              <a:buClrTx/>
              <a:buSzTx/>
              <a:buFontTx/>
              <a:buChar char="-"/>
              <a:tabLst/>
              <a:defRPr/>
            </a:pPr>
            <a:endParaRPr lang="nl-NL" b="0"/>
          </a:p>
          <a:p>
            <a:pPr marL="171450" marR="0" lvl="0" indent="-171450" algn="l" defTabSz="457200" rtl="0" eaLnBrk="0" fontAlgn="base" latinLnBrk="0" hangingPunct="0">
              <a:lnSpc>
                <a:spcPct val="100000"/>
              </a:lnSpc>
              <a:spcBef>
                <a:spcPct val="30000"/>
              </a:spcBef>
              <a:spcAft>
                <a:spcPts val="600"/>
              </a:spcAft>
              <a:buClrTx/>
              <a:buSzTx/>
              <a:buFontTx/>
              <a:buChar char="-"/>
              <a:tabLst/>
              <a:defRPr/>
            </a:pPr>
            <a:endParaRPr lang="nl-NL" b="0"/>
          </a:p>
          <a:p>
            <a:pPr marL="171450" marR="0" lvl="0" indent="-171450" algn="l" defTabSz="457200" rtl="0" eaLnBrk="0" fontAlgn="base" latinLnBrk="0" hangingPunct="0">
              <a:lnSpc>
                <a:spcPct val="100000"/>
              </a:lnSpc>
              <a:spcBef>
                <a:spcPct val="30000"/>
              </a:spcBef>
              <a:spcAft>
                <a:spcPts val="600"/>
              </a:spcAft>
              <a:buClrTx/>
              <a:buSzTx/>
              <a:buFontTx/>
              <a:buChar char="-"/>
              <a:tabLst/>
              <a:defRPr/>
            </a:pPr>
            <a:endParaRPr lang="nl-NL" b="0"/>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3</a:t>
            </a:fld>
            <a:endParaRPr lang="en-US"/>
          </a:p>
        </p:txBody>
      </p:sp>
    </p:spTree>
    <p:extLst>
      <p:ext uri="{BB962C8B-B14F-4D97-AF65-F5344CB8AC3E}">
        <p14:creationId xmlns:p14="http://schemas.microsoft.com/office/powerpoint/2010/main" val="22359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b="0" dirty="0"/>
          </a:p>
        </p:txBody>
      </p:sp>
      <p:sp>
        <p:nvSpPr>
          <p:cNvPr id="4" name="Tijdelijke aanduiding voor dianummer 3"/>
          <p:cNvSpPr>
            <a:spLocks noGrp="1"/>
          </p:cNvSpPr>
          <p:nvPr>
            <p:ph type="sldNum" sz="quarter" idx="10"/>
          </p:nvPr>
        </p:nvSpPr>
        <p:spPr/>
        <p:txBody>
          <a:bodyPr/>
          <a:lstStyle/>
          <a:p>
            <a:pPr>
              <a:defRPr/>
            </a:pPr>
            <a:fld id="{9E15539E-2D1C-A745-83AB-75A08EB66F7C}" type="slidenum">
              <a:rPr lang="en-US" smtClean="0"/>
              <a:pPr>
                <a:defRPr/>
              </a:pPr>
              <a:t>4</a:t>
            </a:fld>
            <a:endParaRPr lang="en-US"/>
          </a:p>
        </p:txBody>
      </p:sp>
    </p:spTree>
    <p:extLst>
      <p:ext uri="{BB962C8B-B14F-4D97-AF65-F5344CB8AC3E}">
        <p14:creationId xmlns:p14="http://schemas.microsoft.com/office/powerpoint/2010/main" val="212371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54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marL="342900" lvl="0" indent="-342900">
              <a:buFont typeface="Calibri" panose="020F0502020204030204" pitchFamily="34" charset="0"/>
              <a:buChar char="-"/>
            </a:pPr>
            <a:r>
              <a:rPr lang="nl-NL" sz="1100">
                <a:effectLst/>
                <a:latin typeface="Calibri" panose="020F0502020204030204" pitchFamily="34" charset="0"/>
                <a:ea typeface="Times New Roman" panose="02020603050405020304" pitchFamily="18" charset="0"/>
              </a:rPr>
              <a:t>Onderdeel B: huidige leven </a:t>
            </a:r>
            <a:endParaRPr lang="nl-NL" sz="110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nl-NL" sz="1100">
                <a:effectLst/>
                <a:latin typeface="Calibri" panose="020F0502020204030204" pitchFamily="34" charset="0"/>
                <a:ea typeface="Times New Roman" panose="02020603050405020304" pitchFamily="18" charset="0"/>
              </a:rPr>
              <a:t>Uit de interviews blijkt dat het best goed gaat met jongeren, desondanks ondersteuning op een of meerdere leefgebieden. Vooral school en financiën zijn voor een aantal jongeren een uitdaging.</a:t>
            </a:r>
            <a:endParaRPr lang="nl-NL" sz="110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NL" sz="1100">
                <a:effectLst/>
                <a:highlight>
                  <a:srgbClr val="FFFF00"/>
                </a:highlight>
                <a:latin typeface="Calibri" panose="020F0502020204030204" pitchFamily="34" charset="0"/>
                <a:ea typeface="Times New Roman" panose="02020603050405020304" pitchFamily="18" charset="0"/>
              </a:rPr>
              <a:t>Vraag:</a:t>
            </a:r>
            <a:r>
              <a:rPr lang="nl-NL" sz="1100">
                <a:effectLst/>
                <a:latin typeface="Calibri" panose="020F0502020204030204" pitchFamily="34" charset="0"/>
                <a:ea typeface="Times New Roman" panose="02020603050405020304" pitchFamily="18" charset="0"/>
              </a:rPr>
              <a:t> Komt dit overeen met de vragenlijsten? Op welke leefgebieden geven jongeren aan dat het goed of minder goed gaat? (financiën, werk, gezondheid, school, etc.) </a:t>
            </a:r>
          </a:p>
          <a:p>
            <a:pPr marL="1143000" lvl="2" indent="-228600">
              <a:buFont typeface="Wingdings" panose="05000000000000000000" pitchFamily="2" charset="2"/>
              <a:buChar char=""/>
            </a:pPr>
            <a:r>
              <a:rPr lang="nl-NL" sz="1100" b="1">
                <a:effectLst/>
                <a:latin typeface="Calibri" panose="020F0502020204030204" pitchFamily="34" charset="0"/>
                <a:ea typeface="Calibri" panose="020F0502020204030204" pitchFamily="34" charset="0"/>
              </a:rPr>
              <a:t>Antwoord: jongeren geven op alle levensdomeinen aan dat het (redelijk) goed gaat. </a:t>
            </a: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57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marL="742950" lvl="1" indent="-285750">
              <a:buFont typeface="Courier New" panose="02070309020205020404" pitchFamily="49" charset="0"/>
              <a:buChar char="o"/>
            </a:pPr>
            <a:r>
              <a:rPr lang="nl-NL" sz="1100">
                <a:effectLst/>
                <a:latin typeface="Calibri" panose="020F0502020204030204" pitchFamily="34" charset="0"/>
                <a:ea typeface="Times New Roman" panose="02020603050405020304" pitchFamily="18" charset="0"/>
              </a:rPr>
              <a:t>Uit de interviews blijkt dat jongeren nadruk leggen op individuele hulpbronnen (persoonlijke competenties, vaardigheden, persoonskenmerken) die volgens hen bijdragen aan het vermogen om een verandering te realiseren of door te zetten. Ouders en vrienden zijn belangrijke hulpbronnen, veel jongeren denken dat deze hulpbronnen ook in de toekomst beschikbaar zullen blijven. Verbondenheid aan de gemeenschap, religieuze of spirituele hulpbronnen komt minder naar voren in de interviews als iets waar jongeren steun aan ontlenen. </a:t>
            </a:r>
            <a:endParaRPr lang="nl-NL" sz="110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NL" sz="1100">
                <a:effectLst/>
                <a:highlight>
                  <a:srgbClr val="FFFF00"/>
                </a:highlight>
                <a:latin typeface="Calibri" panose="020F0502020204030204" pitchFamily="34" charset="0"/>
                <a:ea typeface="Times New Roman" panose="02020603050405020304" pitchFamily="18" charset="0"/>
              </a:rPr>
              <a:t>Vraag:</a:t>
            </a:r>
            <a:r>
              <a:rPr lang="nl-NL" sz="1100">
                <a:effectLst/>
                <a:latin typeface="Calibri" panose="020F0502020204030204" pitchFamily="34" charset="0"/>
                <a:ea typeface="Times New Roman" panose="02020603050405020304" pitchFamily="18" charset="0"/>
              </a:rPr>
              <a:t> Komt deze verhouding van hulpbronnen ook terug in de CYRM-28 voor 16-17 jarigen? </a:t>
            </a:r>
          </a:p>
          <a:p>
            <a:pPr marL="1143000" lvl="2" indent="-228600">
              <a:buFont typeface="Wingdings" panose="05000000000000000000" pitchFamily="2" charset="2"/>
              <a:buChar char=""/>
            </a:pPr>
            <a:r>
              <a:rPr lang="nl-NL" sz="1100" b="1">
                <a:effectLst/>
                <a:latin typeface="Calibri" panose="020F0502020204030204" pitchFamily="34" charset="0"/>
                <a:ea typeface="Calibri" panose="020F0502020204030204" pitchFamily="34" charset="0"/>
              </a:rPr>
              <a:t>Antwoord: Dat beeld komt overeen: Jongeren scoren  vooral hoog op eigen </a:t>
            </a:r>
            <a:r>
              <a:rPr lang="nl-NL" sz="1100" b="1" err="1">
                <a:effectLst/>
                <a:latin typeface="Calibri" panose="020F0502020204030204" pitchFamily="34" charset="0"/>
                <a:ea typeface="Calibri" panose="020F0502020204030204" pitchFamily="34" charset="0"/>
              </a:rPr>
              <a:t>compententies</a:t>
            </a:r>
            <a:r>
              <a:rPr lang="nl-NL" sz="1100" b="1">
                <a:effectLst/>
                <a:latin typeface="Calibri" panose="020F0502020204030204" pitchFamily="34" charset="0"/>
                <a:ea typeface="Calibri" panose="020F0502020204030204" pitchFamily="34" charset="0"/>
              </a:rPr>
              <a:t> (ik kan problemen oplossen) en de steun van hun ouders en vrienden, diffuser op context</a:t>
            </a: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marL="342900" lvl="0" indent="-342900">
              <a:buFont typeface="Calibri" panose="020F0502020204030204" pitchFamily="34" charset="0"/>
              <a:buChar char="-"/>
            </a:pPr>
            <a:r>
              <a:rPr lang="nl-NL" sz="1100">
                <a:effectLst/>
                <a:latin typeface="Calibri" panose="020F0502020204030204" pitchFamily="34" charset="0"/>
                <a:ea typeface="Times New Roman" panose="02020603050405020304" pitchFamily="18" charset="0"/>
              </a:rPr>
              <a:t>Onderdeel D: hulpverlening </a:t>
            </a:r>
            <a:endParaRPr lang="nl-NL" sz="110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nl-NL" sz="1100">
                <a:effectLst/>
                <a:latin typeface="Calibri" panose="020F0502020204030204" pitchFamily="34" charset="0"/>
                <a:ea typeface="Times New Roman" panose="02020603050405020304" pitchFamily="18" charset="0"/>
              </a:rPr>
              <a:t>Uit de interviews komen vooral inzichten over het contact tussen jongeren en professionals naar voren, minder over de inhoud van de hulp. Over het algemeen lijkt het dat jongeren voldoende hulp krijgen. </a:t>
            </a:r>
            <a:endParaRPr lang="nl-NL" sz="110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NL" sz="1100">
                <a:effectLst/>
                <a:highlight>
                  <a:srgbClr val="FFFF00"/>
                </a:highlight>
                <a:latin typeface="Calibri" panose="020F0502020204030204" pitchFamily="34" charset="0"/>
                <a:ea typeface="Times New Roman" panose="02020603050405020304" pitchFamily="18" charset="0"/>
              </a:rPr>
              <a:t>Vraag:</a:t>
            </a:r>
            <a:r>
              <a:rPr lang="nl-NL" sz="1100">
                <a:effectLst/>
                <a:latin typeface="Calibri" panose="020F0502020204030204" pitchFamily="34" charset="0"/>
                <a:ea typeface="Times New Roman" panose="02020603050405020304" pitchFamily="18" charset="0"/>
              </a:rPr>
              <a:t> Hoe tevreden zijn jongeren met de hulp die ze krijgen? En krijgen ze voldoende/de hulp die ze nodig hebben? </a:t>
            </a:r>
          </a:p>
          <a:p>
            <a:pPr marL="1143000" lvl="2" indent="-228600">
              <a:buFont typeface="Wingdings" panose="05000000000000000000" pitchFamily="2" charset="2"/>
              <a:buChar char=""/>
            </a:pPr>
            <a:r>
              <a:rPr lang="nl-NL" sz="1100" b="1">
                <a:effectLst/>
                <a:latin typeface="Calibri" panose="020F0502020204030204" pitchFamily="34" charset="0"/>
                <a:ea typeface="Calibri" panose="020F0502020204030204" pitchFamily="34" charset="0"/>
              </a:rPr>
              <a:t>Antwoord: wederom ze zijn redelijk tevreden, grote verschillen in het type hulpverlening dat ze krijgen</a:t>
            </a: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6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0563" y="744538"/>
            <a:ext cx="4964112" cy="3722687"/>
          </a:xfrm>
        </p:spPr>
      </p:sp>
      <p:sp>
        <p:nvSpPr>
          <p:cNvPr id="3" name="Tijdelijke aanduiding voor notities 2"/>
          <p:cNvSpPr>
            <a:spLocks noGrp="1"/>
          </p:cNvSpPr>
          <p:nvPr>
            <p:ph type="body" idx="1"/>
          </p:nvPr>
        </p:nvSpPr>
        <p:spPr/>
        <p:txBody>
          <a:bodyPr/>
          <a:lstStyle/>
          <a:p>
            <a:pPr marL="342900" lvl="0" indent="-342900">
              <a:buFont typeface="Calibri" panose="020F0502020204030204" pitchFamily="34" charset="0"/>
              <a:buChar char="-"/>
            </a:pPr>
            <a:r>
              <a:rPr lang="nl-NL" sz="1100">
                <a:effectLst/>
                <a:latin typeface="Calibri" panose="020F0502020204030204" pitchFamily="34" charset="0"/>
                <a:ea typeface="Times New Roman" panose="02020603050405020304" pitchFamily="18" charset="0"/>
              </a:rPr>
              <a:t>Onderdeel F: volwassenheid en toekomst </a:t>
            </a:r>
            <a:endParaRPr lang="nl-NL" sz="110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nl-NL" sz="1100">
                <a:effectLst/>
                <a:latin typeface="Calibri" panose="020F0502020204030204" pitchFamily="34" charset="0"/>
                <a:ea typeface="Times New Roman" panose="02020603050405020304" pitchFamily="18" charset="0"/>
              </a:rPr>
              <a:t>Uit de interviews blijkt dat jongeren in deze levensfase grotendeels afhankelijk zijn van ouders (ze zijn immers minderjarig) en nog niet heel planmatig met de toekomst bezig zijn. </a:t>
            </a:r>
            <a:endParaRPr lang="nl-NL" sz="110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NL" sz="1100">
                <a:effectLst/>
                <a:highlight>
                  <a:srgbClr val="FFFF00"/>
                </a:highlight>
                <a:latin typeface="Calibri" panose="020F0502020204030204" pitchFamily="34" charset="0"/>
                <a:ea typeface="Times New Roman" panose="02020603050405020304" pitchFamily="18" charset="0"/>
              </a:rPr>
              <a:t>Vraag: </a:t>
            </a:r>
            <a:r>
              <a:rPr lang="nl-NL" sz="1100">
                <a:effectLst/>
                <a:latin typeface="Calibri" panose="020F0502020204030204" pitchFamily="34" charset="0"/>
                <a:ea typeface="Times New Roman" panose="02020603050405020304" pitchFamily="18" charset="0"/>
              </a:rPr>
              <a:t>Komt dit beeld overeen met de vragenlijst? </a:t>
            </a:r>
          </a:p>
          <a:p>
            <a:pPr marL="1143000" lvl="2" indent="-228600">
              <a:buFont typeface="Wingdings" panose="05000000000000000000" pitchFamily="2" charset="2"/>
              <a:buChar char=""/>
            </a:pPr>
            <a:r>
              <a:rPr lang="nl-NL" sz="1100" b="1">
                <a:effectLst/>
                <a:latin typeface="Calibri" panose="020F0502020204030204" pitchFamily="34" charset="0"/>
                <a:ea typeface="Calibri" panose="020F0502020204030204" pitchFamily="34" charset="0"/>
              </a:rPr>
              <a:t>Antwoord: Niet helemaal: in de vragenlijst geven ze wel aan dat ze bezig zijn met ontdekken wie ze zijn en ook de toekomst aan het plannen zijn. Tegelijkertijd geven ze aan het ‘een beetje eens’ te zijn met stelling dat ze hun ouders minder nodig hebben in de toekomst. </a:t>
            </a:r>
          </a:p>
          <a:p>
            <a:pPr lvl="0"/>
            <a:endParaRPr lang="nl-NL" sz="900" b="0" kern="1200">
              <a:solidFill>
                <a:schemeClr val="tx1"/>
              </a:solidFill>
              <a:effectLst/>
              <a:latin typeface="Arial"/>
              <a:ea typeface="ＭＳ Ｐゴシック" pitchFamily="-107" charset="-128"/>
              <a:cs typeface="Aria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5539E-2D1C-A745-83AB-75A08EB6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96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slide">
    <p:spTree>
      <p:nvGrpSpPr>
        <p:cNvPr id="1" name=""/>
        <p:cNvGrpSpPr/>
        <p:nvPr/>
      </p:nvGrpSpPr>
      <p:grpSpPr>
        <a:xfrm>
          <a:off x="0" y="0"/>
          <a:ext cx="0" cy="0"/>
          <a:chOff x="0" y="0"/>
          <a:chExt cx="0" cy="0"/>
        </a:xfrm>
      </p:grpSpPr>
      <p:pic>
        <p:nvPicPr>
          <p:cNvPr id="5" name="Picture 9" descr="INH_ppt_schetsbeeld.jpg"/>
          <p:cNvPicPr>
            <a:picLocks noChangeAspect="1"/>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606426" y="1268760"/>
            <a:ext cx="8537575" cy="5589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3"/>
          <p:cNvSpPr txBox="1">
            <a:spLocks/>
          </p:cNvSpPr>
          <p:nvPr/>
        </p:nvSpPr>
        <p:spPr>
          <a:xfrm>
            <a:off x="755577" y="1412778"/>
            <a:ext cx="7118350" cy="415925"/>
          </a:xfrm>
          <a:prstGeom prst="rect">
            <a:avLst/>
          </a:prstGeom>
        </p:spPr>
        <p:txBody>
          <a:bodyPr>
            <a:prstTxWarp prst="textNoShape">
              <a:avLst/>
            </a:prstTxWarp>
          </a:bodyPr>
          <a:lstStyle/>
          <a:p>
            <a:pPr defTabSz="685800">
              <a:defRPr/>
            </a:pPr>
            <a:r>
              <a:rPr lang="en-US" sz="1200" b="1" err="1">
                <a:solidFill>
                  <a:schemeClr val="bg2"/>
                </a:solidFill>
                <a:ea typeface="Arial" pitchFamily="-107" charset="0"/>
                <a:cs typeface="Arial" pitchFamily="-107" charset="0"/>
              </a:rPr>
              <a:t>Gezondheid</a:t>
            </a:r>
            <a:r>
              <a:rPr lang="en-US" sz="1200" b="1">
                <a:solidFill>
                  <a:schemeClr val="bg2"/>
                </a:solidFill>
                <a:ea typeface="Arial" pitchFamily="-107" charset="0"/>
                <a:cs typeface="Arial" pitchFamily="-107" charset="0"/>
              </a:rPr>
              <a:t>,</a:t>
            </a:r>
            <a:r>
              <a:rPr lang="en-US" sz="1200" b="1" baseline="0">
                <a:solidFill>
                  <a:schemeClr val="bg2"/>
                </a:solidFill>
                <a:ea typeface="Arial" pitchFamily="-107" charset="0"/>
                <a:cs typeface="Arial" pitchFamily="-107" charset="0"/>
              </a:rPr>
              <a:t> Sport </a:t>
            </a:r>
            <a:r>
              <a:rPr lang="en-US" sz="1200" b="1" baseline="0" err="1">
                <a:solidFill>
                  <a:schemeClr val="bg2"/>
                </a:solidFill>
                <a:ea typeface="Arial" pitchFamily="-107" charset="0"/>
                <a:cs typeface="Arial" pitchFamily="-107" charset="0"/>
              </a:rPr>
              <a:t>en</a:t>
            </a:r>
            <a:r>
              <a:rPr lang="en-US" sz="1200" b="1" baseline="0">
                <a:solidFill>
                  <a:schemeClr val="bg2"/>
                </a:solidFill>
                <a:ea typeface="Arial" pitchFamily="-107" charset="0"/>
                <a:cs typeface="Arial" pitchFamily="-107" charset="0"/>
              </a:rPr>
              <a:t> </a:t>
            </a:r>
            <a:r>
              <a:rPr lang="en-US" sz="1200" b="1" baseline="0" err="1">
                <a:solidFill>
                  <a:schemeClr val="bg2"/>
                </a:solidFill>
                <a:ea typeface="Arial" pitchFamily="-107" charset="0"/>
                <a:cs typeface="Arial" pitchFamily="-107" charset="0"/>
              </a:rPr>
              <a:t>Welzijn</a:t>
            </a:r>
            <a:endParaRPr lang="en-US" sz="1200" b="1">
              <a:solidFill>
                <a:schemeClr val="bg2"/>
              </a:solidFill>
              <a:ea typeface="Arial" pitchFamily="-107" charset="0"/>
              <a:cs typeface="Arial" pitchFamily="-107" charset="0"/>
            </a:endParaRPr>
          </a:p>
        </p:txBody>
      </p:sp>
      <p:sp>
        <p:nvSpPr>
          <p:cNvPr id="13" name="Text Placeholder 12"/>
          <p:cNvSpPr>
            <a:spLocks noGrp="1"/>
          </p:cNvSpPr>
          <p:nvPr>
            <p:ph type="body" sz="quarter" idx="13"/>
          </p:nvPr>
        </p:nvSpPr>
        <p:spPr>
          <a:xfrm>
            <a:off x="3779912" y="4581130"/>
            <a:ext cx="4510800" cy="1009923"/>
          </a:xfrm>
          <a:prstGeom prst="rect">
            <a:avLst/>
          </a:prstGeom>
        </p:spPr>
        <p:txBody>
          <a:bodyPr lIns="0" bIns="0" anchor="b">
            <a:noAutofit/>
          </a:bodyPr>
          <a:lstStyle>
            <a:lvl1pPr>
              <a:defRPr sz="1200" b="0" i="0">
                <a:solidFill>
                  <a:schemeClr val="bg1"/>
                </a:solidFill>
                <a:latin typeface="Arial"/>
                <a:cs typeface="Arial"/>
              </a:defRPr>
            </a:lvl1pPr>
            <a:lvl2pPr>
              <a:defRPr sz="1200" b="0" i="0">
                <a:solidFill>
                  <a:schemeClr val="bg1"/>
                </a:solidFill>
                <a:latin typeface="Arial"/>
                <a:cs typeface="Arial"/>
              </a:defRPr>
            </a:lvl2pPr>
            <a:lvl3pPr>
              <a:defRPr sz="1200" b="0" i="0">
                <a:solidFill>
                  <a:schemeClr val="bg1"/>
                </a:solidFill>
                <a:latin typeface="Arial"/>
                <a:cs typeface="Arial"/>
              </a:defRPr>
            </a:lvl3pPr>
            <a:lvl4pPr>
              <a:defRPr sz="1200" b="0" i="0">
                <a:solidFill>
                  <a:schemeClr val="bg1"/>
                </a:solidFill>
                <a:latin typeface="Arial"/>
                <a:cs typeface="Arial"/>
              </a:defRPr>
            </a:lvl4pPr>
            <a:lvl5pPr>
              <a:defRPr sz="1200" b="0" i="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ctrTitle"/>
          </p:nvPr>
        </p:nvSpPr>
        <p:spPr>
          <a:xfrm>
            <a:off x="1187624" y="1988840"/>
            <a:ext cx="6872400" cy="1310400"/>
          </a:xfrm>
        </p:spPr>
        <p:txBody>
          <a:bodyPr/>
          <a:lstStyle>
            <a:lvl1pPr>
              <a:defRPr sz="3000">
                <a:solidFill>
                  <a:schemeClr val="bg2"/>
                </a:solidFill>
              </a:defRPr>
            </a:lvl1pPr>
          </a:lstStyle>
          <a:p>
            <a:r>
              <a:rPr lang="en-US"/>
              <a:t>Click to edit Master title style</a:t>
            </a:r>
          </a:p>
        </p:txBody>
      </p:sp>
      <p:sp>
        <p:nvSpPr>
          <p:cNvPr id="3" name="Subtitle 2"/>
          <p:cNvSpPr>
            <a:spLocks noGrp="1"/>
          </p:cNvSpPr>
          <p:nvPr>
            <p:ph type="subTitle" idx="1"/>
          </p:nvPr>
        </p:nvSpPr>
        <p:spPr>
          <a:xfrm>
            <a:off x="1670776" y="3432736"/>
            <a:ext cx="6285600" cy="1220400"/>
          </a:xfrm>
          <a:prstGeom prst="rect">
            <a:avLst/>
          </a:prstGeom>
        </p:spPr>
        <p:txBody>
          <a:bodyPr>
            <a:noAutofit/>
          </a:bodyPr>
          <a:lstStyle>
            <a:lvl1pPr marL="0" indent="0" algn="l">
              <a:buNone/>
              <a:defRPr sz="2400" b="0" i="0" baseline="0">
                <a:solidFill>
                  <a:schemeClr val="bg1"/>
                </a:solidFill>
                <a:latin typeface="Arial Narrow"/>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188641"/>
            <a:ext cx="2113404" cy="8367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oofdstuk">
    <p:bg>
      <p:bgRef idx="1001">
        <a:schemeClr val="bg1"/>
      </p:bgRef>
    </p:bg>
    <p:spTree>
      <p:nvGrpSpPr>
        <p:cNvPr id="1" name=""/>
        <p:cNvGrpSpPr/>
        <p:nvPr/>
      </p:nvGrpSpPr>
      <p:grpSpPr>
        <a:xfrm>
          <a:off x="0" y="0"/>
          <a:ext cx="0" cy="0"/>
          <a:chOff x="0" y="0"/>
          <a:chExt cx="0" cy="0"/>
        </a:xfrm>
      </p:grpSpPr>
      <p:sp>
        <p:nvSpPr>
          <p:cNvPr id="4" name="Rectangle 3"/>
          <p:cNvSpPr/>
          <p:nvPr/>
        </p:nvSpPr>
        <p:spPr>
          <a:xfrm>
            <a:off x="395536" y="692696"/>
            <a:ext cx="8748464" cy="61653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17640" y="980728"/>
            <a:ext cx="7714800" cy="720080"/>
          </a:xfrm>
        </p:spPr>
        <p:txBody>
          <a:bodyPr/>
          <a:lstStyle>
            <a:lvl1pPr>
              <a:defRPr sz="3000" baseline="0">
                <a:solidFill>
                  <a:schemeClr val="bg1"/>
                </a:solidFill>
              </a:defRPr>
            </a:lvl1pPr>
          </a:lstStyle>
          <a:p>
            <a:r>
              <a:rPr lang="en-US"/>
              <a:t>Click to edit Master title style</a:t>
            </a:r>
          </a:p>
        </p:txBody>
      </p:sp>
      <p:sp>
        <p:nvSpPr>
          <p:cNvPr id="8" name="Text Placeholder 7"/>
          <p:cNvSpPr>
            <a:spLocks noGrp="1"/>
          </p:cNvSpPr>
          <p:nvPr>
            <p:ph type="body" sz="quarter" idx="13"/>
          </p:nvPr>
        </p:nvSpPr>
        <p:spPr>
          <a:xfrm>
            <a:off x="1187624" y="1975995"/>
            <a:ext cx="7444800" cy="3181199"/>
          </a:xfrm>
          <a:prstGeom prst="rect">
            <a:avLst/>
          </a:prstGeom>
        </p:spPr>
        <p:txBody>
          <a:bodyPr>
            <a:normAutofit/>
          </a:bodyPr>
          <a:lstStyle>
            <a:lvl1pPr>
              <a:defRPr>
                <a:solidFill>
                  <a:schemeClr val="bg1"/>
                </a:solidFill>
              </a:defRPr>
            </a:lvl1pPr>
            <a:lvl2pPr marL="0" indent="0">
              <a:defRPr sz="2400" baseline="0"/>
            </a:lvl2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solidFill>
                  <a:schemeClr val="bg1"/>
                </a:solidFill>
              </a:defRPr>
            </a:lvl1pPr>
          </a:lstStyle>
          <a:p>
            <a:pPr>
              <a:defRPr/>
            </a:pPr>
            <a:fld id="{1FC8667E-4391-854C-8289-069F29057E20}" type="slidenum">
              <a:rPr lang="en-US" smtClean="0"/>
              <a:pPr>
                <a:defRPr/>
              </a:pPr>
              <a:t>‹#›</a:t>
            </a:fld>
            <a:endParaRPr lang="en-US"/>
          </a:p>
        </p:txBody>
      </p:sp>
      <p:pic>
        <p:nvPicPr>
          <p:cNvPr id="10" name="Picture 11" descr="Inholland_Monogram_P_Magenta.pdf"/>
          <p:cNvPicPr>
            <a:picLocks noChangeAspect="1"/>
          </p:cNvPicPr>
          <p:nvPr userDrawn="1"/>
        </p:nvPicPr>
        <p:blipFill>
          <a:blip r:embed="rId2"/>
          <a:srcRect/>
          <a:stretch>
            <a:fillRect/>
          </a:stretch>
        </p:blipFill>
        <p:spPr bwMode="auto">
          <a:xfrm>
            <a:off x="113657" y="44624"/>
            <a:ext cx="649882" cy="648072"/>
          </a:xfrm>
          <a:prstGeom prst="rect">
            <a:avLst/>
          </a:prstGeom>
          <a:solidFill>
            <a:schemeClr val="bg1"/>
          </a:solid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ind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descr="inholland-hogeschool-wit-1200.png"/>
          <p:cNvPicPr>
            <a:picLocks noChangeAspect="1"/>
          </p:cNvPicPr>
          <p:nvPr/>
        </p:nvPicPr>
        <p:blipFill>
          <a:blip r:embed="rId2"/>
          <a:srcRect/>
          <a:stretch>
            <a:fillRect/>
          </a:stretch>
        </p:blipFill>
        <p:spPr bwMode="auto">
          <a:xfrm>
            <a:off x="2411414" y="2251077"/>
            <a:ext cx="4321175" cy="1711325"/>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descr="inholland-hogeschool-wit-1200.png"/>
          <p:cNvPicPr>
            <a:picLocks noChangeAspect="1"/>
          </p:cNvPicPr>
          <p:nvPr/>
        </p:nvPicPr>
        <p:blipFill>
          <a:blip r:embed="rId2"/>
          <a:srcRect/>
          <a:stretch>
            <a:fillRect/>
          </a:stretch>
        </p:blipFill>
        <p:spPr bwMode="auto">
          <a:xfrm>
            <a:off x="2362201" y="2251077"/>
            <a:ext cx="4321175" cy="1711325"/>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4076" y="2956934"/>
            <a:ext cx="4815850" cy="83210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slide">
    <p:spTree>
      <p:nvGrpSpPr>
        <p:cNvPr id="1" name=""/>
        <p:cNvGrpSpPr/>
        <p:nvPr/>
      </p:nvGrpSpPr>
      <p:grpSpPr>
        <a:xfrm>
          <a:off x="0" y="0"/>
          <a:ext cx="0" cy="0"/>
          <a:chOff x="0" y="0"/>
          <a:chExt cx="0" cy="0"/>
        </a:xfrm>
      </p:grpSpPr>
      <p:pic>
        <p:nvPicPr>
          <p:cNvPr id="5" name="Picture 9" descr="INH_ppt_schetsbeeld.jpg"/>
          <p:cNvPicPr>
            <a:picLocks noChangeAspect="1"/>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606427" y="1268760"/>
            <a:ext cx="8537575" cy="5589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3"/>
          <p:cNvSpPr txBox="1">
            <a:spLocks/>
          </p:cNvSpPr>
          <p:nvPr/>
        </p:nvSpPr>
        <p:spPr>
          <a:xfrm>
            <a:off x="755577" y="1412780"/>
            <a:ext cx="7118350" cy="415925"/>
          </a:xfrm>
          <a:prstGeom prst="rect">
            <a:avLst/>
          </a:prstGeom>
        </p:spPr>
        <p:txBody>
          <a:bodyPr>
            <a:prstTxWarp prst="textNoShape">
              <a:avLst/>
            </a:prstTxWarp>
          </a:bodyPr>
          <a:lstStyle/>
          <a:p>
            <a:pPr defTabSz="514350">
              <a:defRPr/>
            </a:pPr>
            <a:r>
              <a:rPr lang="en-US" sz="900" b="1" err="1">
                <a:solidFill>
                  <a:schemeClr val="bg2"/>
                </a:solidFill>
                <a:ea typeface="Arial" pitchFamily="-107" charset="0"/>
                <a:cs typeface="Arial" pitchFamily="-107" charset="0"/>
              </a:rPr>
              <a:t>Gezondheid</a:t>
            </a:r>
            <a:r>
              <a:rPr lang="en-US" sz="900" b="1">
                <a:solidFill>
                  <a:schemeClr val="bg2"/>
                </a:solidFill>
                <a:ea typeface="Arial" pitchFamily="-107" charset="0"/>
                <a:cs typeface="Arial" pitchFamily="-107" charset="0"/>
              </a:rPr>
              <a:t>,</a:t>
            </a:r>
            <a:r>
              <a:rPr lang="en-US" sz="900" b="1" baseline="0">
                <a:solidFill>
                  <a:schemeClr val="bg2"/>
                </a:solidFill>
                <a:ea typeface="Arial" pitchFamily="-107" charset="0"/>
                <a:cs typeface="Arial" pitchFamily="-107" charset="0"/>
              </a:rPr>
              <a:t> Sport </a:t>
            </a:r>
            <a:r>
              <a:rPr lang="en-US" sz="900" b="1" baseline="0" err="1">
                <a:solidFill>
                  <a:schemeClr val="bg2"/>
                </a:solidFill>
                <a:ea typeface="Arial" pitchFamily="-107" charset="0"/>
                <a:cs typeface="Arial" pitchFamily="-107" charset="0"/>
              </a:rPr>
              <a:t>en</a:t>
            </a:r>
            <a:r>
              <a:rPr lang="en-US" sz="900" b="1" baseline="0">
                <a:solidFill>
                  <a:schemeClr val="bg2"/>
                </a:solidFill>
                <a:ea typeface="Arial" pitchFamily="-107" charset="0"/>
                <a:cs typeface="Arial" pitchFamily="-107" charset="0"/>
              </a:rPr>
              <a:t> </a:t>
            </a:r>
            <a:r>
              <a:rPr lang="en-US" sz="900" b="1" baseline="0" err="1">
                <a:solidFill>
                  <a:schemeClr val="bg2"/>
                </a:solidFill>
                <a:ea typeface="Arial" pitchFamily="-107" charset="0"/>
                <a:cs typeface="Arial" pitchFamily="-107" charset="0"/>
              </a:rPr>
              <a:t>Welzijn</a:t>
            </a:r>
            <a:endParaRPr lang="en-US" sz="900" b="1">
              <a:solidFill>
                <a:schemeClr val="bg2"/>
              </a:solidFill>
              <a:ea typeface="Arial" pitchFamily="-107" charset="0"/>
              <a:cs typeface="Arial" pitchFamily="-107" charset="0"/>
            </a:endParaRPr>
          </a:p>
        </p:txBody>
      </p:sp>
      <p:sp>
        <p:nvSpPr>
          <p:cNvPr id="13" name="Text Placeholder 12"/>
          <p:cNvSpPr>
            <a:spLocks noGrp="1"/>
          </p:cNvSpPr>
          <p:nvPr>
            <p:ph type="body" sz="quarter" idx="13"/>
          </p:nvPr>
        </p:nvSpPr>
        <p:spPr>
          <a:xfrm>
            <a:off x="3779912" y="4581132"/>
            <a:ext cx="4510800" cy="1009923"/>
          </a:xfrm>
          <a:prstGeom prst="rect">
            <a:avLst/>
          </a:prstGeom>
        </p:spPr>
        <p:txBody>
          <a:bodyPr lIns="0" bIns="0" anchor="b">
            <a:noAutofit/>
          </a:bodyPr>
          <a:lstStyle>
            <a:lvl1pPr>
              <a:defRPr sz="900" b="0" i="0">
                <a:solidFill>
                  <a:schemeClr val="bg1"/>
                </a:solidFill>
                <a:latin typeface="Arial"/>
                <a:cs typeface="Arial"/>
              </a:defRPr>
            </a:lvl1pPr>
            <a:lvl2pPr>
              <a:defRPr sz="900" b="0" i="0">
                <a:solidFill>
                  <a:schemeClr val="bg1"/>
                </a:solidFill>
                <a:latin typeface="Arial"/>
                <a:cs typeface="Arial"/>
              </a:defRPr>
            </a:lvl2pPr>
            <a:lvl3pPr>
              <a:defRPr sz="900" b="0" i="0">
                <a:solidFill>
                  <a:schemeClr val="bg1"/>
                </a:solidFill>
                <a:latin typeface="Arial"/>
                <a:cs typeface="Arial"/>
              </a:defRPr>
            </a:lvl3pPr>
            <a:lvl4pPr>
              <a:defRPr sz="900" b="0" i="0">
                <a:solidFill>
                  <a:schemeClr val="bg1"/>
                </a:solidFill>
                <a:latin typeface="Arial"/>
                <a:cs typeface="Arial"/>
              </a:defRPr>
            </a:lvl4pPr>
            <a:lvl5pPr>
              <a:defRPr sz="900" b="0" i="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ctrTitle"/>
          </p:nvPr>
        </p:nvSpPr>
        <p:spPr>
          <a:xfrm>
            <a:off x="1187624" y="1988840"/>
            <a:ext cx="6872400" cy="1310400"/>
          </a:xfrm>
        </p:spPr>
        <p:txBody>
          <a:bodyPr/>
          <a:lstStyle>
            <a:lvl1pPr>
              <a:defRPr sz="2250">
                <a:solidFill>
                  <a:schemeClr val="bg2"/>
                </a:solidFill>
              </a:defRPr>
            </a:lvl1pPr>
          </a:lstStyle>
          <a:p>
            <a:r>
              <a:rPr lang="en-US"/>
              <a:t>Click to edit Master title style</a:t>
            </a:r>
          </a:p>
        </p:txBody>
      </p:sp>
      <p:sp>
        <p:nvSpPr>
          <p:cNvPr id="3" name="Subtitle 2"/>
          <p:cNvSpPr>
            <a:spLocks noGrp="1"/>
          </p:cNvSpPr>
          <p:nvPr>
            <p:ph type="subTitle" idx="1"/>
          </p:nvPr>
        </p:nvSpPr>
        <p:spPr>
          <a:xfrm>
            <a:off x="1670776" y="3432736"/>
            <a:ext cx="6285600" cy="1220400"/>
          </a:xfrm>
          <a:prstGeom prst="rect">
            <a:avLst/>
          </a:prstGeom>
        </p:spPr>
        <p:txBody>
          <a:bodyPr>
            <a:noAutofit/>
          </a:bodyPr>
          <a:lstStyle>
            <a:lvl1pPr marL="0" indent="0" algn="l">
              <a:buNone/>
              <a:defRPr sz="1800" b="0" i="0" baseline="0">
                <a:solidFill>
                  <a:schemeClr val="bg1"/>
                </a:solidFill>
                <a:latin typeface="Arial Narrow"/>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188643"/>
            <a:ext cx="2113404" cy="836711"/>
          </a:xfrm>
          <a:prstGeom prst="rect">
            <a:avLst/>
          </a:prstGeom>
        </p:spPr>
      </p:pic>
    </p:spTree>
    <p:extLst>
      <p:ext uri="{BB962C8B-B14F-4D97-AF65-F5344CB8AC3E}">
        <p14:creationId xmlns:p14="http://schemas.microsoft.com/office/powerpoint/2010/main" val="352503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2"/>
                </a:solidFill>
              </a:defRPr>
            </a:lvl1pPr>
          </a:lstStyle>
          <a:p>
            <a:r>
              <a:rPr lang="en-US"/>
              <a:t>Click to edit Master title style</a:t>
            </a:r>
          </a:p>
        </p:txBody>
      </p:sp>
      <p:sp>
        <p:nvSpPr>
          <p:cNvPr id="8" name="Text Placeholder 7"/>
          <p:cNvSpPr>
            <a:spLocks noGrp="1"/>
          </p:cNvSpPr>
          <p:nvPr>
            <p:ph type="body" sz="quarter" idx="13"/>
          </p:nvPr>
        </p:nvSpPr>
        <p:spPr>
          <a:xfrm>
            <a:off x="1187624" y="1988844"/>
            <a:ext cx="7444800" cy="4103987"/>
          </a:xfrm>
          <a:prstGeom prst="rect">
            <a:avLst/>
          </a:prstGeom>
        </p:spPr>
        <p:txBody>
          <a:bodyPr>
            <a:normAutofit/>
          </a:bodyPr>
          <a:lstStyle>
            <a:lvl2pPr marL="0" indent="-192375">
              <a:spcBef>
                <a:spcPts val="225"/>
              </a:spcBef>
              <a:spcAft>
                <a:spcPts val="338"/>
              </a:spcAft>
              <a:buClr>
                <a:schemeClr val="bg2"/>
              </a:buClr>
              <a:buFont typeface="+mj-lt"/>
              <a:buAutoNum type="arabicPeriod"/>
              <a:defRPr sz="1125"/>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14"/>
          </p:nvPr>
        </p:nvSpPr>
        <p:spPr/>
        <p:txBody>
          <a:bodyPr/>
          <a:lstStyle>
            <a:lvl1pPr>
              <a:defRPr/>
            </a:lvl1pPr>
          </a:lstStyle>
          <a:p>
            <a:pPr>
              <a:defRPr/>
            </a:pPr>
            <a:fld id="{D4DA2DCF-AA5E-FE41-A4E3-825CA80BBF23}" type="slidenum">
              <a:rPr lang="en-US" smtClean="0"/>
              <a:pPr>
                <a:defRPr/>
              </a:pPr>
              <a:t>‹#›</a:t>
            </a:fld>
            <a:endParaRPr lang="en-US"/>
          </a:p>
        </p:txBody>
      </p:sp>
    </p:spTree>
    <p:extLst>
      <p:ext uri="{BB962C8B-B14F-4D97-AF65-F5344CB8AC3E}">
        <p14:creationId xmlns:p14="http://schemas.microsoft.com/office/powerpoint/2010/main" val="143901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1187624" y="1988840"/>
            <a:ext cx="7444800" cy="409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4"/>
          </p:nvPr>
        </p:nvSpPr>
        <p:spPr/>
        <p:txBody>
          <a:bodyPr/>
          <a:lstStyle>
            <a:lvl1pPr>
              <a:defRPr/>
            </a:lvl1pPr>
          </a:lstStyle>
          <a:p>
            <a:pPr>
              <a:defRPr/>
            </a:pPr>
            <a:fld id="{DD2AED3D-CB6F-A944-B43F-7A1202A24B41}" type="slidenum">
              <a:rPr lang="en-US" smtClean="0"/>
              <a:pPr>
                <a:defRPr/>
              </a:pPr>
              <a:t>‹#›</a:t>
            </a:fld>
            <a:endParaRPr lang="en-US"/>
          </a:p>
        </p:txBody>
      </p:sp>
    </p:spTree>
    <p:extLst>
      <p:ext uri="{BB962C8B-B14F-4D97-AF65-F5344CB8AC3E}">
        <p14:creationId xmlns:p14="http://schemas.microsoft.com/office/powerpoint/2010/main" val="144677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ee kaders (vergelijk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032424" y="1988840"/>
            <a:ext cx="3600450" cy="4095750"/>
          </a:xfrm>
          <a:prstGeom prst="rect">
            <a:avLst/>
          </a:prstGeom>
        </p:spPr>
        <p:txBody>
          <a:bodyPr/>
          <a:lstStyle>
            <a:lvl2pPr marL="151875" indent="-151875">
              <a:buFont typeface="Lucida Grande"/>
              <a:buChar char="-"/>
              <a:defRPr/>
            </a:lvl2pPr>
            <a:lvl3pPr marL="151875" indent="-151875">
              <a:buFont typeface="Lucida Grande"/>
              <a:buChar char="-"/>
              <a:defRPr/>
            </a:lvl3pPr>
            <a:lvl4pPr marL="151875" indent="-151875">
              <a:buFont typeface="Lucida Grande"/>
              <a:buChar char="-"/>
              <a:defRPr/>
            </a:lvl4pPr>
            <a:lvl5pPr marL="151875" indent="-151875">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1187624" y="1988840"/>
            <a:ext cx="3600000" cy="4095750"/>
          </a:xfrm>
          <a:prstGeom prst="rect">
            <a:avLst/>
          </a:prstGeom>
        </p:spPr>
        <p:txBody>
          <a:bodyPr/>
          <a:lstStyle>
            <a:lvl2pPr marL="151875" indent="-151875">
              <a:buFont typeface="Lucida Grande"/>
              <a:buChar char="-"/>
              <a:defRPr/>
            </a:lvl2pPr>
            <a:lvl3pPr marL="151875" indent="-151875">
              <a:buFont typeface="Lucida Grande"/>
              <a:buChar char="-"/>
              <a:defRPr/>
            </a:lvl3pPr>
            <a:lvl4pPr marL="151875" indent="-151875">
              <a:buFont typeface="Lucida Grande"/>
              <a:buChar char="-"/>
              <a:defRPr/>
            </a:lvl4pPr>
            <a:lvl5pPr marL="151875" indent="-151875">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15"/>
          </p:nvPr>
        </p:nvSpPr>
        <p:spPr>
          <a:xfrm>
            <a:off x="6553200" y="6356354"/>
            <a:ext cx="2306638" cy="365125"/>
          </a:xfrm>
        </p:spPr>
        <p:txBody>
          <a:bodyPr/>
          <a:lstStyle>
            <a:lvl1pPr>
              <a:defRPr/>
            </a:lvl1pPr>
          </a:lstStyle>
          <a:p>
            <a:pPr>
              <a:defRPr/>
            </a:pPr>
            <a:fld id="{20DCBD69-D9A2-BA43-930A-5189915C04DD}" type="slidenum">
              <a:rPr lang="en-US" smtClean="0"/>
              <a:pPr>
                <a:defRPr/>
              </a:pPr>
              <a:t>‹#›</a:t>
            </a:fld>
            <a:endParaRPr lang="en-US"/>
          </a:p>
        </p:txBody>
      </p:sp>
    </p:spTree>
    <p:extLst>
      <p:ext uri="{BB962C8B-B14F-4D97-AF65-F5344CB8AC3E}">
        <p14:creationId xmlns:p14="http://schemas.microsoft.com/office/powerpoint/2010/main" val="386604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plaatje">
    <p:spTree>
      <p:nvGrpSpPr>
        <p:cNvPr id="1" name=""/>
        <p:cNvGrpSpPr/>
        <p:nvPr/>
      </p:nvGrpSpPr>
      <p:grpSpPr>
        <a:xfrm>
          <a:off x="0" y="0"/>
          <a:ext cx="0" cy="0"/>
          <a:chOff x="0" y="0"/>
          <a:chExt cx="0" cy="0"/>
        </a:xfrm>
      </p:grpSpPr>
      <p:sp>
        <p:nvSpPr>
          <p:cNvPr id="5" name="Title 1"/>
          <p:cNvSpPr txBox="1">
            <a:spLocks/>
          </p:cNvSpPr>
          <p:nvPr/>
        </p:nvSpPr>
        <p:spPr>
          <a:xfrm>
            <a:off x="1144588" y="641354"/>
            <a:ext cx="7715250" cy="1223963"/>
          </a:xfrm>
          <a:prstGeom prst="rect">
            <a:avLst/>
          </a:prstGeom>
        </p:spPr>
        <p:txBody>
          <a:bodyPr/>
          <a:lstStyle>
            <a:lvl1pPr>
              <a:defRPr baseline="0"/>
            </a:lvl1pPr>
          </a:lstStyle>
          <a:p>
            <a:pPr fontAlgn="auto">
              <a:spcAft>
                <a:spcPts val="0"/>
              </a:spcAft>
              <a:defRPr/>
            </a:pPr>
            <a:endParaRPr lang="en-US" sz="1950" b="1">
              <a:solidFill>
                <a:schemeClr val="bg1"/>
              </a:solidFill>
              <a:latin typeface="Arial Narrow"/>
              <a:ea typeface="+mj-ea"/>
              <a:cs typeface="Arial Narrow"/>
            </a:endParaRPr>
          </a:p>
        </p:txBody>
      </p:sp>
      <p:sp>
        <p:nvSpPr>
          <p:cNvPr id="7" name="Title 1"/>
          <p:cNvSpPr txBox="1">
            <a:spLocks/>
          </p:cNvSpPr>
          <p:nvPr/>
        </p:nvSpPr>
        <p:spPr>
          <a:xfrm>
            <a:off x="1144588" y="641354"/>
            <a:ext cx="7715250" cy="1223963"/>
          </a:xfrm>
          <a:prstGeom prst="rect">
            <a:avLst/>
          </a:prstGeom>
        </p:spPr>
        <p:txBody>
          <a:bodyPr/>
          <a:lstStyle>
            <a:lvl1pPr>
              <a:defRPr baseline="0"/>
            </a:lvl1pPr>
          </a:lstStyle>
          <a:p>
            <a:pPr fontAlgn="auto">
              <a:spcAft>
                <a:spcPts val="0"/>
              </a:spcAft>
              <a:defRPr/>
            </a:pPr>
            <a:endParaRPr lang="en-US" sz="1950" b="1">
              <a:solidFill>
                <a:schemeClr val="bg1"/>
              </a:solidFill>
              <a:latin typeface="Arial Narrow"/>
              <a:ea typeface="+mj-ea"/>
              <a:cs typeface="Arial Narrow"/>
            </a:endParaRPr>
          </a:p>
        </p:txBody>
      </p:sp>
      <p:sp>
        <p:nvSpPr>
          <p:cNvPr id="4" name="Content Placeholder 3"/>
          <p:cNvSpPr>
            <a:spLocks noGrp="1"/>
          </p:cNvSpPr>
          <p:nvPr>
            <p:ph sz="half" idx="2"/>
          </p:nvPr>
        </p:nvSpPr>
        <p:spPr>
          <a:xfrm>
            <a:off x="5018361" y="1988844"/>
            <a:ext cx="3600000" cy="4095763"/>
          </a:xfrm>
          <a:prstGeom prst="rect">
            <a:avLst/>
          </a:prstGeom>
        </p:spPr>
        <p:txBody>
          <a:bodyPr>
            <a:normAutofit/>
          </a:bodyPr>
          <a:lstStyle>
            <a:lvl1pPr marL="0">
              <a:buFont typeface="Lucida Grande"/>
              <a:buNone/>
              <a:defRPr sz="1575"/>
            </a:lvl1pPr>
            <a:lvl2pPr marL="50625" indent="-155925">
              <a:buClr>
                <a:schemeClr val="bg2"/>
              </a:buClr>
              <a:buFont typeface="Arial"/>
              <a:buNone/>
              <a:defRPr sz="1350" baseline="0"/>
            </a:lvl2pPr>
            <a:lvl3pPr marL="50625" indent="-155925">
              <a:buClr>
                <a:schemeClr val="bg2"/>
              </a:buClr>
              <a:buFont typeface="Wingdings" charset="2"/>
              <a:buAutoNum type="arabicPlain"/>
              <a:defRPr sz="1125"/>
            </a:lvl3pPr>
            <a:lvl4pPr marL="50625" indent="-155925">
              <a:buClr>
                <a:schemeClr val="bg2"/>
              </a:buClr>
              <a:buFont typeface="Wingdings" charset="2"/>
              <a:buAutoNum type="arabicPlain"/>
              <a:defRPr sz="1050"/>
            </a:lvl4pPr>
            <a:lvl5pPr marL="50625" indent="-155925">
              <a:buClr>
                <a:schemeClr val="bg2"/>
              </a:buClr>
              <a:buFont typeface="Wingdings" charset="2"/>
              <a:buAutoNum type="arabicPlain"/>
              <a:defRPr sz="1050"/>
            </a:lvl5pPr>
            <a:lvl6pPr>
              <a:defRPr sz="1050"/>
            </a:lvl6pPr>
            <a:lvl7pPr>
              <a:defRPr sz="1050"/>
            </a:lvl7pPr>
            <a:lvl8pPr>
              <a:defRPr sz="1050"/>
            </a:lvl8pPr>
            <a:lvl9pPr>
              <a:defRPr sz="1050"/>
            </a:lvl9pPr>
          </a:lstStyle>
          <a:p>
            <a:pPr lvl="0"/>
            <a:r>
              <a:rPr lang="en-US"/>
              <a:t>Click to edit Master text styles</a:t>
            </a:r>
          </a:p>
        </p:txBody>
      </p:sp>
      <p:sp>
        <p:nvSpPr>
          <p:cNvPr id="9" name="Text Placeholder 8"/>
          <p:cNvSpPr>
            <a:spLocks noGrp="1"/>
          </p:cNvSpPr>
          <p:nvPr>
            <p:ph type="body" sz="quarter" idx="13"/>
          </p:nvPr>
        </p:nvSpPr>
        <p:spPr>
          <a:xfrm>
            <a:off x="1187626" y="1988853"/>
            <a:ext cx="3600337" cy="4095750"/>
          </a:xfrm>
          <a:prstGeom prst="rect">
            <a:avLst/>
          </a:prstGeom>
        </p:spPr>
        <p:txBody>
          <a:bodyPr/>
          <a:lstStyle>
            <a:lvl2pPr marL="151875" indent="-151875">
              <a:buFont typeface="Lucida Grande"/>
              <a:buChar char="-"/>
              <a:defRPr/>
            </a:lvl2pPr>
            <a:lvl3pPr marL="151875" indent="-151875">
              <a:buFont typeface="Lucida Grande"/>
              <a:buChar char="-"/>
              <a:defRPr/>
            </a:lvl3pPr>
            <a:lvl4pPr marL="151875" indent="-151875">
              <a:buFont typeface="Lucida Grande"/>
              <a:buChar char="-"/>
              <a:defRPr/>
            </a:lvl4pPr>
            <a:lvl5pPr marL="151875" indent="-151875">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8" name="Slide Number Placeholder 6"/>
          <p:cNvSpPr>
            <a:spLocks noGrp="1"/>
          </p:cNvSpPr>
          <p:nvPr>
            <p:ph type="sldNum" sz="quarter" idx="14"/>
          </p:nvPr>
        </p:nvSpPr>
        <p:spPr>
          <a:xfrm>
            <a:off x="6553200" y="6356354"/>
            <a:ext cx="2306638" cy="365125"/>
          </a:xfrm>
        </p:spPr>
        <p:txBody>
          <a:bodyPr/>
          <a:lstStyle>
            <a:lvl1pPr>
              <a:defRPr/>
            </a:lvl1pPr>
          </a:lstStyle>
          <a:p>
            <a:pPr>
              <a:defRPr/>
            </a:pPr>
            <a:fld id="{A1B07478-469E-694B-8149-EA537FB6C336}" type="slidenum">
              <a:rPr lang="en-US" smtClean="0"/>
              <a:pPr>
                <a:defRPr/>
              </a:pPr>
              <a:t>‹#›</a:t>
            </a:fld>
            <a:endParaRPr lang="en-US"/>
          </a:p>
        </p:txBody>
      </p:sp>
      <p:sp>
        <p:nvSpPr>
          <p:cNvPr id="10" name="Title 1"/>
          <p:cNvSpPr txBox="1">
            <a:spLocks/>
          </p:cNvSpPr>
          <p:nvPr userDrawn="1"/>
        </p:nvSpPr>
        <p:spPr>
          <a:xfrm>
            <a:off x="1144588" y="641354"/>
            <a:ext cx="7715250" cy="1223963"/>
          </a:xfrm>
          <a:prstGeom prst="rect">
            <a:avLst/>
          </a:prstGeom>
        </p:spPr>
        <p:txBody>
          <a:bodyPr/>
          <a:lstStyle>
            <a:lvl1pPr>
              <a:defRPr baseline="0"/>
            </a:lvl1pPr>
          </a:lstStyle>
          <a:p>
            <a:pPr fontAlgn="auto">
              <a:spcAft>
                <a:spcPts val="0"/>
              </a:spcAft>
              <a:defRPr/>
            </a:pPr>
            <a:endParaRPr lang="en-US" sz="1950" b="1">
              <a:solidFill>
                <a:schemeClr val="bg1"/>
              </a:solidFill>
              <a:latin typeface="Arial Narrow"/>
              <a:ea typeface="+mj-ea"/>
              <a:cs typeface="Arial Narrow"/>
            </a:endParaRPr>
          </a:p>
        </p:txBody>
      </p:sp>
    </p:spTree>
    <p:extLst>
      <p:ext uri="{BB962C8B-B14F-4D97-AF65-F5344CB8AC3E}">
        <p14:creationId xmlns:p14="http://schemas.microsoft.com/office/powerpoint/2010/main" val="318783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laatje en teks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87624" y="1988844"/>
            <a:ext cx="3600000" cy="4095763"/>
          </a:xfrm>
          <a:prstGeom prst="rect">
            <a:avLst/>
          </a:prstGeom>
        </p:spPr>
        <p:txBody>
          <a:bodyPr/>
          <a:lstStyle>
            <a:lvl1pPr marL="0">
              <a:buFont typeface="Lucida Grande"/>
              <a:buNone/>
              <a:defRPr sz="1575"/>
            </a:lvl1pPr>
            <a:lvl2pPr marL="50625" indent="-155925">
              <a:buClr>
                <a:schemeClr val="bg2"/>
              </a:buClr>
              <a:buFont typeface="Arial"/>
              <a:buNone/>
              <a:defRPr sz="1350" baseline="0"/>
            </a:lvl2pPr>
            <a:lvl3pPr marL="50625" indent="-155925">
              <a:buClr>
                <a:schemeClr val="bg2"/>
              </a:buClr>
              <a:buFont typeface="Wingdings" charset="2"/>
              <a:buAutoNum type="arabicPlain"/>
              <a:defRPr sz="1125"/>
            </a:lvl3pPr>
            <a:lvl4pPr marL="50625" indent="-155925">
              <a:buClr>
                <a:schemeClr val="bg2"/>
              </a:buClr>
              <a:buFont typeface="Wingdings" charset="2"/>
              <a:buAutoNum type="arabicPlain"/>
              <a:defRPr sz="1050"/>
            </a:lvl4pPr>
            <a:lvl5pPr marL="50625" indent="-155925">
              <a:buClr>
                <a:schemeClr val="bg2"/>
              </a:buClr>
              <a:buFont typeface="Wingdings" charset="2"/>
              <a:buAutoNum type="arabicPlain"/>
              <a:defRPr sz="1050"/>
            </a:lvl5pPr>
            <a:lvl6pPr>
              <a:defRPr sz="1050"/>
            </a:lvl6pPr>
            <a:lvl7pPr>
              <a:defRPr sz="1050"/>
            </a:lvl7pPr>
            <a:lvl8pPr>
              <a:defRPr sz="1050"/>
            </a:lvl8pPr>
            <a:lvl9pPr>
              <a:defRPr sz="1050"/>
            </a:lvl9pPr>
          </a:lstStyle>
          <a:p>
            <a:pPr lvl="0"/>
            <a:r>
              <a:rPr lang="en-US"/>
              <a:t>Click to edit Master text styles</a:t>
            </a:r>
          </a:p>
        </p:txBody>
      </p:sp>
      <p:sp>
        <p:nvSpPr>
          <p:cNvPr id="9" name="Text Placeholder 8"/>
          <p:cNvSpPr>
            <a:spLocks noGrp="1"/>
          </p:cNvSpPr>
          <p:nvPr>
            <p:ph type="body" sz="quarter" idx="13"/>
          </p:nvPr>
        </p:nvSpPr>
        <p:spPr>
          <a:xfrm>
            <a:off x="5032089" y="1988853"/>
            <a:ext cx="3600337" cy="4095750"/>
          </a:xfrm>
          <a:prstGeom prst="rect">
            <a:avLst/>
          </a:prstGeom>
        </p:spPr>
        <p:txBody>
          <a:bodyPr/>
          <a:lstStyle>
            <a:lvl1pPr>
              <a:buFont typeface="Arial"/>
              <a:buNone/>
              <a:defRPr b="0">
                <a:solidFill>
                  <a:schemeClr val="bg1"/>
                </a:solidFill>
                <a:latin typeface="+mn-lt"/>
              </a:defRPr>
            </a:lvl1pPr>
            <a:lvl2pPr marL="0" indent="0">
              <a:buFont typeface="Lucida Grande"/>
              <a:buNone/>
              <a:defRPr b="0" baseline="0">
                <a:solidFill>
                  <a:schemeClr val="bg1"/>
                </a:solidFill>
                <a:latin typeface="+mn-lt"/>
              </a:defRPr>
            </a:lvl2pPr>
            <a:lvl3pPr marL="151875" indent="-151875">
              <a:buFont typeface="Lucida Grande"/>
              <a:buNone/>
              <a:defRPr b="0">
                <a:solidFill>
                  <a:schemeClr val="bg1"/>
                </a:solidFill>
                <a:latin typeface="+mn-lt"/>
              </a:defRPr>
            </a:lvl3pPr>
            <a:lvl4pPr marL="151875" indent="-151875">
              <a:buFont typeface="Lucida Grande"/>
              <a:buNone/>
              <a:defRPr b="0">
                <a:solidFill>
                  <a:schemeClr val="bg1"/>
                </a:solidFill>
                <a:latin typeface="+mn-lt"/>
              </a:defRPr>
            </a:lvl4pPr>
            <a:lvl5pPr marL="151875" indent="-151875">
              <a:buFont typeface="Lucida Grande"/>
              <a:buNone/>
              <a:defRPr b="0">
                <a:solidFill>
                  <a:schemeClr val="bg1"/>
                </a:solidFill>
                <a:latin typeface="+mn-lt"/>
              </a:defRPr>
            </a:lvl5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14"/>
          </p:nvPr>
        </p:nvSpPr>
        <p:spPr>
          <a:xfrm>
            <a:off x="6553200" y="6356354"/>
            <a:ext cx="2306638" cy="365125"/>
          </a:xfrm>
        </p:spPr>
        <p:txBody>
          <a:bodyPr/>
          <a:lstStyle>
            <a:lvl1pPr>
              <a:defRPr/>
            </a:lvl1pPr>
          </a:lstStyle>
          <a:p>
            <a:pPr>
              <a:defRPr/>
            </a:pPr>
            <a:fld id="{2A3C94F0-6602-314B-91CF-F8AB012AC1F3}" type="slidenum">
              <a:rPr lang="en-US" smtClean="0"/>
              <a:pPr>
                <a:defRPr/>
              </a:pPr>
              <a:t>‹#›</a:t>
            </a:fld>
            <a:endParaRPr lang="en-US"/>
          </a:p>
        </p:txBody>
      </p:sp>
    </p:spTree>
    <p:extLst>
      <p:ext uri="{BB962C8B-B14F-4D97-AF65-F5344CB8AC3E}">
        <p14:creationId xmlns:p14="http://schemas.microsoft.com/office/powerpoint/2010/main" val="4163378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4"/>
          </p:nvPr>
        </p:nvSpPr>
        <p:spPr>
          <a:xfrm>
            <a:off x="1187626" y="1988840"/>
            <a:ext cx="7445375"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5"/>
          </p:nvPr>
        </p:nvSpPr>
        <p:spPr>
          <a:xfrm>
            <a:off x="6553200" y="6356354"/>
            <a:ext cx="2306638" cy="365125"/>
          </a:xfrm>
        </p:spPr>
        <p:txBody>
          <a:bodyPr/>
          <a:lstStyle>
            <a:lvl1pPr>
              <a:defRPr/>
            </a:lvl1pPr>
          </a:lstStyle>
          <a:p>
            <a:pPr>
              <a:defRPr/>
            </a:pPr>
            <a:fld id="{3AA1D8D8-2928-E84D-B1CC-745AFE0894FF}" type="slidenum">
              <a:rPr lang="en-US" smtClean="0"/>
              <a:pPr>
                <a:defRPr/>
              </a:pPr>
              <a:t>‹#›</a:t>
            </a:fld>
            <a:endParaRPr lang="en-US"/>
          </a:p>
        </p:txBody>
      </p:sp>
    </p:spTree>
    <p:extLst>
      <p:ext uri="{BB962C8B-B14F-4D97-AF65-F5344CB8AC3E}">
        <p14:creationId xmlns:p14="http://schemas.microsoft.com/office/powerpoint/2010/main" val="2872342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8C3ED6B-F56E-7A4A-B2A0-FF5BBFEBB1E8}" type="slidenum">
              <a:rPr lang="en-US" smtClean="0"/>
              <a:pPr>
                <a:defRPr/>
              </a:pPr>
              <a:t>‹#›</a:t>
            </a:fld>
            <a:endParaRPr lang="en-US"/>
          </a:p>
        </p:txBody>
      </p:sp>
    </p:spTree>
    <p:extLst>
      <p:ext uri="{BB962C8B-B14F-4D97-AF65-F5344CB8AC3E}">
        <p14:creationId xmlns:p14="http://schemas.microsoft.com/office/powerpoint/2010/main" val="213775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2"/>
                </a:solidFill>
              </a:defRPr>
            </a:lvl1pPr>
          </a:lstStyle>
          <a:p>
            <a:r>
              <a:rPr lang="en-US"/>
              <a:t>Click to edit Master title style</a:t>
            </a:r>
          </a:p>
        </p:txBody>
      </p:sp>
      <p:sp>
        <p:nvSpPr>
          <p:cNvPr id="8" name="Text Placeholder 7"/>
          <p:cNvSpPr>
            <a:spLocks noGrp="1"/>
          </p:cNvSpPr>
          <p:nvPr>
            <p:ph type="body" sz="quarter" idx="13"/>
          </p:nvPr>
        </p:nvSpPr>
        <p:spPr>
          <a:xfrm>
            <a:off x="1187624" y="1988842"/>
            <a:ext cx="7444800" cy="4103987"/>
          </a:xfrm>
          <a:prstGeom prst="rect">
            <a:avLst/>
          </a:prstGeom>
        </p:spPr>
        <p:txBody>
          <a:bodyPr>
            <a:normAutofit/>
          </a:bodyPr>
          <a:lstStyle>
            <a:lvl2pPr marL="0" indent="-256500">
              <a:spcBef>
                <a:spcPts val="300"/>
              </a:spcBef>
              <a:spcAft>
                <a:spcPts val="450"/>
              </a:spcAft>
              <a:buClr>
                <a:schemeClr val="bg2"/>
              </a:buClr>
              <a:buFont typeface="+mj-lt"/>
              <a:buAutoNum type="arabicPeriod"/>
              <a:defRPr sz="15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14"/>
          </p:nvPr>
        </p:nvSpPr>
        <p:spPr/>
        <p:txBody>
          <a:bodyPr/>
          <a:lstStyle>
            <a:lvl1pPr>
              <a:defRPr/>
            </a:lvl1pPr>
          </a:lstStyle>
          <a:p>
            <a:pPr>
              <a:defRPr/>
            </a:pPr>
            <a:fld id="{D4DA2DCF-AA5E-FE41-A4E3-825CA80BBF23}"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FA68782-791A-4143-86E3-3686058C2B1B}" type="slidenum">
              <a:rPr lang="en-US" smtClean="0"/>
              <a:pPr>
                <a:defRPr/>
              </a:pPr>
              <a:t>‹#›</a:t>
            </a:fld>
            <a:endParaRPr lang="en-US"/>
          </a:p>
        </p:txBody>
      </p:sp>
    </p:spTree>
    <p:extLst>
      <p:ext uri="{BB962C8B-B14F-4D97-AF65-F5344CB8AC3E}">
        <p14:creationId xmlns:p14="http://schemas.microsoft.com/office/powerpoint/2010/main" val="3968050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ofdstuk">
    <p:bg>
      <p:bgRef idx="1001">
        <a:schemeClr val="bg1"/>
      </p:bgRef>
    </p:bg>
    <p:spTree>
      <p:nvGrpSpPr>
        <p:cNvPr id="1" name=""/>
        <p:cNvGrpSpPr/>
        <p:nvPr/>
      </p:nvGrpSpPr>
      <p:grpSpPr>
        <a:xfrm>
          <a:off x="0" y="0"/>
          <a:ext cx="0" cy="0"/>
          <a:chOff x="0" y="0"/>
          <a:chExt cx="0" cy="0"/>
        </a:xfrm>
      </p:grpSpPr>
      <p:sp>
        <p:nvSpPr>
          <p:cNvPr id="4" name="Rectangle 3"/>
          <p:cNvSpPr/>
          <p:nvPr/>
        </p:nvSpPr>
        <p:spPr>
          <a:xfrm>
            <a:off x="395536" y="692696"/>
            <a:ext cx="8748464" cy="61653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17640" y="980728"/>
            <a:ext cx="7714800" cy="720080"/>
          </a:xfrm>
        </p:spPr>
        <p:txBody>
          <a:bodyPr/>
          <a:lstStyle>
            <a:lvl1pPr>
              <a:defRPr sz="2250" baseline="0">
                <a:solidFill>
                  <a:schemeClr val="bg1"/>
                </a:solidFill>
              </a:defRPr>
            </a:lvl1pPr>
          </a:lstStyle>
          <a:p>
            <a:r>
              <a:rPr lang="en-US"/>
              <a:t>Click to edit Master title style</a:t>
            </a:r>
          </a:p>
        </p:txBody>
      </p:sp>
      <p:sp>
        <p:nvSpPr>
          <p:cNvPr id="8" name="Text Placeholder 7"/>
          <p:cNvSpPr>
            <a:spLocks noGrp="1"/>
          </p:cNvSpPr>
          <p:nvPr>
            <p:ph type="body" sz="quarter" idx="13"/>
          </p:nvPr>
        </p:nvSpPr>
        <p:spPr>
          <a:xfrm>
            <a:off x="1187624" y="1975997"/>
            <a:ext cx="7444800" cy="3181199"/>
          </a:xfrm>
          <a:prstGeom prst="rect">
            <a:avLst/>
          </a:prstGeom>
        </p:spPr>
        <p:txBody>
          <a:bodyPr>
            <a:normAutofit/>
          </a:bodyPr>
          <a:lstStyle>
            <a:lvl1pPr>
              <a:defRPr>
                <a:solidFill>
                  <a:schemeClr val="bg1"/>
                </a:solidFill>
              </a:defRPr>
            </a:lvl1pPr>
            <a:lvl2pPr marL="0" indent="0">
              <a:defRPr sz="1800" baseline="0"/>
            </a:lvl2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solidFill>
                  <a:schemeClr val="bg1"/>
                </a:solidFill>
              </a:defRPr>
            </a:lvl1pPr>
          </a:lstStyle>
          <a:p>
            <a:pPr>
              <a:defRPr/>
            </a:pPr>
            <a:fld id="{1FC8667E-4391-854C-8289-069F29057E20}" type="slidenum">
              <a:rPr lang="en-US" smtClean="0"/>
              <a:pPr>
                <a:defRPr/>
              </a:pPr>
              <a:t>‹#›</a:t>
            </a:fld>
            <a:endParaRPr lang="en-US"/>
          </a:p>
        </p:txBody>
      </p:sp>
      <p:pic>
        <p:nvPicPr>
          <p:cNvPr id="10" name="Picture 11" descr="Inholland_Monogram_P_Magenta.pdf"/>
          <p:cNvPicPr>
            <a:picLocks noChangeAspect="1"/>
          </p:cNvPicPr>
          <p:nvPr userDrawn="1"/>
        </p:nvPicPr>
        <p:blipFill>
          <a:blip r:embed="rId2"/>
          <a:srcRect/>
          <a:stretch>
            <a:fillRect/>
          </a:stretch>
        </p:blipFill>
        <p:spPr bwMode="auto">
          <a:xfrm>
            <a:off x="113658" y="44624"/>
            <a:ext cx="649882" cy="64807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59749716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ind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descr="inholland-hogeschool-wit-1200.png"/>
          <p:cNvPicPr>
            <a:picLocks noChangeAspect="1"/>
          </p:cNvPicPr>
          <p:nvPr/>
        </p:nvPicPr>
        <p:blipFill>
          <a:blip r:embed="rId2"/>
          <a:srcRect/>
          <a:stretch>
            <a:fillRect/>
          </a:stretch>
        </p:blipFill>
        <p:spPr bwMode="auto">
          <a:xfrm>
            <a:off x="2411415" y="2251079"/>
            <a:ext cx="4321175" cy="1711325"/>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descr="inholland-hogeschool-wit-1200.png"/>
          <p:cNvPicPr>
            <a:picLocks noChangeAspect="1"/>
          </p:cNvPicPr>
          <p:nvPr/>
        </p:nvPicPr>
        <p:blipFill>
          <a:blip r:embed="rId2"/>
          <a:srcRect/>
          <a:stretch>
            <a:fillRect/>
          </a:stretch>
        </p:blipFill>
        <p:spPr bwMode="auto">
          <a:xfrm>
            <a:off x="2362202" y="2251079"/>
            <a:ext cx="4321175" cy="1711325"/>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4077" y="2956934"/>
            <a:ext cx="4815850" cy="832106"/>
          </a:xfrm>
          <a:prstGeom prst="rect">
            <a:avLst/>
          </a:prstGeom>
        </p:spPr>
      </p:pic>
    </p:spTree>
    <p:extLst>
      <p:ext uri="{BB962C8B-B14F-4D97-AF65-F5344CB8AC3E}">
        <p14:creationId xmlns:p14="http://schemas.microsoft.com/office/powerpoint/2010/main" val="281245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1187624" y="1988840"/>
            <a:ext cx="7444800" cy="409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4"/>
          </p:nvPr>
        </p:nvSpPr>
        <p:spPr/>
        <p:txBody>
          <a:bodyPr/>
          <a:lstStyle>
            <a:lvl1pPr>
              <a:defRPr/>
            </a:lvl1pPr>
          </a:lstStyle>
          <a:p>
            <a:pPr>
              <a:defRPr/>
            </a:pPr>
            <a:fld id="{DD2AED3D-CB6F-A944-B43F-7A1202A24B4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ee kaders (vergelijk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032424" y="1988840"/>
            <a:ext cx="3600450" cy="4095750"/>
          </a:xfrm>
          <a:prstGeom prst="rect">
            <a:avLst/>
          </a:prstGeom>
        </p:spPr>
        <p:txBody>
          <a:bodyPr/>
          <a:lstStyle>
            <a:lvl2pPr marL="202500" indent="-202500">
              <a:buFont typeface="Lucida Grande"/>
              <a:buChar char="-"/>
              <a:defRPr/>
            </a:lvl2pPr>
            <a:lvl3pPr marL="202500" indent="-202500">
              <a:buFont typeface="Lucida Grande"/>
              <a:buChar char="-"/>
              <a:defRPr/>
            </a:lvl3pPr>
            <a:lvl4pPr marL="202500" indent="-202500">
              <a:buFont typeface="Lucida Grande"/>
              <a:buChar char="-"/>
              <a:defRPr/>
            </a:lvl4pPr>
            <a:lvl5pPr marL="202500" indent="-202500">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1187624" y="1988840"/>
            <a:ext cx="3600000" cy="4095750"/>
          </a:xfrm>
          <a:prstGeom prst="rect">
            <a:avLst/>
          </a:prstGeom>
        </p:spPr>
        <p:txBody>
          <a:bodyPr/>
          <a:lstStyle>
            <a:lvl2pPr marL="202500" indent="-202500">
              <a:buFont typeface="Lucida Grande"/>
              <a:buChar char="-"/>
              <a:defRPr/>
            </a:lvl2pPr>
            <a:lvl3pPr marL="202500" indent="-202500">
              <a:buFont typeface="Lucida Grande"/>
              <a:buChar char="-"/>
              <a:defRPr/>
            </a:lvl3pPr>
            <a:lvl4pPr marL="202500" indent="-202500">
              <a:buFont typeface="Lucida Grande"/>
              <a:buChar char="-"/>
              <a:defRPr/>
            </a:lvl4pPr>
            <a:lvl5pPr marL="202500" indent="-202500">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15"/>
          </p:nvPr>
        </p:nvSpPr>
        <p:spPr>
          <a:xfrm>
            <a:off x="6553200" y="6356352"/>
            <a:ext cx="2306638" cy="365125"/>
          </a:xfrm>
        </p:spPr>
        <p:txBody>
          <a:bodyPr/>
          <a:lstStyle>
            <a:lvl1pPr>
              <a:defRPr/>
            </a:lvl1pPr>
          </a:lstStyle>
          <a:p>
            <a:pPr>
              <a:defRPr/>
            </a:pPr>
            <a:fld id="{20DCBD69-D9A2-BA43-930A-5189915C04D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en plaatje">
    <p:spTree>
      <p:nvGrpSpPr>
        <p:cNvPr id="1" name=""/>
        <p:cNvGrpSpPr/>
        <p:nvPr/>
      </p:nvGrpSpPr>
      <p:grpSpPr>
        <a:xfrm>
          <a:off x="0" y="0"/>
          <a:ext cx="0" cy="0"/>
          <a:chOff x="0" y="0"/>
          <a:chExt cx="0" cy="0"/>
        </a:xfrm>
      </p:grpSpPr>
      <p:sp>
        <p:nvSpPr>
          <p:cNvPr id="5" name="Title 1"/>
          <p:cNvSpPr txBox="1">
            <a:spLocks/>
          </p:cNvSpPr>
          <p:nvPr/>
        </p:nvSpPr>
        <p:spPr>
          <a:xfrm>
            <a:off x="1144588" y="641352"/>
            <a:ext cx="7715250" cy="1223963"/>
          </a:xfrm>
          <a:prstGeom prst="rect">
            <a:avLst/>
          </a:prstGeom>
        </p:spPr>
        <p:txBody>
          <a:bodyPr/>
          <a:lstStyle>
            <a:lvl1pPr>
              <a:defRPr baseline="0"/>
            </a:lvl1pPr>
          </a:lstStyle>
          <a:p>
            <a:pPr fontAlgn="auto">
              <a:spcAft>
                <a:spcPts val="0"/>
              </a:spcAft>
              <a:defRPr/>
            </a:pPr>
            <a:endParaRPr lang="en-US" sz="2550" b="1">
              <a:solidFill>
                <a:schemeClr val="bg1"/>
              </a:solidFill>
              <a:latin typeface="Arial Narrow"/>
              <a:ea typeface="+mj-ea"/>
              <a:cs typeface="Arial Narrow"/>
            </a:endParaRPr>
          </a:p>
        </p:txBody>
      </p:sp>
      <p:sp>
        <p:nvSpPr>
          <p:cNvPr id="7" name="Title 1"/>
          <p:cNvSpPr txBox="1">
            <a:spLocks/>
          </p:cNvSpPr>
          <p:nvPr/>
        </p:nvSpPr>
        <p:spPr>
          <a:xfrm>
            <a:off x="1144588" y="641352"/>
            <a:ext cx="7715250" cy="1223963"/>
          </a:xfrm>
          <a:prstGeom prst="rect">
            <a:avLst/>
          </a:prstGeom>
        </p:spPr>
        <p:txBody>
          <a:bodyPr/>
          <a:lstStyle>
            <a:lvl1pPr>
              <a:defRPr baseline="0"/>
            </a:lvl1pPr>
          </a:lstStyle>
          <a:p>
            <a:pPr fontAlgn="auto">
              <a:spcAft>
                <a:spcPts val="0"/>
              </a:spcAft>
              <a:defRPr/>
            </a:pPr>
            <a:endParaRPr lang="en-US" sz="2550" b="1">
              <a:solidFill>
                <a:schemeClr val="bg1"/>
              </a:solidFill>
              <a:latin typeface="Arial Narrow"/>
              <a:ea typeface="+mj-ea"/>
              <a:cs typeface="Arial Narrow"/>
            </a:endParaRPr>
          </a:p>
        </p:txBody>
      </p:sp>
      <p:sp>
        <p:nvSpPr>
          <p:cNvPr id="4" name="Content Placeholder 3"/>
          <p:cNvSpPr>
            <a:spLocks noGrp="1"/>
          </p:cNvSpPr>
          <p:nvPr>
            <p:ph sz="half" idx="2"/>
          </p:nvPr>
        </p:nvSpPr>
        <p:spPr>
          <a:xfrm>
            <a:off x="5018361" y="1988842"/>
            <a:ext cx="3600000" cy="4095763"/>
          </a:xfrm>
          <a:prstGeom prst="rect">
            <a:avLst/>
          </a:prstGeom>
        </p:spPr>
        <p:txBody>
          <a:bodyPr>
            <a:normAutofit/>
          </a:bodyPr>
          <a:lstStyle>
            <a:lvl1pPr marL="0">
              <a:buFont typeface="Lucida Grande"/>
              <a:buNone/>
              <a:defRPr sz="2100"/>
            </a:lvl1pPr>
            <a:lvl2pPr marL="67500" indent="-207900">
              <a:buClr>
                <a:schemeClr val="bg2"/>
              </a:buClr>
              <a:buFont typeface="Arial"/>
              <a:buNone/>
              <a:defRPr sz="1800" baseline="0"/>
            </a:lvl2pPr>
            <a:lvl3pPr marL="67500" indent="-207900">
              <a:buClr>
                <a:schemeClr val="bg2"/>
              </a:buClr>
              <a:buFont typeface="Wingdings" charset="2"/>
              <a:buAutoNum type="arabicPlain"/>
              <a:defRPr sz="1500"/>
            </a:lvl3pPr>
            <a:lvl4pPr marL="67500" indent="-207900">
              <a:buClr>
                <a:schemeClr val="bg2"/>
              </a:buClr>
              <a:buFont typeface="Wingdings" charset="2"/>
              <a:buAutoNum type="arabicPlain"/>
              <a:defRPr sz="1350"/>
            </a:lvl4pPr>
            <a:lvl5pPr marL="67500" indent="-207900">
              <a:buClr>
                <a:schemeClr val="bg2"/>
              </a:buClr>
              <a:buFont typeface="Wingdings" charset="2"/>
              <a:buAutoNum type="arabicPlain"/>
              <a:defRPr sz="1350"/>
            </a:lvl5pPr>
            <a:lvl6pPr>
              <a:defRPr sz="1350"/>
            </a:lvl6pPr>
            <a:lvl7pPr>
              <a:defRPr sz="1350"/>
            </a:lvl7pPr>
            <a:lvl8pPr>
              <a:defRPr sz="1350"/>
            </a:lvl8pPr>
            <a:lvl9pPr>
              <a:defRPr sz="1350"/>
            </a:lvl9pPr>
          </a:lstStyle>
          <a:p>
            <a:pPr lvl="0"/>
            <a:r>
              <a:rPr lang="en-US"/>
              <a:t>Click to edit Master text styles</a:t>
            </a:r>
          </a:p>
        </p:txBody>
      </p:sp>
      <p:sp>
        <p:nvSpPr>
          <p:cNvPr id="9" name="Text Placeholder 8"/>
          <p:cNvSpPr>
            <a:spLocks noGrp="1"/>
          </p:cNvSpPr>
          <p:nvPr>
            <p:ph type="body" sz="quarter" idx="13"/>
          </p:nvPr>
        </p:nvSpPr>
        <p:spPr>
          <a:xfrm>
            <a:off x="1187625" y="1988853"/>
            <a:ext cx="3600337" cy="4095750"/>
          </a:xfrm>
          <a:prstGeom prst="rect">
            <a:avLst/>
          </a:prstGeom>
        </p:spPr>
        <p:txBody>
          <a:bodyPr/>
          <a:lstStyle>
            <a:lvl2pPr marL="202500" indent="-202500">
              <a:buFont typeface="Lucida Grande"/>
              <a:buChar char="-"/>
              <a:defRPr/>
            </a:lvl2pPr>
            <a:lvl3pPr marL="202500" indent="-202500">
              <a:buFont typeface="Lucida Grande"/>
              <a:buChar char="-"/>
              <a:defRPr/>
            </a:lvl3pPr>
            <a:lvl4pPr marL="202500" indent="-202500">
              <a:buFont typeface="Lucida Grande"/>
              <a:buChar char="-"/>
              <a:defRPr/>
            </a:lvl4pPr>
            <a:lvl5pPr marL="202500" indent="-202500">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8" name="Slide Number Placeholder 6"/>
          <p:cNvSpPr>
            <a:spLocks noGrp="1"/>
          </p:cNvSpPr>
          <p:nvPr>
            <p:ph type="sldNum" sz="quarter" idx="14"/>
          </p:nvPr>
        </p:nvSpPr>
        <p:spPr>
          <a:xfrm>
            <a:off x="6553200" y="6356352"/>
            <a:ext cx="2306638" cy="365125"/>
          </a:xfrm>
        </p:spPr>
        <p:txBody>
          <a:bodyPr/>
          <a:lstStyle>
            <a:lvl1pPr>
              <a:defRPr/>
            </a:lvl1pPr>
          </a:lstStyle>
          <a:p>
            <a:pPr>
              <a:defRPr/>
            </a:pPr>
            <a:fld id="{A1B07478-469E-694B-8149-EA537FB6C336}" type="slidenum">
              <a:rPr lang="en-US" smtClean="0"/>
              <a:pPr>
                <a:defRPr/>
              </a:pPr>
              <a:t>‹#›</a:t>
            </a:fld>
            <a:endParaRPr lang="en-US"/>
          </a:p>
        </p:txBody>
      </p:sp>
      <p:sp>
        <p:nvSpPr>
          <p:cNvPr id="10" name="Title 1"/>
          <p:cNvSpPr txBox="1">
            <a:spLocks/>
          </p:cNvSpPr>
          <p:nvPr userDrawn="1"/>
        </p:nvSpPr>
        <p:spPr>
          <a:xfrm>
            <a:off x="1144588" y="641352"/>
            <a:ext cx="7715250" cy="1223963"/>
          </a:xfrm>
          <a:prstGeom prst="rect">
            <a:avLst/>
          </a:prstGeom>
        </p:spPr>
        <p:txBody>
          <a:bodyPr/>
          <a:lstStyle>
            <a:lvl1pPr>
              <a:defRPr baseline="0"/>
            </a:lvl1pPr>
          </a:lstStyle>
          <a:p>
            <a:pPr fontAlgn="auto">
              <a:spcAft>
                <a:spcPts val="0"/>
              </a:spcAft>
              <a:defRPr/>
            </a:pPr>
            <a:endParaRPr lang="en-US" sz="2550" b="1">
              <a:solidFill>
                <a:schemeClr val="bg1"/>
              </a:solidFill>
              <a:latin typeface="Arial Narrow"/>
              <a:ea typeface="+mj-ea"/>
              <a:cs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atje en teks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87624" y="1988842"/>
            <a:ext cx="3600000" cy="4095763"/>
          </a:xfrm>
          <a:prstGeom prst="rect">
            <a:avLst/>
          </a:prstGeom>
        </p:spPr>
        <p:txBody>
          <a:bodyPr/>
          <a:lstStyle>
            <a:lvl1pPr marL="0">
              <a:buFont typeface="Lucida Grande"/>
              <a:buNone/>
              <a:defRPr sz="2100"/>
            </a:lvl1pPr>
            <a:lvl2pPr marL="67500" indent="-207900">
              <a:buClr>
                <a:schemeClr val="bg2"/>
              </a:buClr>
              <a:buFont typeface="Arial"/>
              <a:buNone/>
              <a:defRPr sz="1800" baseline="0"/>
            </a:lvl2pPr>
            <a:lvl3pPr marL="67500" indent="-207900">
              <a:buClr>
                <a:schemeClr val="bg2"/>
              </a:buClr>
              <a:buFont typeface="Wingdings" charset="2"/>
              <a:buAutoNum type="arabicPlain"/>
              <a:defRPr sz="1500"/>
            </a:lvl3pPr>
            <a:lvl4pPr marL="67500" indent="-207900">
              <a:buClr>
                <a:schemeClr val="bg2"/>
              </a:buClr>
              <a:buFont typeface="Wingdings" charset="2"/>
              <a:buAutoNum type="arabicPlain"/>
              <a:defRPr sz="1350"/>
            </a:lvl4pPr>
            <a:lvl5pPr marL="67500" indent="-207900">
              <a:buClr>
                <a:schemeClr val="bg2"/>
              </a:buClr>
              <a:buFont typeface="Wingdings" charset="2"/>
              <a:buAutoNum type="arabicPlain"/>
              <a:defRPr sz="1350"/>
            </a:lvl5pPr>
            <a:lvl6pPr>
              <a:defRPr sz="1350"/>
            </a:lvl6pPr>
            <a:lvl7pPr>
              <a:defRPr sz="1350"/>
            </a:lvl7pPr>
            <a:lvl8pPr>
              <a:defRPr sz="1350"/>
            </a:lvl8pPr>
            <a:lvl9pPr>
              <a:defRPr sz="1350"/>
            </a:lvl9pPr>
          </a:lstStyle>
          <a:p>
            <a:pPr lvl="0"/>
            <a:r>
              <a:rPr lang="en-US"/>
              <a:t>Click to edit Master text styles</a:t>
            </a:r>
          </a:p>
        </p:txBody>
      </p:sp>
      <p:sp>
        <p:nvSpPr>
          <p:cNvPr id="9" name="Text Placeholder 8"/>
          <p:cNvSpPr>
            <a:spLocks noGrp="1"/>
          </p:cNvSpPr>
          <p:nvPr>
            <p:ph type="body" sz="quarter" idx="13"/>
          </p:nvPr>
        </p:nvSpPr>
        <p:spPr>
          <a:xfrm>
            <a:off x="5032088" y="1988853"/>
            <a:ext cx="3600337" cy="4095750"/>
          </a:xfrm>
          <a:prstGeom prst="rect">
            <a:avLst/>
          </a:prstGeom>
        </p:spPr>
        <p:txBody>
          <a:bodyPr/>
          <a:lstStyle>
            <a:lvl1pPr>
              <a:buFont typeface="Arial"/>
              <a:buNone/>
              <a:defRPr b="0">
                <a:solidFill>
                  <a:schemeClr val="bg1"/>
                </a:solidFill>
                <a:latin typeface="+mn-lt"/>
              </a:defRPr>
            </a:lvl1pPr>
            <a:lvl2pPr marL="0" indent="0">
              <a:buFont typeface="Lucida Grande"/>
              <a:buNone/>
              <a:defRPr b="0" baseline="0">
                <a:solidFill>
                  <a:schemeClr val="bg1"/>
                </a:solidFill>
                <a:latin typeface="+mn-lt"/>
              </a:defRPr>
            </a:lvl2pPr>
            <a:lvl3pPr marL="202500" indent="-202500">
              <a:buFont typeface="Lucida Grande"/>
              <a:buNone/>
              <a:defRPr b="0">
                <a:solidFill>
                  <a:schemeClr val="bg1"/>
                </a:solidFill>
                <a:latin typeface="+mn-lt"/>
              </a:defRPr>
            </a:lvl3pPr>
            <a:lvl4pPr marL="202500" indent="-202500">
              <a:buFont typeface="Lucida Grande"/>
              <a:buNone/>
              <a:defRPr b="0">
                <a:solidFill>
                  <a:schemeClr val="bg1"/>
                </a:solidFill>
                <a:latin typeface="+mn-lt"/>
              </a:defRPr>
            </a:lvl4pPr>
            <a:lvl5pPr marL="202500" indent="-202500">
              <a:buFont typeface="Lucida Grande"/>
              <a:buNone/>
              <a:defRPr b="0">
                <a:solidFill>
                  <a:schemeClr val="bg1"/>
                </a:solidFill>
                <a:latin typeface="+mn-lt"/>
              </a:defRPr>
            </a:lvl5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14"/>
          </p:nvPr>
        </p:nvSpPr>
        <p:spPr>
          <a:xfrm>
            <a:off x="6553200" y="6356352"/>
            <a:ext cx="2306638" cy="365125"/>
          </a:xfrm>
        </p:spPr>
        <p:txBody>
          <a:bodyPr/>
          <a:lstStyle>
            <a:lvl1pPr>
              <a:defRPr/>
            </a:lvl1pPr>
          </a:lstStyle>
          <a:p>
            <a:pPr>
              <a:defRPr/>
            </a:pPr>
            <a:fld id="{2A3C94F0-6602-314B-91CF-F8AB012AC1F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4"/>
          </p:nvPr>
        </p:nvSpPr>
        <p:spPr>
          <a:xfrm>
            <a:off x="1187625" y="1988840"/>
            <a:ext cx="7445375"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5"/>
          </p:nvPr>
        </p:nvSpPr>
        <p:spPr>
          <a:xfrm>
            <a:off x="6553200" y="6356352"/>
            <a:ext cx="2306638" cy="365125"/>
          </a:xfrm>
        </p:spPr>
        <p:txBody>
          <a:bodyPr/>
          <a:lstStyle>
            <a:lvl1pPr>
              <a:defRPr/>
            </a:lvl1pPr>
          </a:lstStyle>
          <a:p>
            <a:pPr>
              <a:defRPr/>
            </a:pPr>
            <a:fld id="{3AA1D8D8-2928-E84D-B1CC-745AFE0894F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8C3ED6B-F56E-7A4A-B2A0-FF5BBFEBB1E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FA68782-791A-4143-86E3-3686058C2B1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31541" y="692696"/>
            <a:ext cx="8712460" cy="61653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817190" y="1052736"/>
            <a:ext cx="7715250" cy="627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stijl te bewerken</a:t>
            </a:r>
            <a:endParaRPr lang="en-US"/>
          </a:p>
        </p:txBody>
      </p:sp>
      <p:sp>
        <p:nvSpPr>
          <p:cNvPr id="6" name="Slide Number Placeholder 5"/>
          <p:cNvSpPr>
            <a:spLocks noGrp="1"/>
          </p:cNvSpPr>
          <p:nvPr>
            <p:ph type="sldNum" sz="quarter" idx="4"/>
          </p:nvPr>
        </p:nvSpPr>
        <p:spPr>
          <a:xfrm>
            <a:off x="6726238"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bg2"/>
                </a:solidFill>
                <a:latin typeface="+mn-lt"/>
                <a:ea typeface="+mn-ea"/>
                <a:cs typeface="+mn-cs"/>
              </a:defRPr>
            </a:lvl1pPr>
          </a:lstStyle>
          <a:p>
            <a:pPr>
              <a:defRPr/>
            </a:pPr>
            <a:fld id="{1626C632-AF66-C146-8421-DA62C66AB86C}" type="slidenum">
              <a:rPr lang="en-US" smtClean="0"/>
              <a:pPr>
                <a:defRPr/>
              </a:pPr>
              <a:t>‹#›</a:t>
            </a:fld>
            <a:endParaRPr lang="en-US"/>
          </a:p>
        </p:txBody>
      </p:sp>
      <p:sp>
        <p:nvSpPr>
          <p:cNvPr id="1030" name="Text Placeholder 8"/>
          <p:cNvSpPr>
            <a:spLocks noGrp="1"/>
          </p:cNvSpPr>
          <p:nvPr>
            <p:ph type="body" idx="1"/>
          </p:nvPr>
        </p:nvSpPr>
        <p:spPr bwMode="auto">
          <a:xfrm>
            <a:off x="1187625" y="1988840"/>
            <a:ext cx="7445375" cy="406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err="1"/>
              <a:t>Niveau</a:t>
            </a:r>
            <a:r>
              <a:rPr lang="en-US"/>
              <a:t> </a:t>
            </a:r>
            <a:r>
              <a:rPr lang="en-US" err="1"/>
              <a:t>één</a:t>
            </a:r>
            <a:r>
              <a:rPr lang="en-US"/>
              <a:t> (</a:t>
            </a:r>
            <a:r>
              <a:rPr lang="en-US" err="1"/>
              <a:t>Koppen</a:t>
            </a:r>
            <a:r>
              <a:rPr lang="en-US"/>
              <a:t>)</a:t>
            </a:r>
          </a:p>
          <a:p>
            <a:pPr lvl="1"/>
            <a:r>
              <a:rPr lang="en-US" err="1"/>
              <a:t>Niveau</a:t>
            </a:r>
            <a:r>
              <a:rPr lang="en-US"/>
              <a:t> twee (</a:t>
            </a:r>
            <a:r>
              <a:rPr lang="en-US" err="1"/>
              <a:t>Bodytekst</a:t>
            </a:r>
            <a:r>
              <a:rPr lang="en-US"/>
              <a:t>)</a:t>
            </a:r>
          </a:p>
          <a:p>
            <a:pPr lvl="2"/>
            <a:r>
              <a:rPr lang="en-US" err="1"/>
              <a:t>Niveau</a:t>
            </a:r>
            <a:r>
              <a:rPr lang="en-US"/>
              <a:t> </a:t>
            </a:r>
            <a:r>
              <a:rPr lang="en-US" err="1"/>
              <a:t>drie</a:t>
            </a:r>
            <a:r>
              <a:rPr lang="en-US"/>
              <a:t> (</a:t>
            </a:r>
            <a:r>
              <a:rPr lang="en-US" err="1"/>
              <a:t>Opsomming</a:t>
            </a:r>
            <a:r>
              <a:rPr lang="en-US"/>
              <a:t>)</a:t>
            </a:r>
          </a:p>
          <a:p>
            <a:pPr lvl="3"/>
            <a:r>
              <a:rPr lang="en-US" err="1"/>
              <a:t>Niveau</a:t>
            </a:r>
            <a:r>
              <a:rPr lang="en-US"/>
              <a:t> </a:t>
            </a:r>
            <a:r>
              <a:rPr lang="en-US" err="1"/>
              <a:t>vier</a:t>
            </a:r>
            <a:endParaRPr lang="en-US"/>
          </a:p>
          <a:p>
            <a:pPr lvl="4"/>
            <a:r>
              <a:rPr lang="en-US" err="1"/>
              <a:t>Niveau</a:t>
            </a:r>
            <a:r>
              <a:rPr lang="en-US"/>
              <a:t> </a:t>
            </a:r>
            <a:r>
              <a:rPr lang="en-US" err="1"/>
              <a:t>vijf</a:t>
            </a:r>
            <a:r>
              <a:rPr lang="en-US"/>
              <a:t> (</a:t>
            </a:r>
            <a:r>
              <a:rPr lang="en-US" err="1"/>
              <a:t>Noot</a:t>
            </a:r>
            <a:r>
              <a:rPr lang="en-US"/>
              <a:t>)</a:t>
            </a:r>
          </a:p>
        </p:txBody>
      </p:sp>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504" y="44624"/>
            <a:ext cx="648072" cy="64807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342900" rtl="0" eaLnBrk="1" fontAlgn="base" hangingPunct="1">
        <a:spcBef>
          <a:spcPct val="0"/>
        </a:spcBef>
        <a:spcAft>
          <a:spcPct val="0"/>
        </a:spcAft>
        <a:defRPr sz="2550" b="1" kern="1200">
          <a:solidFill>
            <a:schemeClr val="bg1"/>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p:titleStyle>
    <p:bodyStyle>
      <a:lvl1pPr marL="0" indent="0" algn="l" defTabSz="342900" rtl="0" eaLnBrk="1" fontAlgn="base" hangingPunct="1">
        <a:spcBef>
          <a:spcPct val="20000"/>
        </a:spcBef>
        <a:spcAft>
          <a:spcPct val="0"/>
        </a:spcAft>
        <a:buFontTx/>
        <a:buNone/>
        <a:defRPr sz="2100" b="1" kern="1200">
          <a:solidFill>
            <a:schemeClr val="bg2"/>
          </a:solidFill>
          <a:latin typeface="Arial (Body)"/>
          <a:ea typeface="ＭＳ Ｐゴシック" pitchFamily="-107" charset="-128"/>
          <a:cs typeface="Arial (Body)"/>
        </a:defRPr>
      </a:lvl1pPr>
      <a:lvl2pPr marL="269081" indent="-134541" algn="l" defTabSz="342900" rtl="0" eaLnBrk="1" fontAlgn="base" hangingPunct="1">
        <a:spcBef>
          <a:spcPct val="20000"/>
        </a:spcBef>
        <a:spcAft>
          <a:spcPct val="0"/>
        </a:spcAft>
        <a:buSzPct val="100000"/>
        <a:buFontTx/>
        <a:buNone/>
        <a:defRPr sz="1800" kern="1200">
          <a:solidFill>
            <a:schemeClr val="bg1"/>
          </a:solidFill>
          <a:latin typeface="Arial (Body)"/>
          <a:ea typeface="ＭＳ Ｐゴシック" pitchFamily="-107" charset="-128"/>
          <a:cs typeface="Arial (Body)"/>
        </a:defRPr>
      </a:lvl2pPr>
      <a:lvl3pPr marL="471488" indent="-202406" algn="l" defTabSz="342900" rtl="0" eaLnBrk="1" fontAlgn="base" hangingPunct="1">
        <a:spcBef>
          <a:spcPct val="20000"/>
        </a:spcBef>
        <a:spcAft>
          <a:spcPct val="0"/>
        </a:spcAft>
        <a:buSzPct val="100000"/>
        <a:buFont typeface="Lucida Grande" pitchFamily="-107" charset="0"/>
        <a:buChar char="-"/>
        <a:defRPr sz="1800" kern="1200">
          <a:solidFill>
            <a:schemeClr val="bg1"/>
          </a:solidFill>
          <a:latin typeface="Arial (Body)"/>
          <a:ea typeface="ＭＳ Ｐゴシック" pitchFamily="-107" charset="-128"/>
          <a:cs typeface="Arial (Body)"/>
        </a:defRPr>
      </a:lvl3pPr>
      <a:lvl4pPr marL="540000" indent="202500" algn="l" defTabSz="342900" rtl="0" eaLnBrk="1" fontAlgn="base" hangingPunct="1">
        <a:spcBef>
          <a:spcPct val="20000"/>
        </a:spcBef>
        <a:spcAft>
          <a:spcPct val="0"/>
        </a:spcAft>
        <a:buSzPct val="100000"/>
        <a:buChar char="–"/>
        <a:defRPr sz="1500" kern="1200">
          <a:solidFill>
            <a:schemeClr val="bg1"/>
          </a:solidFill>
          <a:latin typeface="Arial (Body)"/>
          <a:ea typeface="ＭＳ Ｐゴシック" pitchFamily="-107" charset="-128"/>
          <a:cs typeface="Arial (Body)"/>
        </a:defRPr>
      </a:lvl4pPr>
      <a:lvl5pPr marL="742500" indent="0" algn="l" defTabSz="342900" rtl="0" eaLnBrk="1" fontAlgn="base" hangingPunct="1">
        <a:spcBef>
          <a:spcPct val="20000"/>
        </a:spcBef>
        <a:spcAft>
          <a:spcPct val="0"/>
        </a:spcAft>
        <a:buSzPct val="100000"/>
        <a:buNone/>
        <a:defRPr sz="1200" kern="1200">
          <a:solidFill>
            <a:schemeClr val="bg2"/>
          </a:solidFill>
          <a:latin typeface="Arial (Body)"/>
          <a:ea typeface="ＭＳ Ｐゴシック" pitchFamily="-107" charset="-128"/>
          <a:cs typeface="Arial (Body)"/>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31541" y="692696"/>
            <a:ext cx="8712460" cy="61653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817190" y="1052736"/>
            <a:ext cx="7715250" cy="627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stijl te bewerken</a:t>
            </a:r>
            <a:endParaRPr lang="en-US"/>
          </a:p>
        </p:txBody>
      </p:sp>
      <p:sp>
        <p:nvSpPr>
          <p:cNvPr id="6" name="Slide Number Placeholder 5"/>
          <p:cNvSpPr>
            <a:spLocks noGrp="1"/>
          </p:cNvSpPr>
          <p:nvPr>
            <p:ph type="sldNum" sz="quarter" idx="4"/>
          </p:nvPr>
        </p:nvSpPr>
        <p:spPr>
          <a:xfrm>
            <a:off x="6726238" y="6356354"/>
            <a:ext cx="2133600" cy="365125"/>
          </a:xfrm>
          <a:prstGeom prst="rect">
            <a:avLst/>
          </a:prstGeom>
        </p:spPr>
        <p:txBody>
          <a:bodyPr vert="horz" lIns="91440" tIns="45720" rIns="91440" bIns="45720" rtlCol="0" anchor="ctr"/>
          <a:lstStyle>
            <a:lvl1pPr algn="r" fontAlgn="auto">
              <a:spcBef>
                <a:spcPts val="0"/>
              </a:spcBef>
              <a:spcAft>
                <a:spcPts val="0"/>
              </a:spcAft>
              <a:defRPr sz="675">
                <a:solidFill>
                  <a:schemeClr val="bg2"/>
                </a:solidFill>
                <a:latin typeface="+mn-lt"/>
                <a:ea typeface="+mn-ea"/>
                <a:cs typeface="+mn-cs"/>
              </a:defRPr>
            </a:lvl1pPr>
          </a:lstStyle>
          <a:p>
            <a:pPr>
              <a:defRPr/>
            </a:pPr>
            <a:fld id="{1626C632-AF66-C146-8421-DA62C66AB86C}" type="slidenum">
              <a:rPr lang="en-US" smtClean="0"/>
              <a:pPr>
                <a:defRPr/>
              </a:pPr>
              <a:t>‹#›</a:t>
            </a:fld>
            <a:endParaRPr lang="en-US"/>
          </a:p>
        </p:txBody>
      </p:sp>
      <p:sp>
        <p:nvSpPr>
          <p:cNvPr id="1030" name="Text Placeholder 8"/>
          <p:cNvSpPr>
            <a:spLocks noGrp="1"/>
          </p:cNvSpPr>
          <p:nvPr>
            <p:ph type="body" idx="1"/>
          </p:nvPr>
        </p:nvSpPr>
        <p:spPr bwMode="auto">
          <a:xfrm>
            <a:off x="1187626" y="1988840"/>
            <a:ext cx="7445375" cy="406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err="1"/>
              <a:t>Niveau</a:t>
            </a:r>
            <a:r>
              <a:rPr lang="en-US"/>
              <a:t> </a:t>
            </a:r>
            <a:r>
              <a:rPr lang="en-US" err="1"/>
              <a:t>één</a:t>
            </a:r>
            <a:r>
              <a:rPr lang="en-US"/>
              <a:t> (</a:t>
            </a:r>
            <a:r>
              <a:rPr lang="en-US" err="1"/>
              <a:t>Koppen</a:t>
            </a:r>
            <a:r>
              <a:rPr lang="en-US"/>
              <a:t>)</a:t>
            </a:r>
          </a:p>
          <a:p>
            <a:pPr lvl="1"/>
            <a:r>
              <a:rPr lang="en-US" err="1"/>
              <a:t>Niveau</a:t>
            </a:r>
            <a:r>
              <a:rPr lang="en-US"/>
              <a:t> twee (</a:t>
            </a:r>
            <a:r>
              <a:rPr lang="en-US" err="1"/>
              <a:t>Bodytekst</a:t>
            </a:r>
            <a:r>
              <a:rPr lang="en-US"/>
              <a:t>)</a:t>
            </a:r>
          </a:p>
          <a:p>
            <a:pPr lvl="2"/>
            <a:r>
              <a:rPr lang="en-US" err="1"/>
              <a:t>Niveau</a:t>
            </a:r>
            <a:r>
              <a:rPr lang="en-US"/>
              <a:t> </a:t>
            </a:r>
            <a:r>
              <a:rPr lang="en-US" err="1"/>
              <a:t>drie</a:t>
            </a:r>
            <a:r>
              <a:rPr lang="en-US"/>
              <a:t> (</a:t>
            </a:r>
            <a:r>
              <a:rPr lang="en-US" err="1"/>
              <a:t>Opsomming</a:t>
            </a:r>
            <a:r>
              <a:rPr lang="en-US"/>
              <a:t>)</a:t>
            </a:r>
          </a:p>
          <a:p>
            <a:pPr lvl="3"/>
            <a:r>
              <a:rPr lang="en-US" err="1"/>
              <a:t>Niveau</a:t>
            </a:r>
            <a:r>
              <a:rPr lang="en-US"/>
              <a:t> </a:t>
            </a:r>
            <a:r>
              <a:rPr lang="en-US" err="1"/>
              <a:t>vier</a:t>
            </a:r>
            <a:endParaRPr lang="en-US"/>
          </a:p>
          <a:p>
            <a:pPr lvl="4"/>
            <a:r>
              <a:rPr lang="en-US" err="1"/>
              <a:t>Niveau</a:t>
            </a:r>
            <a:r>
              <a:rPr lang="en-US"/>
              <a:t> </a:t>
            </a:r>
            <a:r>
              <a:rPr lang="en-US" err="1"/>
              <a:t>vijf</a:t>
            </a:r>
            <a:r>
              <a:rPr lang="en-US"/>
              <a:t> (</a:t>
            </a:r>
            <a:r>
              <a:rPr lang="en-US" err="1"/>
              <a:t>Noot</a:t>
            </a:r>
            <a:r>
              <a:rPr lang="en-US"/>
              <a:t>)</a:t>
            </a:r>
          </a:p>
        </p:txBody>
      </p:sp>
      <p:pic>
        <p:nvPicPr>
          <p:cNvPr id="9" name="Afbeelding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44624"/>
            <a:ext cx="648072" cy="648072"/>
          </a:xfrm>
          <a:prstGeom prst="rect">
            <a:avLst/>
          </a:prstGeom>
        </p:spPr>
      </p:pic>
    </p:spTree>
    <p:extLst>
      <p:ext uri="{BB962C8B-B14F-4D97-AF65-F5344CB8AC3E}">
        <p14:creationId xmlns:p14="http://schemas.microsoft.com/office/powerpoint/2010/main" val="2098596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257175" rtl="0" eaLnBrk="1" fontAlgn="base" hangingPunct="1">
        <a:spcBef>
          <a:spcPct val="0"/>
        </a:spcBef>
        <a:spcAft>
          <a:spcPct val="0"/>
        </a:spcAft>
        <a:defRPr sz="1950" b="1" kern="1200">
          <a:solidFill>
            <a:schemeClr val="bg1"/>
          </a:solidFill>
          <a:latin typeface="Arial Narrow"/>
          <a:ea typeface="ＭＳ Ｐゴシック" pitchFamily="-107" charset="-128"/>
          <a:cs typeface="Arial Narrow"/>
        </a:defRPr>
      </a:lvl1pPr>
      <a:lvl2pPr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2pPr>
      <a:lvl3pPr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3pPr>
      <a:lvl4pPr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4pPr>
      <a:lvl5pPr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5pPr>
      <a:lvl6pPr marL="257175"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6pPr>
      <a:lvl7pPr marL="514350"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7pPr>
      <a:lvl8pPr marL="771525"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8pPr>
      <a:lvl9pPr marL="1028700" algn="l" defTabSz="257175" rtl="0" eaLnBrk="1" fontAlgn="base" hangingPunct="1">
        <a:spcBef>
          <a:spcPct val="0"/>
        </a:spcBef>
        <a:spcAft>
          <a:spcPct val="0"/>
        </a:spcAft>
        <a:defRPr sz="1950" b="1">
          <a:solidFill>
            <a:schemeClr val="bg1"/>
          </a:solidFill>
          <a:latin typeface="Arial Narrow" pitchFamily="-107" charset="0"/>
          <a:ea typeface="ＭＳ Ｐゴシック" pitchFamily="-107" charset="-128"/>
        </a:defRPr>
      </a:lvl9pPr>
    </p:titleStyle>
    <p:bodyStyle>
      <a:lvl1pPr marL="0" indent="0" algn="l" defTabSz="257175" rtl="0" eaLnBrk="1" fontAlgn="base" hangingPunct="1">
        <a:spcBef>
          <a:spcPct val="20000"/>
        </a:spcBef>
        <a:spcAft>
          <a:spcPct val="0"/>
        </a:spcAft>
        <a:buFontTx/>
        <a:buNone/>
        <a:defRPr sz="1575" b="1" kern="1200">
          <a:solidFill>
            <a:schemeClr val="bg2"/>
          </a:solidFill>
          <a:latin typeface="Arial (Body)"/>
          <a:ea typeface="ＭＳ Ｐゴシック" pitchFamily="-107" charset="-128"/>
          <a:cs typeface="Arial (Body)"/>
        </a:defRPr>
      </a:lvl1pPr>
      <a:lvl2pPr marL="201811" indent="-100906" algn="l" defTabSz="257175" rtl="0" eaLnBrk="1" fontAlgn="base" hangingPunct="1">
        <a:spcBef>
          <a:spcPct val="20000"/>
        </a:spcBef>
        <a:spcAft>
          <a:spcPct val="0"/>
        </a:spcAft>
        <a:buSzPct val="100000"/>
        <a:buFontTx/>
        <a:buNone/>
        <a:defRPr sz="1350" kern="1200">
          <a:solidFill>
            <a:schemeClr val="bg1"/>
          </a:solidFill>
          <a:latin typeface="Arial (Body)"/>
          <a:ea typeface="ＭＳ Ｐゴシック" pitchFamily="-107" charset="-128"/>
          <a:cs typeface="Arial (Body)"/>
        </a:defRPr>
      </a:lvl2pPr>
      <a:lvl3pPr marL="353616" indent="-151805" algn="l" defTabSz="257175" rtl="0" eaLnBrk="1" fontAlgn="base" hangingPunct="1">
        <a:spcBef>
          <a:spcPct val="20000"/>
        </a:spcBef>
        <a:spcAft>
          <a:spcPct val="0"/>
        </a:spcAft>
        <a:buSzPct val="100000"/>
        <a:buFont typeface="Lucida Grande" pitchFamily="-107" charset="0"/>
        <a:buChar char="-"/>
        <a:defRPr sz="1350" kern="1200">
          <a:solidFill>
            <a:schemeClr val="bg1"/>
          </a:solidFill>
          <a:latin typeface="Arial (Body)"/>
          <a:ea typeface="ＭＳ Ｐゴシック" pitchFamily="-107" charset="-128"/>
          <a:cs typeface="Arial (Body)"/>
        </a:defRPr>
      </a:lvl3pPr>
      <a:lvl4pPr marL="405000" indent="151875" algn="l" defTabSz="257175" rtl="0" eaLnBrk="1" fontAlgn="base" hangingPunct="1">
        <a:spcBef>
          <a:spcPct val="20000"/>
        </a:spcBef>
        <a:spcAft>
          <a:spcPct val="0"/>
        </a:spcAft>
        <a:buSzPct val="100000"/>
        <a:buChar char="–"/>
        <a:defRPr sz="1125" kern="1200">
          <a:solidFill>
            <a:schemeClr val="bg1"/>
          </a:solidFill>
          <a:latin typeface="Arial (Body)"/>
          <a:ea typeface="ＭＳ Ｐゴシック" pitchFamily="-107" charset="-128"/>
          <a:cs typeface="Arial (Body)"/>
        </a:defRPr>
      </a:lvl4pPr>
      <a:lvl5pPr marL="556875" indent="0" algn="l" defTabSz="257175" rtl="0" eaLnBrk="1" fontAlgn="base" hangingPunct="1">
        <a:spcBef>
          <a:spcPct val="20000"/>
        </a:spcBef>
        <a:spcAft>
          <a:spcPct val="0"/>
        </a:spcAft>
        <a:buSzPct val="100000"/>
        <a:buNone/>
        <a:defRPr sz="900" kern="1200">
          <a:solidFill>
            <a:schemeClr val="bg2"/>
          </a:solidFill>
          <a:latin typeface="Arial (Body)"/>
          <a:ea typeface="ＭＳ Ｐゴシック" pitchFamily="-107" charset="-128"/>
          <a:cs typeface="Arial (Body)"/>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50" kern="1200">
          <a:solidFill>
            <a:schemeClr val="tx1"/>
          </a:solidFill>
          <a:latin typeface="+mn-lt"/>
          <a:ea typeface="+mn-ea"/>
          <a:cs typeface="+mn-cs"/>
        </a:defRPr>
      </a:lvl1pPr>
      <a:lvl2pPr marL="257175" algn="l" defTabSz="257175" rtl="0" eaLnBrk="1" latinLnBrk="0" hangingPunct="1">
        <a:defRPr sz="1050" kern="1200">
          <a:solidFill>
            <a:schemeClr val="tx1"/>
          </a:solidFill>
          <a:latin typeface="+mn-lt"/>
          <a:ea typeface="+mn-ea"/>
          <a:cs typeface="+mn-cs"/>
        </a:defRPr>
      </a:lvl2pPr>
      <a:lvl3pPr marL="514350" algn="l" defTabSz="257175" rtl="0" eaLnBrk="1" latinLnBrk="0" hangingPunct="1">
        <a:defRPr sz="1050" kern="1200">
          <a:solidFill>
            <a:schemeClr val="tx1"/>
          </a:solidFill>
          <a:latin typeface="+mn-lt"/>
          <a:ea typeface="+mn-ea"/>
          <a:cs typeface="+mn-cs"/>
        </a:defRPr>
      </a:lvl3pPr>
      <a:lvl4pPr marL="771525" algn="l" defTabSz="257175" rtl="0" eaLnBrk="1" latinLnBrk="0" hangingPunct="1">
        <a:defRPr sz="1050" kern="1200">
          <a:solidFill>
            <a:schemeClr val="tx1"/>
          </a:solidFill>
          <a:latin typeface="+mn-lt"/>
          <a:ea typeface="+mn-ea"/>
          <a:cs typeface="+mn-cs"/>
        </a:defRPr>
      </a:lvl4pPr>
      <a:lvl5pPr marL="1028700" algn="l" defTabSz="257175" rtl="0" eaLnBrk="1" latinLnBrk="0" hangingPunct="1">
        <a:defRPr sz="1050" kern="1200">
          <a:solidFill>
            <a:schemeClr val="tx1"/>
          </a:solidFill>
          <a:latin typeface="+mn-lt"/>
          <a:ea typeface="+mn-ea"/>
          <a:cs typeface="+mn-cs"/>
        </a:defRPr>
      </a:lvl5pPr>
      <a:lvl6pPr marL="1285875" algn="l" defTabSz="257175" rtl="0" eaLnBrk="1" latinLnBrk="0" hangingPunct="1">
        <a:defRPr sz="1050" kern="1200">
          <a:solidFill>
            <a:schemeClr val="tx1"/>
          </a:solidFill>
          <a:latin typeface="+mn-lt"/>
          <a:ea typeface="+mn-ea"/>
          <a:cs typeface="+mn-cs"/>
        </a:defRPr>
      </a:lvl6pPr>
      <a:lvl7pPr marL="1543050" algn="l" defTabSz="257175" rtl="0" eaLnBrk="1" latinLnBrk="0" hangingPunct="1">
        <a:defRPr sz="1050" kern="1200">
          <a:solidFill>
            <a:schemeClr val="tx1"/>
          </a:solidFill>
          <a:latin typeface="+mn-lt"/>
          <a:ea typeface="+mn-ea"/>
          <a:cs typeface="+mn-cs"/>
        </a:defRPr>
      </a:lvl7pPr>
      <a:lvl8pPr marL="1800225" algn="l" defTabSz="257175" rtl="0" eaLnBrk="1" latinLnBrk="0" hangingPunct="1">
        <a:defRPr sz="1050" kern="1200">
          <a:solidFill>
            <a:schemeClr val="tx1"/>
          </a:solidFill>
          <a:latin typeface="+mn-lt"/>
          <a:ea typeface="+mn-ea"/>
          <a:cs typeface="+mn-cs"/>
        </a:defRPr>
      </a:lvl8pPr>
      <a:lvl9pPr marL="2057400" algn="l" defTabSz="257175"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0.em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1.em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2.emf"/><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bax@inholland.n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michelle.bax@inholland.n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mailto:marte.wiersma@inholland.n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BB8C2"/>
        </a:solidFill>
        <a:effectLst/>
      </p:bgPr>
    </p:bg>
    <p:spTree>
      <p:nvGrpSpPr>
        <p:cNvPr id="1" name=""/>
        <p:cNvGrpSpPr/>
        <p:nvPr/>
      </p:nvGrpSpPr>
      <p:grpSpPr>
        <a:xfrm>
          <a:off x="0" y="0"/>
          <a:ext cx="0" cy="0"/>
          <a:chOff x="0" y="0"/>
          <a:chExt cx="0" cy="0"/>
        </a:xfrm>
      </p:grpSpPr>
      <p:sp>
        <p:nvSpPr>
          <p:cNvPr id="2" name="Tekstvak 1"/>
          <p:cNvSpPr txBox="1"/>
          <p:nvPr/>
        </p:nvSpPr>
        <p:spPr>
          <a:xfrm>
            <a:off x="566372" y="1268760"/>
            <a:ext cx="8577628" cy="5589240"/>
          </a:xfrm>
          <a:prstGeom prst="rect">
            <a:avLst/>
          </a:prstGeom>
          <a:solidFill>
            <a:schemeClr val="tx1"/>
          </a:solidFill>
        </p:spPr>
        <p:txBody>
          <a:bodyPr wrap="square" rtlCol="0">
            <a:spAutoFit/>
          </a:bodyPr>
          <a:lstStyle/>
          <a:p>
            <a:endParaRPr lang="nl-NL"/>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2179" b="42601"/>
          <a:stretch/>
        </p:blipFill>
        <p:spPr>
          <a:xfrm>
            <a:off x="566372" y="1268760"/>
            <a:ext cx="8577628" cy="3160166"/>
          </a:xfrm>
          <a:prstGeom prst="rect">
            <a:avLst/>
          </a:prstGeom>
        </p:spPr>
      </p:pic>
      <p:sp>
        <p:nvSpPr>
          <p:cNvPr id="15362" name="Text Placeholder 6"/>
          <p:cNvSpPr>
            <a:spLocks noGrp="1"/>
          </p:cNvSpPr>
          <p:nvPr>
            <p:ph type="body" sz="quarter" idx="13"/>
          </p:nvPr>
        </p:nvSpPr>
        <p:spPr>
          <a:xfrm>
            <a:off x="4069393" y="4568082"/>
            <a:ext cx="4508235" cy="1138632"/>
          </a:xfrm>
        </p:spPr>
        <p:txBody>
          <a:bodyPr/>
          <a:lstStyle/>
          <a:p>
            <a:pPr marL="171450" indent="-171450">
              <a:buFont typeface="Arial" panose="020B0604020202020204" pitchFamily="34" charset="0"/>
              <a:buChar char="•"/>
            </a:pPr>
            <a:r>
              <a:rPr lang="nl-NL">
                <a:ea typeface="Arial" pitchFamily="-107" charset="0"/>
              </a:rPr>
              <a:t>Lectoraat Jeugd en Samenleving (Inholland)</a:t>
            </a:r>
          </a:p>
          <a:p>
            <a:pPr marL="171450" indent="-171450">
              <a:buFont typeface="Arial" panose="020B0604020202020204" pitchFamily="34" charset="0"/>
              <a:buChar char="•"/>
            </a:pPr>
            <a:r>
              <a:rPr lang="nl-NL">
                <a:ea typeface="Arial" pitchFamily="-107" charset="0"/>
              </a:rPr>
              <a:t>Lectoraat Empowerment en Professionalisering (Inholland)</a:t>
            </a:r>
          </a:p>
          <a:p>
            <a:pPr marL="171450" indent="-171450">
              <a:buFont typeface="Arial" panose="020B0604020202020204" pitchFamily="34" charset="0"/>
              <a:buChar char="•"/>
            </a:pPr>
            <a:r>
              <a:rPr lang="nl-NL">
                <a:ea typeface="Arial" pitchFamily="-107" charset="0"/>
              </a:rPr>
              <a:t>Lectoraat Dynamiek van de Stad (Inholland)</a:t>
            </a:r>
          </a:p>
          <a:p>
            <a:pPr marL="171450" indent="-171450">
              <a:buFont typeface="Arial" panose="020B0604020202020204" pitchFamily="34" charset="0"/>
              <a:buChar char="•"/>
            </a:pPr>
            <a:r>
              <a:rPr lang="nl-NL">
                <a:ea typeface="Arial" pitchFamily="-107" charset="0"/>
              </a:rPr>
              <a:t>Lectoraat Maatschappelijke Zorg (Hogeschool Rotterdam) </a:t>
            </a:r>
          </a:p>
          <a:p>
            <a:pPr marL="171450" indent="-171450">
              <a:buFont typeface="Arial" panose="020B0604020202020204" pitchFamily="34" charset="0"/>
              <a:buChar char="•"/>
            </a:pPr>
            <a:r>
              <a:rPr lang="nl-NL">
                <a:ea typeface="Arial" pitchFamily="-107" charset="0"/>
              </a:rPr>
              <a:t>Verwey-Jonker Instituut</a:t>
            </a:r>
          </a:p>
        </p:txBody>
      </p:sp>
      <p:sp>
        <p:nvSpPr>
          <p:cNvPr id="15363" name="Title 4"/>
          <p:cNvSpPr>
            <a:spLocks noGrp="1"/>
          </p:cNvSpPr>
          <p:nvPr>
            <p:ph type="ctrTitle"/>
          </p:nvPr>
        </p:nvSpPr>
        <p:spPr>
          <a:xfrm>
            <a:off x="573236" y="1849018"/>
            <a:ext cx="8004392" cy="825639"/>
          </a:xfrm>
          <a:solidFill>
            <a:srgbClr val="F7A62C"/>
          </a:solidFill>
        </p:spPr>
        <p:txBody>
          <a:bodyPr/>
          <a:lstStyle/>
          <a:p>
            <a:r>
              <a:rPr lang="nl-NL" sz="3200">
                <a:solidFill>
                  <a:schemeClr val="tx1"/>
                </a:solidFill>
                <a:ea typeface="ＭＳ Ｐゴシック"/>
              </a:rPr>
              <a:t>Kennisatelier OJOV – 2 februari 2021  </a:t>
            </a:r>
            <a:br>
              <a:rPr lang="nl-NL" sz="3200">
                <a:latin typeface="Arial Narrow" pitchFamily="-107" charset="0"/>
              </a:rPr>
            </a:br>
            <a:r>
              <a:rPr lang="nl-NL" sz="3200">
                <a:solidFill>
                  <a:schemeClr val="tx1"/>
                </a:solidFill>
                <a:ea typeface="ＭＳ Ｐゴシック"/>
              </a:rPr>
              <a:t> </a:t>
            </a:r>
            <a:endParaRPr lang="nl-NL" sz="3200">
              <a:solidFill>
                <a:schemeClr val="tx1"/>
              </a:solidFill>
              <a:latin typeface="Arial Narrow" pitchFamily="-107"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5" y="205422"/>
            <a:ext cx="2016224" cy="798096"/>
          </a:xfrm>
          <a:prstGeom prst="rect">
            <a:avLst/>
          </a:prstGeom>
        </p:spPr>
      </p:pic>
      <p:grpSp>
        <p:nvGrpSpPr>
          <p:cNvPr id="8" name="Groep 7"/>
          <p:cNvGrpSpPr>
            <a:grpSpLocks noChangeAspect="1"/>
          </p:cNvGrpSpPr>
          <p:nvPr/>
        </p:nvGrpSpPr>
        <p:grpSpPr>
          <a:xfrm>
            <a:off x="978952" y="5706714"/>
            <a:ext cx="2366635" cy="777905"/>
            <a:chOff x="0" y="0"/>
            <a:chExt cx="6664960" cy="2190750"/>
          </a:xfrm>
        </p:grpSpPr>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760720" cy="199263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375" y="390525"/>
              <a:ext cx="5950585" cy="1800225"/>
            </a:xfrm>
            <a:prstGeom prst="rect">
              <a:avLst/>
            </a:prstGeom>
          </p:spPr>
        </p:pic>
      </p:grpSp>
      <p:sp>
        <p:nvSpPr>
          <p:cNvPr id="12" name="Title 4"/>
          <p:cNvSpPr txBox="1">
            <a:spLocks/>
          </p:cNvSpPr>
          <p:nvPr/>
        </p:nvSpPr>
        <p:spPr bwMode="auto">
          <a:xfrm>
            <a:off x="574755" y="3339596"/>
            <a:ext cx="7711200" cy="847647"/>
          </a:xfrm>
          <a:prstGeom prst="rect">
            <a:avLst/>
          </a:prstGeom>
          <a:solidFill>
            <a:srgbClr val="F7A62C"/>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342900" rtl="0" eaLnBrk="1" fontAlgn="base" hangingPunct="1">
              <a:spcBef>
                <a:spcPct val="0"/>
              </a:spcBef>
              <a:spcAft>
                <a:spcPct val="0"/>
              </a:spcAft>
              <a:defRPr sz="3000" b="1" kern="1200">
                <a:solidFill>
                  <a:schemeClr val="bg2"/>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a:lstStyle>
          <a:p>
            <a:pPr algn="r"/>
            <a:endParaRPr lang="nl-NL" sz="1400">
              <a:ea typeface="Arial" pitchFamily="-107" charset="0"/>
              <a:cs typeface="Arial" pitchFamily="-107" charset="0"/>
            </a:endParaRPr>
          </a:p>
          <a:p>
            <a:r>
              <a:rPr lang="nl-NL" sz="2400">
                <a:solidFill>
                  <a:schemeClr val="tx1"/>
                </a:solidFill>
                <a:ea typeface="ＭＳ Ｐゴシック"/>
              </a:rPr>
              <a:t>Jongeren van bijna 18 jaar ondersteund: wat helpt hen richting de overgang naar volwassenheid?</a:t>
            </a:r>
            <a:br>
              <a:rPr lang="nl-NL" sz="2400">
                <a:latin typeface="Arial Narrow" pitchFamily="-107" charset="0"/>
              </a:rPr>
            </a:br>
            <a:endParaRPr lang="nl-NL" sz="2400" b="0">
              <a:solidFill>
                <a:schemeClr val="tx1"/>
              </a:solidFill>
              <a:latin typeface="Arial Narrow" pitchFamily="-107" charset="0"/>
            </a:endParaRPr>
          </a:p>
        </p:txBody>
      </p:sp>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7068" y="5676114"/>
            <a:ext cx="2819742" cy="810872"/>
          </a:xfrm>
          <a:prstGeom prst="rect">
            <a:avLst/>
          </a:prstGeom>
        </p:spPr>
      </p:pic>
      <p:pic>
        <p:nvPicPr>
          <p:cNvPr id="1026" name="Picture 2">
            <a:extLst>
              <a:ext uri="{FF2B5EF4-FFF2-40B4-BE49-F238E27FC236}">
                <a16:creationId xmlns:a16="http://schemas.microsoft.com/office/drawing/2014/main" id="{4B165709-6406-448D-ADAC-B702868DBF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400" err="1">
                <a:solidFill>
                  <a:schemeClr val="tx1"/>
                </a:solidFill>
                <a:latin typeface="Arial Narrow" pitchFamily="-107" charset="0"/>
              </a:rPr>
              <a:t>Resultaten</a:t>
            </a:r>
            <a:r>
              <a:rPr lang="en-US" sz="2400">
                <a:solidFill>
                  <a:schemeClr val="tx1"/>
                </a:solidFill>
                <a:latin typeface="Arial Narrow" pitchFamily="-107" charset="0"/>
              </a:rPr>
              <a:t> </a:t>
            </a:r>
            <a:r>
              <a:rPr lang="en-US" sz="2400" err="1">
                <a:solidFill>
                  <a:schemeClr val="tx1"/>
                </a:solidFill>
                <a:latin typeface="Arial Narrow" pitchFamily="-107" charset="0"/>
              </a:rPr>
              <a:t>vragenlijsten</a:t>
            </a:r>
            <a:r>
              <a:rPr lang="en-US" sz="2400">
                <a:solidFill>
                  <a:schemeClr val="tx1"/>
                </a:solidFill>
                <a:latin typeface="Arial Narrow" pitchFamily="-107" charset="0"/>
              </a:rPr>
              <a:t>: </a:t>
            </a:r>
            <a:r>
              <a:rPr lang="en-US" sz="2400" err="1">
                <a:solidFill>
                  <a:schemeClr val="tx1"/>
                </a:solidFill>
                <a:latin typeface="Arial Narrow" pitchFamily="-107" charset="0"/>
              </a:rPr>
              <a:t>volwassen</a:t>
            </a:r>
            <a:r>
              <a:rPr lang="en-US" sz="2400">
                <a:solidFill>
                  <a:schemeClr val="tx1"/>
                </a:solidFill>
                <a:latin typeface="Arial Narrow" pitchFamily="-107" charset="0"/>
              </a:rPr>
              <a:t> </a:t>
            </a:r>
            <a:r>
              <a:rPr lang="en-US" sz="2400" err="1">
                <a:solidFill>
                  <a:schemeClr val="tx1"/>
                </a:solidFill>
                <a:latin typeface="Arial Narrow" pitchFamily="-107" charset="0"/>
              </a:rPr>
              <a:t>worden</a:t>
            </a:r>
            <a:endParaRPr lang="en-US" sz="24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817190" y="1715223"/>
            <a:ext cx="7715250" cy="3072600"/>
          </a:xfrm>
        </p:spPr>
        <p:txBody>
          <a:bodyPr/>
          <a:lstStyle/>
          <a:p>
            <a:endParaRPr lang="nl-NL" sz="2000" b="0">
              <a:solidFill>
                <a:srgbClr val="3BB8C2"/>
              </a:solidFill>
            </a:endParaRPr>
          </a:p>
          <a:p>
            <a:pPr lvl="1" indent="0"/>
            <a:endParaRPr lang="nl-NL" sz="2000">
              <a:solidFill>
                <a:srgbClr val="3BB8C2"/>
              </a:solidFill>
              <a:sym typeface="Wingdings" panose="05000000000000000000" pitchFamily="2" charset="2"/>
            </a:endParaRPr>
          </a:p>
          <a:p>
            <a:pPr marL="544711" lvl="1" indent="-342900">
              <a:buFont typeface="Arial" panose="020B0604020202020204" pitchFamily="34" charset="0"/>
              <a:buChar char="•"/>
            </a:pPr>
            <a:r>
              <a:rPr lang="nl-NL" sz="2000">
                <a:solidFill>
                  <a:srgbClr val="3BB8C2"/>
                </a:solidFill>
                <a:sym typeface="Wingdings" panose="05000000000000000000" pitchFamily="2" charset="2"/>
              </a:rPr>
              <a:t>Jongeren zijn bezig met ontdekken wie ze zijn.</a:t>
            </a:r>
          </a:p>
          <a:p>
            <a:pPr marL="544711" lvl="1" indent="-342900">
              <a:buFont typeface="Arial" panose="020B0604020202020204" pitchFamily="34" charset="0"/>
              <a:buChar char="•"/>
            </a:pPr>
            <a:endParaRPr lang="nl-NL" sz="2000">
              <a:solidFill>
                <a:srgbClr val="3BB8C2"/>
              </a:solidFill>
              <a:sym typeface="Wingdings" panose="05000000000000000000" pitchFamily="2" charset="2"/>
            </a:endParaRPr>
          </a:p>
          <a:p>
            <a:pPr marL="544711" lvl="1" indent="-342900">
              <a:buFont typeface="Arial" panose="020B0604020202020204" pitchFamily="34" charset="0"/>
              <a:buChar char="•"/>
            </a:pPr>
            <a:r>
              <a:rPr lang="nl-NL" sz="2000">
                <a:solidFill>
                  <a:srgbClr val="3BB8C2"/>
                </a:solidFill>
                <a:sym typeface="Wingdings" panose="05000000000000000000" pitchFamily="2" charset="2"/>
              </a:rPr>
              <a:t>Ze zijn bezig met het plannen van hun toekomst</a:t>
            </a:r>
          </a:p>
          <a:p>
            <a:pPr marL="544711" lvl="1" indent="-342900">
              <a:buFont typeface="Arial" panose="020B0604020202020204" pitchFamily="34" charset="0"/>
              <a:buChar char="•"/>
            </a:pPr>
            <a:endParaRPr lang="nl-NL" sz="2000">
              <a:solidFill>
                <a:srgbClr val="3BB8C2"/>
              </a:solidFill>
              <a:sym typeface="Wingdings" panose="05000000000000000000" pitchFamily="2" charset="2"/>
            </a:endParaRPr>
          </a:p>
          <a:p>
            <a:pPr marL="544711" lvl="1" indent="-342900">
              <a:buFont typeface="Arial" panose="020B0604020202020204" pitchFamily="34" charset="0"/>
              <a:buChar char="•"/>
            </a:pPr>
            <a:r>
              <a:rPr lang="nl-NL" sz="2000">
                <a:solidFill>
                  <a:srgbClr val="3BB8C2"/>
                </a:solidFill>
                <a:sym typeface="Wingdings" panose="05000000000000000000" pitchFamily="2" charset="2"/>
              </a:rPr>
              <a:t>Een beetje eens met de stelling ‘Ik heb mijn ouders minder nodig in de toekomst’</a:t>
            </a: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10</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204" y="906749"/>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spTree>
    <p:extLst>
      <p:ext uri="{BB962C8B-B14F-4D97-AF65-F5344CB8AC3E}">
        <p14:creationId xmlns:p14="http://schemas.microsoft.com/office/powerpoint/2010/main" val="185618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400" err="1">
                <a:solidFill>
                  <a:schemeClr val="tx1"/>
                </a:solidFill>
                <a:latin typeface="Arial Narrow" pitchFamily="-107" charset="0"/>
              </a:rPr>
              <a:t>Resultaten</a:t>
            </a:r>
            <a:r>
              <a:rPr lang="en-US" sz="2400">
                <a:solidFill>
                  <a:schemeClr val="tx1"/>
                </a:solidFill>
                <a:latin typeface="Arial Narrow" pitchFamily="-107" charset="0"/>
              </a:rPr>
              <a:t> </a:t>
            </a:r>
            <a:r>
              <a:rPr lang="en-US" sz="2400" err="1">
                <a:solidFill>
                  <a:schemeClr val="tx1"/>
                </a:solidFill>
                <a:latin typeface="Arial Narrow" pitchFamily="-107" charset="0"/>
              </a:rPr>
              <a:t>vragenlijsten</a:t>
            </a:r>
            <a:r>
              <a:rPr lang="en-US" sz="2400">
                <a:solidFill>
                  <a:schemeClr val="tx1"/>
                </a:solidFill>
                <a:latin typeface="Arial Narrow" pitchFamily="-107" charset="0"/>
              </a:rPr>
              <a:t>: </a:t>
            </a:r>
            <a:r>
              <a:rPr lang="en-US" sz="2400" err="1">
                <a:solidFill>
                  <a:schemeClr val="tx1"/>
                </a:solidFill>
                <a:latin typeface="Arial Narrow" pitchFamily="-107" charset="0"/>
              </a:rPr>
              <a:t>Tevredenheid</a:t>
            </a:r>
            <a:r>
              <a:rPr lang="en-US" sz="2400">
                <a:solidFill>
                  <a:schemeClr val="tx1"/>
                </a:solidFill>
                <a:latin typeface="Arial Narrow" pitchFamily="-107" charset="0"/>
              </a:rPr>
              <a:t> </a:t>
            </a:r>
            <a:r>
              <a:rPr lang="en-US" sz="2400" err="1">
                <a:solidFill>
                  <a:schemeClr val="tx1"/>
                </a:solidFill>
                <a:latin typeface="Arial Narrow" pitchFamily="-107" charset="0"/>
              </a:rPr>
              <a:t>en</a:t>
            </a:r>
            <a:r>
              <a:rPr lang="en-US" sz="2400">
                <a:solidFill>
                  <a:schemeClr val="tx1"/>
                </a:solidFill>
                <a:latin typeface="Arial Narrow" pitchFamily="-107" charset="0"/>
              </a:rPr>
              <a:t> </a:t>
            </a:r>
            <a:r>
              <a:rPr lang="en-US" sz="2400" err="1">
                <a:solidFill>
                  <a:schemeClr val="tx1"/>
                </a:solidFill>
                <a:latin typeface="Arial Narrow" pitchFamily="-107" charset="0"/>
              </a:rPr>
              <a:t>toekomst</a:t>
            </a:r>
            <a:endParaRPr lang="en-US" sz="24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243585" y="2309197"/>
            <a:ext cx="6862459" cy="3072600"/>
          </a:xfrm>
        </p:spPr>
        <p:txBody>
          <a:bodyPr/>
          <a:lstStyle/>
          <a:p>
            <a:endParaRPr lang="nl-NL" sz="2000" b="0">
              <a:solidFill>
                <a:srgbClr val="3BB8C2"/>
              </a:solidFill>
            </a:endParaRPr>
          </a:p>
          <a:p>
            <a:pPr marL="458986" lvl="1" indent="-257175">
              <a:buFont typeface="Arial" panose="020B0604020202020204" pitchFamily="34" charset="0"/>
              <a:buChar char="•"/>
            </a:pPr>
            <a:r>
              <a:rPr lang="nl-NL" sz="2000">
                <a:solidFill>
                  <a:srgbClr val="3BB8C2"/>
                </a:solidFill>
              </a:rPr>
              <a:t>Jongeren geven aan dat dat ze tevreden zijn met hun leven. </a:t>
            </a:r>
          </a:p>
          <a:p>
            <a:pPr marL="458986" lvl="1" indent="-257175">
              <a:buFont typeface="Arial" panose="020B0604020202020204" pitchFamily="34" charset="0"/>
              <a:buChar char="•"/>
            </a:pPr>
            <a:r>
              <a:rPr lang="nl-NL" sz="2000">
                <a:solidFill>
                  <a:srgbClr val="3BB8C2"/>
                </a:solidFill>
              </a:rPr>
              <a:t>Alleen op de vraag ‘ik zou het zo overdoen’ scoren ze iets lager</a:t>
            </a:r>
          </a:p>
          <a:p>
            <a:pPr marL="458986" lvl="1" indent="-257175">
              <a:buFont typeface="Arial" panose="020B0604020202020204" pitchFamily="34" charset="0"/>
              <a:buChar char="•"/>
            </a:pPr>
            <a:endParaRPr lang="nl-NL" sz="2000">
              <a:solidFill>
                <a:srgbClr val="3BB8C2"/>
              </a:solidFill>
            </a:endParaRPr>
          </a:p>
          <a:p>
            <a:pPr marL="458986" lvl="1" indent="-257175">
              <a:buFont typeface="Arial" panose="020B0604020202020204" pitchFamily="34" charset="0"/>
              <a:buChar char="•"/>
            </a:pPr>
            <a:r>
              <a:rPr lang="nl-NL" sz="2000">
                <a:solidFill>
                  <a:srgbClr val="3BB8C2"/>
                </a:solidFill>
              </a:rPr>
              <a:t>Ze hebben vertrouwen in de toekomst</a:t>
            </a:r>
          </a:p>
          <a:p>
            <a:pPr marL="458986" lvl="1" indent="-257175">
              <a:buFont typeface="Arial" panose="020B0604020202020204" pitchFamily="34" charset="0"/>
              <a:buChar char="•"/>
            </a:pPr>
            <a:r>
              <a:rPr lang="nl-NL" sz="2000">
                <a:solidFill>
                  <a:srgbClr val="3BB8C2"/>
                </a:solidFill>
              </a:rPr>
              <a:t>ze voldoende geld hebben, een plek waar ze willen wonen en goed vrienden</a:t>
            </a: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11</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238" y="170512"/>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7230226" y="1445051"/>
            <a:ext cx="1125623" cy="471831"/>
          </a:xfrm>
          <a:prstGeom prst="rect">
            <a:avLst/>
          </a:prstGeom>
        </p:spPr>
      </p:pic>
    </p:spTree>
    <p:extLst>
      <p:ext uri="{BB962C8B-B14F-4D97-AF65-F5344CB8AC3E}">
        <p14:creationId xmlns:p14="http://schemas.microsoft.com/office/powerpoint/2010/main" val="210885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Resultaten</a:t>
            </a:r>
            <a:r>
              <a:rPr lang="en-US">
                <a:solidFill>
                  <a:schemeClr val="tx1"/>
                </a:solidFill>
                <a:latin typeface="Arial Narrow" pitchFamily="-107" charset="0"/>
              </a:rPr>
              <a:t> </a:t>
            </a:r>
            <a:r>
              <a:rPr lang="en-US" err="1">
                <a:solidFill>
                  <a:schemeClr val="tx1"/>
                </a:solidFill>
                <a:latin typeface="Arial Narrow" pitchFamily="-107" charset="0"/>
              </a:rPr>
              <a:t>vragenlijsten</a:t>
            </a:r>
            <a:r>
              <a:rPr lang="en-US">
                <a:solidFill>
                  <a:schemeClr val="tx1"/>
                </a:solidFill>
                <a:latin typeface="Arial Narrow" pitchFamily="-107" charset="0"/>
              </a:rPr>
              <a:t> 16-17 </a:t>
            </a:r>
            <a:r>
              <a:rPr lang="en-US" err="1">
                <a:solidFill>
                  <a:schemeClr val="tx1"/>
                </a:solidFill>
                <a:latin typeface="Arial Narrow" pitchFamily="-107" charset="0"/>
              </a:rPr>
              <a:t>jaar</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2033718" y="2348880"/>
            <a:ext cx="5583600" cy="3072600"/>
          </a:xfrm>
        </p:spPr>
        <p:txBody>
          <a:bodyPr/>
          <a:lstStyle/>
          <a:p>
            <a:pPr marL="257175" indent="-257175">
              <a:buFont typeface="Arial" panose="020B0604020202020204" pitchFamily="34" charset="0"/>
              <a:buChar char="•"/>
            </a:pPr>
            <a:endParaRPr lang="nl-NL" sz="1350" b="0">
              <a:solidFill>
                <a:srgbClr val="3BB8C2"/>
              </a:solidFill>
            </a:endParaRPr>
          </a:p>
          <a:p>
            <a:endParaRPr lang="nl-NL" sz="1350" b="0">
              <a:solidFill>
                <a:srgbClr val="3BB8C2"/>
              </a:solidFill>
            </a:endParaRPr>
          </a:p>
          <a:p>
            <a:pPr marL="458986" lvl="1" indent="-257175">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12</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204" y="906749"/>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pic>
        <p:nvPicPr>
          <p:cNvPr id="5" name="Afbeelding 4">
            <a:extLst>
              <a:ext uri="{FF2B5EF4-FFF2-40B4-BE49-F238E27FC236}">
                <a16:creationId xmlns:a16="http://schemas.microsoft.com/office/drawing/2014/main" id="{4DA22798-6A87-49AF-880F-D06F94592A3F}"/>
              </a:ext>
            </a:extLst>
          </p:cNvPr>
          <p:cNvPicPr>
            <a:picLocks noChangeAspect="1"/>
          </p:cNvPicPr>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413079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Resultaten</a:t>
            </a:r>
            <a:r>
              <a:rPr lang="en-US">
                <a:solidFill>
                  <a:schemeClr val="tx1"/>
                </a:solidFill>
                <a:latin typeface="Arial Narrow" pitchFamily="-107" charset="0"/>
              </a:rPr>
              <a:t> </a:t>
            </a:r>
            <a:r>
              <a:rPr lang="en-US" err="1">
                <a:solidFill>
                  <a:schemeClr val="tx1"/>
                </a:solidFill>
                <a:latin typeface="Arial Narrow" pitchFamily="-107" charset="0"/>
              </a:rPr>
              <a:t>vragenlijsten</a:t>
            </a:r>
            <a:r>
              <a:rPr lang="en-US">
                <a:solidFill>
                  <a:schemeClr val="tx1"/>
                </a:solidFill>
                <a:latin typeface="Arial Narrow" pitchFamily="-107" charset="0"/>
              </a:rPr>
              <a:t> 16-17 </a:t>
            </a:r>
            <a:r>
              <a:rPr lang="en-US" err="1">
                <a:solidFill>
                  <a:schemeClr val="tx1"/>
                </a:solidFill>
                <a:latin typeface="Arial Narrow" pitchFamily="-107" charset="0"/>
              </a:rPr>
              <a:t>jaar</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2033718" y="2348880"/>
            <a:ext cx="5583600" cy="3072600"/>
          </a:xfrm>
        </p:spPr>
        <p:txBody>
          <a:bodyPr/>
          <a:lstStyle/>
          <a:p>
            <a:pPr marL="257175" indent="-257175">
              <a:buFont typeface="Arial" panose="020B0604020202020204" pitchFamily="34" charset="0"/>
              <a:buChar char="•"/>
            </a:pPr>
            <a:endParaRPr lang="nl-NL" sz="1350" b="0">
              <a:solidFill>
                <a:srgbClr val="3BB8C2"/>
              </a:solidFill>
            </a:endParaRPr>
          </a:p>
          <a:p>
            <a:endParaRPr lang="nl-NL" sz="1350" b="0">
              <a:solidFill>
                <a:srgbClr val="3BB8C2"/>
              </a:solidFill>
            </a:endParaRPr>
          </a:p>
          <a:p>
            <a:pPr marL="458986" lvl="1" indent="-257175">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13</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204" y="906749"/>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pic>
        <p:nvPicPr>
          <p:cNvPr id="5" name="Afbeelding 4">
            <a:extLst>
              <a:ext uri="{FF2B5EF4-FFF2-40B4-BE49-F238E27FC236}">
                <a16:creationId xmlns:a16="http://schemas.microsoft.com/office/drawing/2014/main" id="{9ECB49B3-C5BC-41DE-9584-6674F2E57E70}"/>
              </a:ext>
            </a:extLst>
          </p:cNvPr>
          <p:cNvPicPr>
            <a:picLocks noChangeAspect="1"/>
          </p:cNvPicPr>
          <p:nvPr/>
        </p:nvPicPr>
        <p:blipFill>
          <a:blip r:embed="rId5"/>
          <a:stretch>
            <a:fillRect/>
          </a:stretch>
        </p:blipFill>
        <p:spPr>
          <a:xfrm>
            <a:off x="1" y="857250"/>
            <a:ext cx="9143999" cy="5143500"/>
          </a:xfrm>
          <a:prstGeom prst="rect">
            <a:avLst/>
          </a:prstGeom>
        </p:spPr>
      </p:pic>
    </p:spTree>
    <p:extLst>
      <p:ext uri="{BB962C8B-B14F-4D97-AF65-F5344CB8AC3E}">
        <p14:creationId xmlns:p14="http://schemas.microsoft.com/office/powerpoint/2010/main" val="178986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Resultaten</a:t>
            </a:r>
            <a:r>
              <a:rPr lang="en-US">
                <a:solidFill>
                  <a:schemeClr val="tx1"/>
                </a:solidFill>
                <a:latin typeface="Arial Narrow" pitchFamily="-107" charset="0"/>
              </a:rPr>
              <a:t> </a:t>
            </a:r>
            <a:r>
              <a:rPr lang="en-US" err="1">
                <a:solidFill>
                  <a:schemeClr val="tx1"/>
                </a:solidFill>
                <a:latin typeface="Arial Narrow" pitchFamily="-107" charset="0"/>
              </a:rPr>
              <a:t>vragenlijsten</a:t>
            </a:r>
            <a:r>
              <a:rPr lang="en-US">
                <a:solidFill>
                  <a:schemeClr val="tx1"/>
                </a:solidFill>
                <a:latin typeface="Arial Narrow" pitchFamily="-107" charset="0"/>
              </a:rPr>
              <a:t> 16-17 </a:t>
            </a:r>
            <a:r>
              <a:rPr lang="en-US" err="1">
                <a:solidFill>
                  <a:schemeClr val="tx1"/>
                </a:solidFill>
                <a:latin typeface="Arial Narrow" pitchFamily="-107" charset="0"/>
              </a:rPr>
              <a:t>jaar</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2033718" y="2348880"/>
            <a:ext cx="5583600" cy="3072600"/>
          </a:xfrm>
        </p:spPr>
        <p:txBody>
          <a:bodyPr/>
          <a:lstStyle/>
          <a:p>
            <a:pPr marL="257175" indent="-257175">
              <a:buFont typeface="Arial" panose="020B0604020202020204" pitchFamily="34" charset="0"/>
              <a:buChar char="•"/>
            </a:pPr>
            <a:endParaRPr lang="nl-NL" sz="1350" b="0">
              <a:solidFill>
                <a:srgbClr val="3BB8C2"/>
              </a:solidFill>
            </a:endParaRPr>
          </a:p>
          <a:p>
            <a:endParaRPr lang="nl-NL" sz="1350" b="0">
              <a:solidFill>
                <a:srgbClr val="3BB8C2"/>
              </a:solidFill>
            </a:endParaRPr>
          </a:p>
          <a:p>
            <a:pPr marL="458986" lvl="1" indent="-257175">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14</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204" y="906749"/>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pic>
        <p:nvPicPr>
          <p:cNvPr id="5" name="Afbeelding 4">
            <a:extLst>
              <a:ext uri="{FF2B5EF4-FFF2-40B4-BE49-F238E27FC236}">
                <a16:creationId xmlns:a16="http://schemas.microsoft.com/office/drawing/2014/main" id="{2067FC15-B78A-4D64-A95A-47F83E75BBCA}"/>
              </a:ext>
            </a:extLst>
          </p:cNvPr>
          <p:cNvPicPr>
            <a:picLocks noChangeAspect="1"/>
          </p:cNvPicPr>
          <p:nvPr/>
        </p:nvPicPr>
        <p:blipFill>
          <a:blip r:embed="rId5"/>
          <a:stretch>
            <a:fillRect/>
          </a:stretch>
        </p:blipFill>
        <p:spPr>
          <a:xfrm>
            <a:off x="1" y="857250"/>
            <a:ext cx="9144000" cy="5143500"/>
          </a:xfrm>
          <a:prstGeom prst="rect">
            <a:avLst/>
          </a:prstGeom>
        </p:spPr>
      </p:pic>
    </p:spTree>
    <p:extLst>
      <p:ext uri="{BB962C8B-B14F-4D97-AF65-F5344CB8AC3E}">
        <p14:creationId xmlns:p14="http://schemas.microsoft.com/office/powerpoint/2010/main" val="2852186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Resultaten</a:t>
            </a:r>
            <a:r>
              <a:rPr lang="en-US">
                <a:solidFill>
                  <a:schemeClr val="tx1"/>
                </a:solidFill>
                <a:latin typeface="Arial Narrow" pitchFamily="-107" charset="0"/>
              </a:rPr>
              <a:t> </a:t>
            </a:r>
            <a:r>
              <a:rPr lang="en-US" err="1">
                <a:solidFill>
                  <a:schemeClr val="tx1"/>
                </a:solidFill>
                <a:latin typeface="Arial Narrow" pitchFamily="-107" charset="0"/>
              </a:rPr>
              <a:t>analyse</a:t>
            </a:r>
            <a:r>
              <a:rPr lang="en-US">
                <a:solidFill>
                  <a:schemeClr val="tx1"/>
                </a:solidFill>
                <a:latin typeface="Arial Narrow" pitchFamily="-107" charset="0"/>
              </a:rPr>
              <a:t> interviews 16 – 17 </a:t>
            </a:r>
            <a:r>
              <a:rPr lang="en-US" err="1">
                <a:solidFill>
                  <a:schemeClr val="tx1"/>
                </a:solidFill>
                <a:latin typeface="Arial Narrow" pitchFamily="-107" charset="0"/>
              </a:rPr>
              <a:t>jarigen</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r>
              <a:rPr lang="nl-NL" sz="2000">
                <a:solidFill>
                  <a:srgbClr val="3BB8C2"/>
                </a:solidFill>
              </a:rPr>
              <a:t>Jongeren: </a:t>
            </a:r>
            <a:r>
              <a:rPr lang="nl-NL" sz="2000" b="0">
                <a:solidFill>
                  <a:srgbClr val="3BB8C2"/>
                </a:solidFill>
              </a:rPr>
              <a:t>ontvangen allemaal een vorm van professionele hulp of ondersteuning</a:t>
            </a:r>
            <a:endParaRPr lang="nl-NL" sz="2000">
              <a:solidFill>
                <a:srgbClr val="3BB8C2"/>
              </a:solidFill>
            </a:endParaRPr>
          </a:p>
          <a:p>
            <a:endParaRPr lang="nl-NL" sz="2000">
              <a:solidFill>
                <a:srgbClr val="3BB8C2"/>
              </a:solidFill>
            </a:endParaRPr>
          </a:p>
          <a:p>
            <a:r>
              <a:rPr lang="nl-NL" sz="2000">
                <a:solidFill>
                  <a:srgbClr val="3BB8C2"/>
                </a:solidFill>
              </a:rPr>
              <a:t>Vraagstelling</a:t>
            </a:r>
          </a:p>
          <a:p>
            <a:pPr marL="457200" indent="-457200">
              <a:buAutoNum type="arabicParenR"/>
            </a:pPr>
            <a:r>
              <a:rPr lang="nl-NL" sz="2000" b="0">
                <a:solidFill>
                  <a:srgbClr val="3BB8C2"/>
                </a:solidFill>
              </a:rPr>
              <a:t>Hoe is het gesteld met deze jongeren?</a:t>
            </a:r>
          </a:p>
          <a:p>
            <a:pPr marL="457200" indent="-457200">
              <a:buAutoNum type="arabicParenR"/>
            </a:pPr>
            <a:r>
              <a:rPr lang="nl-NL" sz="2000" b="0">
                <a:solidFill>
                  <a:srgbClr val="3BB8C2"/>
                </a:solidFill>
              </a:rPr>
              <a:t>Waar vinden jongeren indien nodig ondersteuning?</a:t>
            </a:r>
          </a:p>
          <a:p>
            <a:r>
              <a:rPr lang="nl-NL" sz="2000" b="0">
                <a:solidFill>
                  <a:srgbClr val="3BB8C2"/>
                </a:solidFill>
              </a:rPr>
              <a:t>3) Hoe waarderen jongeren verschillende vormen van ondersteuning en hoe is deze helpend?</a:t>
            </a:r>
          </a:p>
          <a:p>
            <a:r>
              <a:rPr lang="nl-NL" sz="2000" b="0">
                <a:solidFill>
                  <a:srgbClr val="3BB8C2"/>
                </a:solidFill>
              </a:rPr>
              <a:t>4) In hoeverre zijn de jongeren voorbereid op de overgang naar 18 jaar?</a:t>
            </a:r>
          </a:p>
          <a:p>
            <a:endParaRPr lang="nl-NL" sz="2000" b="0">
              <a:solidFill>
                <a:srgbClr val="3BB8C2"/>
              </a:solidFill>
            </a:endParaRPr>
          </a:p>
          <a:p>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280754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a:solidFill>
                  <a:schemeClr val="tx1"/>
                </a:solidFill>
                <a:latin typeface="Arial Narrow" pitchFamily="-107" charset="0"/>
              </a:rPr>
              <a:t> Hoe is het </a:t>
            </a:r>
            <a:r>
              <a:rPr lang="en-US" err="1">
                <a:solidFill>
                  <a:schemeClr val="tx1"/>
                </a:solidFill>
                <a:latin typeface="Arial Narrow" pitchFamily="-107" charset="0"/>
              </a:rPr>
              <a:t>gesteld</a:t>
            </a:r>
            <a:r>
              <a:rPr lang="en-US">
                <a:solidFill>
                  <a:schemeClr val="tx1"/>
                </a:solidFill>
                <a:latin typeface="Arial Narrow" pitchFamily="-107" charset="0"/>
              </a:rPr>
              <a:t> met de </a:t>
            </a:r>
            <a:r>
              <a:rPr lang="en-US" err="1">
                <a:solidFill>
                  <a:schemeClr val="tx1"/>
                </a:solidFill>
                <a:latin typeface="Arial Narrow" pitchFamily="-107" charset="0"/>
              </a:rPr>
              <a:t>jongeren</a:t>
            </a:r>
            <a:r>
              <a:rPr lang="en-US">
                <a:solidFill>
                  <a:schemeClr val="tx1"/>
                </a:solidFill>
                <a:latin typeface="Arial Narrow" pitchFamily="-107" charset="0"/>
              </a:rPr>
              <a:t>?</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074940" y="1708464"/>
            <a:ext cx="7444800" cy="4929618"/>
          </a:xfrm>
        </p:spPr>
        <p:txBody>
          <a:bodyPr/>
          <a:lstStyle/>
          <a:p>
            <a:endParaRPr lang="nl-NL" sz="2000" b="0">
              <a:solidFill>
                <a:srgbClr val="3BB8C2"/>
              </a:solidFill>
            </a:endParaRPr>
          </a:p>
          <a:p>
            <a:r>
              <a:rPr lang="nl-NL" sz="2000" b="0">
                <a:solidFill>
                  <a:srgbClr val="3BB8C2"/>
                </a:solidFill>
              </a:rPr>
              <a:t>Smiley en doorvragen: Jongeren geven nagenoeg allemaal aan dat (relatief) goed met ze gaat </a:t>
            </a:r>
          </a:p>
          <a:p>
            <a:endParaRPr lang="nl-NL" sz="2000" b="0">
              <a:solidFill>
                <a:srgbClr val="3BB8C2"/>
              </a:solidFill>
            </a:endParaRPr>
          </a:p>
          <a:p>
            <a:pPr lvl="1"/>
            <a:r>
              <a:rPr lang="nl-NL" sz="2000" b="0" i="1">
                <a:solidFill>
                  <a:srgbClr val="3BB8C2"/>
                </a:solidFill>
              </a:rPr>
              <a:t>"Ik ben behoorlijk tevreden met mijn leven. Ik voel me goed in mijn vel en ik heb het gewoon goed op school en thuis. Dus ik ben best gelukkig.”</a:t>
            </a:r>
          </a:p>
          <a:p>
            <a:pPr lvl="1"/>
            <a:endParaRPr lang="nl-NL" sz="2000" b="0" i="1">
              <a:solidFill>
                <a:srgbClr val="3BB8C2"/>
              </a:solidFill>
            </a:endParaRPr>
          </a:p>
          <a:p>
            <a:pPr lvl="1"/>
            <a:r>
              <a:rPr lang="nl-NL" sz="2000" b="0" i="1">
                <a:solidFill>
                  <a:srgbClr val="3BB8C2"/>
                </a:solidFill>
              </a:rPr>
              <a:t>"Ik heb op zich wel een fijn leven en zo, maar alleen tussen mij en mijn moeder gaat het niet zo goed.” </a:t>
            </a:r>
          </a:p>
          <a:p>
            <a:endParaRPr lang="nl-NL" sz="2000" b="0" i="1">
              <a:solidFill>
                <a:srgbClr val="3BB8C2"/>
              </a:solidFill>
            </a:endParaRPr>
          </a:p>
          <a:p>
            <a:endParaRPr lang="nl-NL" sz="2000" b="0" i="1">
              <a:solidFill>
                <a:srgbClr val="3BB8C2"/>
              </a:solidFill>
            </a:endParaRPr>
          </a:p>
          <a:p>
            <a:endParaRPr lang="nl-NL" sz="2000" b="0" i="1">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405943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817190" y="769308"/>
            <a:ext cx="7715250" cy="629108"/>
          </a:xfrm>
          <a:solidFill>
            <a:srgbClr val="F7A62C"/>
          </a:solidFill>
        </p:spPr>
        <p:txBody>
          <a:bodyPr anchor="ctr"/>
          <a:lstStyle/>
          <a:p>
            <a:pPr eaLnBrk="1" hangingPunct="1"/>
            <a:r>
              <a:rPr lang="nl-NL">
                <a:solidFill>
                  <a:schemeClr val="tx1"/>
                </a:solidFill>
                <a:latin typeface="Arial Narrow" pitchFamily="-107" charset="0"/>
              </a:rPr>
              <a:t>Welke ondersteuning helpt jongeren?</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952415" y="1448402"/>
            <a:ext cx="7444800" cy="4951505"/>
          </a:xfrm>
        </p:spPr>
        <p:txBody>
          <a:bodyPr/>
          <a:lstStyle/>
          <a:p>
            <a:pPr marL="285750" indent="-285750">
              <a:buFont typeface="Arial" panose="020B0604020202020204" pitchFamily="34" charset="0"/>
              <a:buChar char="•"/>
            </a:pPr>
            <a:endParaRPr lang="nl-NL" sz="2000">
              <a:solidFill>
                <a:srgbClr val="3BB8C2"/>
              </a:solidFill>
            </a:endParaRPr>
          </a:p>
          <a:p>
            <a:pPr marL="285750" indent="-285750">
              <a:buFont typeface="Arial" panose="020B0604020202020204" pitchFamily="34" charset="0"/>
              <a:buChar char="•"/>
            </a:pPr>
            <a:endParaRPr lang="nl-NL" sz="2000">
              <a:solidFill>
                <a:srgbClr val="3BB8C2"/>
              </a:solidFill>
            </a:endParaRPr>
          </a:p>
          <a:p>
            <a:pPr marL="285750" indent="-285750">
              <a:buFont typeface="Arial" panose="020B0604020202020204" pitchFamily="34" charset="0"/>
              <a:buChar char="•"/>
            </a:pPr>
            <a:r>
              <a:rPr lang="nl-NL" sz="2000">
                <a:solidFill>
                  <a:srgbClr val="3BB8C2"/>
                </a:solidFill>
              </a:rPr>
              <a:t>Informele ondersteuning:</a:t>
            </a:r>
            <a:endParaRPr lang="nl-NL" sz="2000" b="0">
              <a:solidFill>
                <a:srgbClr val="3BB8C2"/>
              </a:solidFill>
            </a:endParaRPr>
          </a:p>
          <a:p>
            <a:r>
              <a:rPr lang="nl-NL" sz="2000" b="0" i="1">
                <a:solidFill>
                  <a:srgbClr val="3BB8C2"/>
                </a:solidFill>
              </a:rPr>
              <a:t>“[…] en op het moment dat alles om je heen fout gaat, en je hebt niemand om bij te klagen ja dan, dan ga je ermee zitten.” </a:t>
            </a:r>
          </a:p>
          <a:p>
            <a:endParaRPr lang="nl-NL" sz="2000" b="0" i="1">
              <a:solidFill>
                <a:srgbClr val="3BB8C2"/>
              </a:solidFill>
            </a:endParaRPr>
          </a:p>
          <a:p>
            <a:pPr marL="285750" indent="-285750">
              <a:buFont typeface="Arial" panose="020B0604020202020204" pitchFamily="34" charset="0"/>
              <a:buChar char="•"/>
            </a:pPr>
            <a:r>
              <a:rPr lang="nl-NL" sz="2000">
                <a:solidFill>
                  <a:srgbClr val="3BB8C2"/>
                </a:solidFill>
              </a:rPr>
              <a:t>Professionele ondersteuning: </a:t>
            </a:r>
          </a:p>
          <a:p>
            <a:r>
              <a:rPr lang="nl-NL" sz="2000">
                <a:solidFill>
                  <a:srgbClr val="3BB8C2"/>
                </a:solidFill>
              </a:rPr>
              <a:t>bejegening</a:t>
            </a:r>
            <a:endParaRPr lang="nl-NL" sz="2000" b="0">
              <a:solidFill>
                <a:srgbClr val="3BB8C2"/>
              </a:solidFill>
            </a:endParaRPr>
          </a:p>
          <a:p>
            <a:r>
              <a:rPr lang="nl-NL" sz="2000" b="0" i="1">
                <a:solidFill>
                  <a:srgbClr val="3BB8C2"/>
                </a:solidFill>
                <a:effectLst/>
                <a:ea typeface="Calibri" panose="020F0502020204030204" pitchFamily="34" charset="0"/>
                <a:cs typeface="Arial" panose="020B0604020202020204" pitchFamily="34" charset="0"/>
              </a:rPr>
              <a:t>“Bij sommigen voelde het wel oprecht, ze wilden wel echt helpen, maar bij sommigen wat is je naam, en vertel even wat je hier doet, het was heel erg geforceerd. Ook niet dat ze echt wouden, maar gewoon moesten. Sommigen gaven echt die </a:t>
            </a:r>
            <a:r>
              <a:rPr lang="nl-NL" sz="2000" b="0" i="1" err="1">
                <a:solidFill>
                  <a:srgbClr val="3BB8C2"/>
                </a:solidFill>
                <a:effectLst/>
                <a:ea typeface="Calibri" panose="020F0502020204030204" pitchFamily="34" charset="0"/>
                <a:cs typeface="Arial" panose="020B0604020202020204" pitchFamily="34" charset="0"/>
              </a:rPr>
              <a:t>vibe</a:t>
            </a:r>
            <a:r>
              <a:rPr lang="nl-NL" sz="2000" b="0" i="1">
                <a:solidFill>
                  <a:srgbClr val="3BB8C2"/>
                </a:solidFill>
                <a:effectLst/>
                <a:ea typeface="Calibri" panose="020F0502020204030204" pitchFamily="34" charset="0"/>
                <a:cs typeface="Arial" panose="020B0604020202020204" pitchFamily="34" charset="0"/>
              </a:rPr>
              <a:t> af en dat vond ik echt iets minder”.</a:t>
            </a:r>
          </a:p>
          <a:p>
            <a:endParaRPr lang="nl-NL" sz="2000" b="0" i="1">
              <a:solidFill>
                <a:srgbClr val="3BB8C2"/>
              </a:solidFill>
              <a:ea typeface="Calibri" panose="020F0502020204030204" pitchFamily="34" charset="0"/>
              <a:cs typeface="Arial" panose="020B0604020202020204" pitchFamily="34" charset="0"/>
            </a:endParaRPr>
          </a:p>
          <a:p>
            <a:endParaRPr lang="nl-NL" sz="2000" b="0" i="1">
              <a:solidFill>
                <a:srgbClr val="3BB8C2"/>
              </a:solidFill>
              <a:effectLst/>
              <a:ea typeface="Calibri" panose="020F0502020204030204" pitchFamily="34" charset="0"/>
              <a:cs typeface="Arial" panose="020B0604020202020204" pitchFamily="34" charset="0"/>
            </a:endParaRPr>
          </a:p>
          <a:p>
            <a:endParaRPr lang="nl-NL" sz="2000" i="1">
              <a:solidFill>
                <a:srgbClr val="3BB8C2"/>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2000" b="0">
              <a:solidFill>
                <a:srgbClr val="3BB8C2"/>
              </a:solidFill>
            </a:endParaRPr>
          </a:p>
          <a:p>
            <a:pPr marL="285750" indent="-285750">
              <a:buFont typeface="Arial" panose="020B0604020202020204" pitchFamily="34" charset="0"/>
              <a:buChar char="•"/>
            </a:pPr>
            <a:endParaRPr lang="nl-NL" sz="2000" b="0">
              <a:solidFill>
                <a:srgbClr val="3BB8C2"/>
              </a:solidFill>
            </a:endParaRPr>
          </a:p>
          <a:p>
            <a:pPr marL="757238" lvl="2" indent="-285750">
              <a:buFont typeface="Arial" panose="020B0604020202020204" pitchFamily="34" charset="0"/>
              <a:buChar char="•"/>
            </a:pPr>
            <a:endParaRPr lang="nl-NL" sz="2000" b="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229026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br>
              <a:rPr lang="nl-NL">
                <a:solidFill>
                  <a:schemeClr val="tx1"/>
                </a:solidFill>
                <a:latin typeface="Arial Narrow" pitchFamily="-107" charset="0"/>
              </a:rPr>
            </a:br>
            <a:r>
              <a:rPr lang="nl-NL">
                <a:solidFill>
                  <a:schemeClr val="tx1"/>
                </a:solidFill>
                <a:latin typeface="Arial Narrow" pitchFamily="-107" charset="0"/>
              </a:rPr>
              <a:t>Welke ondersteuning helpt jongeren?</a:t>
            </a:r>
            <a:br>
              <a:rPr lang="nl-NL">
                <a:solidFill>
                  <a:schemeClr val="tx1"/>
                </a:solidFill>
                <a:latin typeface="Arial Narrow" pitchFamily="-107" charset="0"/>
              </a:rPr>
            </a:b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074940" y="1708464"/>
            <a:ext cx="7444800" cy="4647888"/>
          </a:xfrm>
        </p:spPr>
        <p:txBody>
          <a:bodyPr/>
          <a:lstStyle/>
          <a:p>
            <a:endParaRPr lang="nl-NL" sz="2000" dirty="0">
              <a:solidFill>
                <a:srgbClr val="3BB8C2"/>
              </a:solidFill>
              <a:ea typeface="Calibri" panose="020F0502020204030204" pitchFamily="34" charset="0"/>
              <a:cs typeface="Arial" panose="020B0604020202020204" pitchFamily="34" charset="0"/>
            </a:endParaRPr>
          </a:p>
          <a:p>
            <a:r>
              <a:rPr lang="nl-NL" sz="2000" dirty="0">
                <a:solidFill>
                  <a:srgbClr val="3BB8C2"/>
                </a:solidFill>
                <a:cs typeface="Arial" panose="020B0604020202020204" pitchFamily="34" charset="0"/>
              </a:rPr>
              <a:t>Toegankelijk en praktisch</a:t>
            </a:r>
            <a:endParaRPr lang="nl-NL" sz="2000" b="0" i="1" dirty="0">
              <a:solidFill>
                <a:srgbClr val="3BB8C2"/>
              </a:solidFill>
              <a:ea typeface="Calibri" panose="020F0502020204030204" pitchFamily="34" charset="0"/>
              <a:cs typeface="Arial" panose="020B0604020202020204" pitchFamily="34" charset="0"/>
            </a:endParaRPr>
          </a:p>
          <a:p>
            <a:r>
              <a:rPr lang="nl-NL" sz="2000" b="0" i="1" dirty="0">
                <a:solidFill>
                  <a:srgbClr val="3BB8C2"/>
                </a:solidFill>
                <a:effectLst/>
                <a:ea typeface="Calibri" panose="020F0502020204030204" pitchFamily="34" charset="0"/>
                <a:cs typeface="Arial" panose="020B0604020202020204" pitchFamily="34" charset="0"/>
              </a:rPr>
              <a:t>"[…] meer een soort vriend-</a:t>
            </a:r>
            <a:r>
              <a:rPr lang="nl-NL" sz="2000" b="0" i="1" dirty="0" err="1">
                <a:solidFill>
                  <a:srgbClr val="3BB8C2"/>
                </a:solidFill>
                <a:effectLst/>
                <a:ea typeface="Calibri" panose="020F0502020204030204" pitchFamily="34" charset="0"/>
                <a:cs typeface="Arial" panose="020B0604020202020204" pitchFamily="34" charset="0"/>
              </a:rPr>
              <a:t>ish</a:t>
            </a:r>
            <a:r>
              <a:rPr lang="nl-NL" sz="2000" b="0" i="1" dirty="0">
                <a:solidFill>
                  <a:srgbClr val="3BB8C2"/>
                </a:solidFill>
                <a:effectLst/>
                <a:ea typeface="Calibri" panose="020F0502020204030204" pitchFamily="34" charset="0"/>
                <a:cs typeface="Arial" panose="020B0604020202020204" pitchFamily="34" charset="0"/>
              </a:rPr>
              <a:t>, op onze leeftijd is het veel beter om een klik te hebben dan echt meer een professioneel, gewoon niet de indruk geven dat je wordt geholpen. [...] ja precies, maar dat je meer gewoon dat je echt met iemand praat gewoon voor de </a:t>
            </a:r>
            <a:r>
              <a:rPr lang="nl-NL" sz="2000" b="0" i="1" dirty="0" err="1">
                <a:solidFill>
                  <a:srgbClr val="3BB8C2"/>
                </a:solidFill>
                <a:effectLst/>
                <a:ea typeface="Calibri" panose="020F0502020204030204" pitchFamily="34" charset="0"/>
                <a:cs typeface="Arial" panose="020B0604020202020204" pitchFamily="34" charset="0"/>
              </a:rPr>
              <a:t>chill</a:t>
            </a:r>
            <a:r>
              <a:rPr lang="nl-NL" sz="2000" b="0" i="1" dirty="0">
                <a:solidFill>
                  <a:srgbClr val="3BB8C2"/>
                </a:solidFill>
                <a:effectLst/>
                <a:ea typeface="Calibri" panose="020F0502020204030204" pitchFamily="34" charset="0"/>
                <a:cs typeface="Arial" panose="020B0604020202020204" pitchFamily="34" charset="0"/>
              </a:rPr>
              <a:t>“</a:t>
            </a:r>
          </a:p>
          <a:p>
            <a:endParaRPr lang="nl-NL" sz="2000" b="0" i="1" dirty="0">
              <a:solidFill>
                <a:srgbClr val="3BB8C2"/>
              </a:solidFill>
              <a:ea typeface="Calibri" panose="020F0502020204030204" pitchFamily="34" charset="0"/>
              <a:cs typeface="Arial" panose="020B0604020202020204" pitchFamily="34" charset="0"/>
            </a:endParaRPr>
          </a:p>
          <a:p>
            <a:r>
              <a:rPr lang="nl-NL" sz="2000" b="0" i="1" dirty="0">
                <a:solidFill>
                  <a:srgbClr val="3BB8C2"/>
                </a:solidFill>
                <a:ea typeface="Calibri" panose="020F0502020204030204" pitchFamily="34" charset="0"/>
                <a:cs typeface="Arial" panose="020B0604020202020204" pitchFamily="34" charset="0"/>
              </a:rPr>
              <a:t>"Dat mensen echt ook aandachtig naar m’n verhaal luisteren en begrijpen hoe het allemaal in elkaar zit, maar dat ze me ook echt helpen met meteen een plan maken en écht gewoon ervoor zorgen dat ik gewoon echt doe wat er gedaan moet worden. Dus dat het niet alleen maar erover praten is maar (…) ook echt doen…" </a:t>
            </a:r>
          </a:p>
          <a:p>
            <a:endParaRPr lang="nl-NL" sz="2000" b="0" dirty="0">
              <a:solidFill>
                <a:srgbClr val="3BB8C2"/>
              </a:solidFill>
            </a:endParaRPr>
          </a:p>
          <a:p>
            <a:pPr marL="285750" indent="-285750">
              <a:buFont typeface="Arial" panose="020B0604020202020204" pitchFamily="34" charset="0"/>
              <a:buChar char="•"/>
            </a:pPr>
            <a:endParaRPr lang="nl-NL" sz="2000" b="0" dirty="0">
              <a:solidFill>
                <a:srgbClr val="3BB8C2"/>
              </a:solidFill>
            </a:endParaRPr>
          </a:p>
          <a:p>
            <a:pPr marL="757238" lvl="2" indent="-285750">
              <a:buFont typeface="Arial" panose="020B0604020202020204" pitchFamily="34" charset="0"/>
              <a:buChar char="•"/>
            </a:pPr>
            <a:endParaRPr lang="nl-NL" sz="2000" b="0" dirty="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380333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br>
              <a:rPr lang="nl-NL">
                <a:solidFill>
                  <a:schemeClr val="tx1"/>
                </a:solidFill>
                <a:latin typeface="Arial Narrow" pitchFamily="-107" charset="0"/>
              </a:rPr>
            </a:br>
            <a:r>
              <a:rPr lang="nl-NL">
                <a:solidFill>
                  <a:schemeClr val="tx1"/>
                </a:solidFill>
                <a:latin typeface="Arial Narrow" pitchFamily="-107" charset="0"/>
              </a:rPr>
              <a:t>Welke ondersteuning helpt jongeren?</a:t>
            </a:r>
            <a:br>
              <a:rPr lang="nl-NL">
                <a:solidFill>
                  <a:schemeClr val="tx1"/>
                </a:solidFill>
                <a:latin typeface="Arial Narrow" pitchFamily="-107" charset="0"/>
              </a:rPr>
            </a:b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074940" y="1708464"/>
            <a:ext cx="7444800" cy="4096800"/>
          </a:xfrm>
        </p:spPr>
        <p:txBody>
          <a:bodyPr/>
          <a:lstStyle/>
          <a:p>
            <a:endParaRPr lang="nl-NL" sz="2000">
              <a:solidFill>
                <a:srgbClr val="3BB8C2"/>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nl-NL" sz="2000" i="1">
                <a:solidFill>
                  <a:srgbClr val="3BB8C2"/>
                </a:solidFill>
                <a:effectLst/>
                <a:ea typeface="Arial" panose="020B0604020202020204" pitchFamily="34" charset="0"/>
                <a:cs typeface="Arial" panose="020B0604020202020204" pitchFamily="34" charset="0"/>
              </a:rPr>
              <a:t>Vertrouwen hebben en positieve bekrachtiging</a:t>
            </a:r>
          </a:p>
          <a:p>
            <a:r>
              <a:rPr lang="nl-NL" sz="2000" b="0" i="1">
                <a:solidFill>
                  <a:srgbClr val="3BB8C2"/>
                </a:solidFill>
                <a:effectLst/>
                <a:ea typeface="Arial" panose="020B0604020202020204" pitchFamily="34" charset="0"/>
                <a:cs typeface="Arial" panose="020B0604020202020204" pitchFamily="34" charset="0"/>
              </a:rPr>
              <a:t>"Ja ja, dus dat ze gewoon zeggen ‘als je komt, we komen er wel uit samen’. En dus niet dat school een link heeft met boos, met slechte dingen. [...] want dat zit dan héél erg in mijn achterhoofd, van problemen en confrontatie en dat soort dingen".</a:t>
            </a:r>
            <a:endParaRPr lang="nl-NL" sz="2000" b="0" i="1">
              <a:solidFill>
                <a:srgbClr val="3BB8C2"/>
              </a:solidFill>
              <a:effectLst/>
              <a:ea typeface="Calibri" panose="020F0502020204030204" pitchFamily="34" charset="0"/>
              <a:cs typeface="Arial" panose="020B0604020202020204" pitchFamily="34" charset="0"/>
            </a:endParaRPr>
          </a:p>
          <a:p>
            <a:endParaRPr lang="nl-NL" sz="2000" b="0" i="1">
              <a:solidFill>
                <a:srgbClr val="3BB8C2"/>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nl-NL" sz="2000">
                <a:solidFill>
                  <a:srgbClr val="3BB8C2"/>
                </a:solidFill>
                <a:ea typeface="Calibri" panose="020F0502020204030204" pitchFamily="34" charset="0"/>
                <a:cs typeface="Arial" panose="020B0604020202020204" pitchFamily="34" charset="0"/>
              </a:rPr>
              <a:t>Doorgaande ondersteuning </a:t>
            </a:r>
          </a:p>
          <a:p>
            <a:r>
              <a:rPr lang="nl-NL" sz="2000" b="0" i="1">
                <a:solidFill>
                  <a:srgbClr val="3BB8C2"/>
                </a:solidFill>
                <a:effectLst/>
                <a:ea typeface="Calibri" panose="020F0502020204030204" pitchFamily="34" charset="0"/>
                <a:cs typeface="Arial" panose="020B0604020202020204" pitchFamily="34" charset="0"/>
              </a:rPr>
              <a:t>“Ik zou echt niet weten hoe je zelf zulke begeleiding regelt, ik heb het gevoel als ik dan als 18-jarige zelf helemaal naar een psycholoog zou gaan dat het dan echt, dat je dan echt heel erg groot probleem… zeg maar, dat je leven dan echt ingewikkeld zou moeten zijn"</a:t>
            </a:r>
            <a:r>
              <a:rPr lang="nl-NL" sz="2000" b="0" i="1">
                <a:solidFill>
                  <a:srgbClr val="3BB8C2"/>
                </a:solidFill>
                <a:effectLst/>
                <a:ea typeface="Arial" panose="020B0604020202020204" pitchFamily="34" charset="0"/>
                <a:cs typeface="Arial" panose="020B0604020202020204" pitchFamily="34" charset="0"/>
              </a:rPr>
              <a:t> </a:t>
            </a:r>
            <a:endParaRPr lang="nl-NL" sz="2000" b="0">
              <a:solidFill>
                <a:srgbClr val="3BB8C2"/>
              </a:solidFill>
              <a:effectLst/>
              <a:ea typeface="Calibri" panose="020F0502020204030204" pitchFamily="34" charset="0"/>
              <a:cs typeface="Arial" panose="020B0604020202020204" pitchFamily="34" charset="0"/>
            </a:endParaRPr>
          </a:p>
          <a:p>
            <a:endParaRPr lang="nl-NL" sz="2000" b="0">
              <a:solidFill>
                <a:srgbClr val="3BB8C2"/>
              </a:solidFill>
            </a:endParaRPr>
          </a:p>
          <a:p>
            <a:pPr marL="285750" indent="-285750">
              <a:buFont typeface="Arial" panose="020B0604020202020204" pitchFamily="34" charset="0"/>
              <a:buChar char="•"/>
            </a:pPr>
            <a:endParaRPr lang="nl-NL" sz="2000" b="0">
              <a:solidFill>
                <a:srgbClr val="3BB8C2"/>
              </a:solidFill>
            </a:endParaRPr>
          </a:p>
          <a:p>
            <a:pPr marL="757238" lvl="2" indent="-285750">
              <a:buFont typeface="Arial" panose="020B0604020202020204" pitchFamily="34" charset="0"/>
              <a:buChar char="•"/>
            </a:pPr>
            <a:endParaRPr lang="nl-NL" sz="2000" b="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320620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a:solidFill>
                  <a:schemeClr val="tx1"/>
                </a:solidFill>
                <a:latin typeface="Arial Narrow" pitchFamily="-107" charset="0"/>
              </a:rPr>
              <a:t>Welkom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r>
              <a:rPr lang="nl-NL" sz="1800" b="0">
                <a:solidFill>
                  <a:srgbClr val="3BB8C2"/>
                </a:solidFill>
              </a:rPr>
              <a:t> </a:t>
            </a:r>
          </a:p>
          <a:p>
            <a:pPr marL="342900" indent="-342900">
              <a:buFont typeface="Arial" panose="020B0604020202020204" pitchFamily="34" charset="0"/>
              <a:buChar char="•"/>
            </a:pPr>
            <a:r>
              <a:rPr lang="nl-NL" sz="1800" b="0">
                <a:solidFill>
                  <a:srgbClr val="3BB8C2"/>
                </a:solidFill>
              </a:rPr>
              <a:t>Huishoudelijk</a:t>
            </a:r>
          </a:p>
          <a:p>
            <a:pPr marL="611505" lvl="1" indent="-342900">
              <a:buFont typeface="Arial" panose="020B0604020202020204" pitchFamily="34" charset="0"/>
              <a:buChar char="•"/>
            </a:pPr>
            <a:r>
              <a:rPr lang="nl-NL" sz="1600">
                <a:solidFill>
                  <a:srgbClr val="3BB8C2"/>
                </a:solidFill>
              </a:rPr>
              <a:t>M</a:t>
            </a:r>
            <a:r>
              <a:rPr lang="nl-NL" sz="1600" b="0">
                <a:solidFill>
                  <a:srgbClr val="3BB8C2"/>
                </a:solidFill>
              </a:rPr>
              <a:t>icrofoon uit, graag camera aan</a:t>
            </a:r>
          </a:p>
          <a:p>
            <a:pPr marL="611505" lvl="1" indent="-342900">
              <a:buFont typeface="Arial" panose="020B0604020202020204" pitchFamily="34" charset="0"/>
              <a:buChar char="•"/>
            </a:pPr>
            <a:r>
              <a:rPr lang="nl-NL" sz="1600" b="0">
                <a:solidFill>
                  <a:srgbClr val="3BB8C2"/>
                </a:solidFill>
              </a:rPr>
              <a:t>Technische proble</a:t>
            </a:r>
            <a:r>
              <a:rPr lang="nl-NL" sz="1600">
                <a:solidFill>
                  <a:srgbClr val="3BB8C2"/>
                </a:solidFill>
              </a:rPr>
              <a:t>men? Michelle Bax: 06-15279966 </a:t>
            </a:r>
            <a:r>
              <a:rPr lang="nl-NL" sz="1600" b="0">
                <a:solidFill>
                  <a:srgbClr val="3BB8C2"/>
                </a:solidFill>
                <a:sym typeface="Wingdings" panose="05000000000000000000" pitchFamily="2" charset="2"/>
              </a:rPr>
              <a:t>of </a:t>
            </a:r>
            <a:r>
              <a:rPr lang="nl-NL" sz="1600" b="0">
                <a:solidFill>
                  <a:srgbClr val="3BB8C2"/>
                </a:solidFill>
                <a:sym typeface="Wingdings" panose="05000000000000000000" pitchFamily="2" charset="2"/>
                <a:hlinkClick r:id="rId3"/>
              </a:rPr>
              <a:t>michelle.bax@inholland.nl</a:t>
            </a:r>
            <a:endParaRPr lang="nl-NL" sz="1600" b="0">
              <a:solidFill>
                <a:srgbClr val="3BB8C2"/>
              </a:solidFill>
            </a:endParaRPr>
          </a:p>
          <a:p>
            <a:pPr marL="611505" lvl="1" indent="-342900">
              <a:buFont typeface="Arial" panose="020B0604020202020204" pitchFamily="34" charset="0"/>
              <a:buChar char="•"/>
            </a:pPr>
            <a:r>
              <a:rPr lang="nl-NL" sz="1600">
                <a:solidFill>
                  <a:srgbClr val="3BB8C2"/>
                </a:solidFill>
                <a:sym typeface="Wingdings" panose="05000000000000000000" pitchFamily="2" charset="2"/>
              </a:rPr>
              <a:t>Bijeenkomst wordt opgenomen voor intern gebruik </a:t>
            </a:r>
            <a:endParaRPr lang="nl-NL" sz="1600">
              <a:solidFill>
                <a:srgbClr val="3BB8C2"/>
              </a:solidFill>
            </a:endParaRPr>
          </a:p>
          <a:p>
            <a:pPr marL="611505" lvl="1" indent="-342900">
              <a:buFont typeface="Arial" panose="020B0604020202020204" pitchFamily="34" charset="0"/>
              <a:buChar char="•"/>
            </a:pPr>
            <a:r>
              <a:rPr lang="nl-NL" sz="1600">
                <a:solidFill>
                  <a:srgbClr val="3BB8C2"/>
                </a:solidFill>
                <a:ea typeface="ＭＳ Ｐゴシック"/>
                <a:sym typeface="Wingdings" panose="05000000000000000000" pitchFamily="2" charset="2"/>
              </a:rPr>
              <a:t>Rapportage resultaten interviews 16-17 jarigen + PowerPoint per mail gedeeld op </a:t>
            </a:r>
            <a:r>
              <a:rPr lang="nl-NL" sz="1600" u="sng">
                <a:solidFill>
                  <a:srgbClr val="3BB8C2"/>
                </a:solidFill>
                <a:ea typeface="ＭＳ Ｐゴシック"/>
                <a:sym typeface="Wingdings" panose="05000000000000000000" pitchFamily="2" charset="2"/>
              </a:rPr>
              <a:t>dinsdag </a:t>
            </a:r>
            <a:r>
              <a:rPr lang="nl-NL" sz="1600" b="0" u="sng">
                <a:solidFill>
                  <a:srgbClr val="3BB8C2"/>
                </a:solidFill>
                <a:ea typeface="ＭＳ Ｐゴシック"/>
                <a:sym typeface="Wingdings" panose="05000000000000000000" pitchFamily="2" charset="2"/>
              </a:rPr>
              <a:t>16 februari</a:t>
            </a:r>
            <a:r>
              <a:rPr lang="nl-NL" sz="1600" u="sng">
                <a:solidFill>
                  <a:srgbClr val="3BB8C2"/>
                </a:solidFill>
                <a:ea typeface="ＭＳ Ｐゴシック"/>
                <a:sym typeface="Wingdings" panose="05000000000000000000" pitchFamily="2" charset="2"/>
              </a:rPr>
              <a:t> </a:t>
            </a:r>
            <a:endParaRPr lang="nl-NL" sz="1800" b="0" u="sng">
              <a:solidFill>
                <a:srgbClr val="3BB8C2"/>
              </a:solidFill>
            </a:endParaRPr>
          </a:p>
          <a:p>
            <a:pPr marL="342900" indent="-342900">
              <a:buFont typeface="Wingdings" panose="05000000000000000000" pitchFamily="2" charset="2"/>
              <a:buChar char="Ø"/>
            </a:pPr>
            <a:endParaRPr lang="nl-NL" sz="1600" b="0">
              <a:solidFill>
                <a:srgbClr val="3BB8C2"/>
              </a:solidFill>
              <a:sym typeface="Wingdings" panose="05000000000000000000" pitchFamily="2" charset="2"/>
            </a:endParaRPr>
          </a:p>
          <a:p>
            <a:pPr marL="342900" indent="-342900">
              <a:buFont typeface="Wingdings" panose="05000000000000000000" pitchFamily="2" charset="2"/>
              <a:buChar char="Ø"/>
            </a:pPr>
            <a:r>
              <a:rPr lang="nl-NL" sz="1600" b="0">
                <a:solidFill>
                  <a:srgbClr val="3BB8C2"/>
                </a:solidFill>
                <a:sym typeface="Wingdings" panose="05000000000000000000" pitchFamily="2" charset="2"/>
              </a:rPr>
              <a:t>Vragen? In de chat.</a:t>
            </a:r>
          </a:p>
          <a:p>
            <a:pPr marL="342900" indent="-342900">
              <a:buFont typeface="Arial" panose="020B0604020202020204" pitchFamily="34" charset="0"/>
              <a:buChar char="•"/>
            </a:pPr>
            <a:endParaRPr lang="nl-NL" sz="1800" b="0" u="sng">
              <a:solidFill>
                <a:srgbClr val="3BB8C2"/>
              </a:solidFill>
              <a:sym typeface="Wingdings" panose="05000000000000000000" pitchFamily="2" charset="2"/>
            </a:endParaRPr>
          </a:p>
          <a:p>
            <a:endParaRPr lang="nl-NL" sz="1800" b="0" u="sng">
              <a:solidFill>
                <a:srgbClr val="3BB8C2"/>
              </a:solidFill>
              <a:sym typeface="Wingdings" panose="05000000000000000000" pitchFamily="2" charset="2"/>
            </a:endParaRPr>
          </a:p>
          <a:p>
            <a:pPr marL="342900" indent="-342900">
              <a:buFont typeface="Arial" panose="020B0604020202020204" pitchFamily="34" charset="0"/>
              <a:buChar char="•"/>
            </a:pPr>
            <a:endParaRPr lang="nl-NL" sz="1800" b="0">
              <a:solidFill>
                <a:srgbClr val="3BB8C2"/>
              </a:solidFill>
              <a:sym typeface="Wingdings" panose="05000000000000000000" pitchFamily="2" charset="2"/>
            </a:endParaRPr>
          </a:p>
          <a:p>
            <a:pPr marL="342900" indent="-342900">
              <a:buFont typeface="Arial" panose="020B0604020202020204" pitchFamily="34" charset="0"/>
              <a:buChar char="•"/>
            </a:pPr>
            <a:endParaRPr lang="nl-NL" sz="1800" b="0">
              <a:solidFill>
                <a:srgbClr val="3BB8C2"/>
              </a:solidFill>
            </a:endParaRPr>
          </a:p>
          <a:p>
            <a:pPr marL="285750" indent="-285750">
              <a:buFont typeface="Arial" panose="020B0604020202020204" pitchFamily="34" charset="0"/>
              <a:buChar char="•"/>
            </a:pPr>
            <a:endParaRPr lang="nl-NL" sz="1800" b="0">
              <a:solidFill>
                <a:srgbClr val="3BB8C2"/>
              </a:solidFill>
            </a:endParaRPr>
          </a:p>
          <a:p>
            <a:pPr marL="611505"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5">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237261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817190" y="769308"/>
            <a:ext cx="7715250" cy="910838"/>
          </a:xfrm>
          <a:solidFill>
            <a:srgbClr val="F7A62C"/>
          </a:solidFill>
        </p:spPr>
        <p:txBody>
          <a:bodyPr anchor="ctr"/>
          <a:lstStyle/>
          <a:p>
            <a:pPr eaLnBrk="1" hangingPunct="1"/>
            <a:br>
              <a:rPr lang="nl-NL">
                <a:solidFill>
                  <a:schemeClr val="tx1"/>
                </a:solidFill>
                <a:latin typeface="Arial Narrow" pitchFamily="-107" charset="0"/>
              </a:rPr>
            </a:br>
            <a:r>
              <a:rPr lang="nl-NL">
                <a:solidFill>
                  <a:schemeClr val="tx1"/>
                </a:solidFill>
                <a:latin typeface="Arial Narrow" pitchFamily="-107" charset="0"/>
              </a:rPr>
              <a:t>In hoeverre zijn de jongeren voorbereid op de overgang naar 18 jaar?</a:t>
            </a:r>
            <a:br>
              <a:rPr lang="nl-NL">
                <a:solidFill>
                  <a:schemeClr val="tx1"/>
                </a:solidFill>
                <a:latin typeface="Arial Narrow" pitchFamily="-107" charset="0"/>
              </a:rPr>
            </a:b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457200" y="1814153"/>
            <a:ext cx="8402638" cy="4977850"/>
          </a:xfrm>
        </p:spPr>
        <p:txBody>
          <a:bodyPr/>
          <a:lstStyle/>
          <a:p>
            <a:pPr marL="554831" lvl="1" indent="-285750">
              <a:buFont typeface="Arial" panose="020B0604020202020204" pitchFamily="34" charset="0"/>
              <a:buChar char="•"/>
            </a:pPr>
            <a:r>
              <a:rPr lang="nl-NL" b="1">
                <a:solidFill>
                  <a:srgbClr val="3BB8C2"/>
                </a:solidFill>
              </a:rPr>
              <a:t>Veel jongeren voorzien weinig veranderingen</a:t>
            </a:r>
          </a:p>
          <a:p>
            <a:pPr marL="554831" lvl="1" indent="-285750">
              <a:buFont typeface="Arial" panose="020B0604020202020204" pitchFamily="34" charset="0"/>
              <a:buChar char="•"/>
            </a:pPr>
            <a:r>
              <a:rPr lang="nl-NL" b="1">
                <a:solidFill>
                  <a:srgbClr val="3BB8C2"/>
                </a:solidFill>
              </a:rPr>
              <a:t>Jongeren verwachten bij ouders, andere familieleden (broers/zussen), professionals of school of op internet terecht te kunnen </a:t>
            </a:r>
          </a:p>
          <a:p>
            <a:pPr lvl="1" indent="0"/>
            <a:r>
              <a:rPr lang="nl-NL" i="1">
                <a:solidFill>
                  <a:srgbClr val="3BB8C2"/>
                </a:solidFill>
              </a:rPr>
              <a:t>“[…] als ik haar vraag of ze kan uitleggen wat er van je verwacht wordt zodra je 18 bent, denk ik dat ze me dat ook wel wil geven". </a:t>
            </a:r>
          </a:p>
          <a:p>
            <a:pPr marL="554831" lvl="1" indent="-285750">
              <a:buFont typeface="Arial" panose="020B0604020202020204" pitchFamily="34" charset="0"/>
              <a:buChar char="•"/>
            </a:pPr>
            <a:endParaRPr lang="nl-NL" b="1">
              <a:solidFill>
                <a:srgbClr val="3BB8C2"/>
              </a:solidFill>
            </a:endParaRPr>
          </a:p>
          <a:p>
            <a:pPr marL="554831" lvl="1" indent="-285750">
              <a:buFont typeface="Arial" panose="020B0604020202020204" pitchFamily="34" charset="0"/>
              <a:buChar char="•"/>
            </a:pPr>
            <a:r>
              <a:rPr lang="nl-NL" b="1">
                <a:solidFill>
                  <a:srgbClr val="3BB8C2"/>
                </a:solidFill>
              </a:rPr>
              <a:t>Behoefte aan ‘levensvaardigheden’</a:t>
            </a:r>
          </a:p>
          <a:p>
            <a:pPr lvl="1" indent="0"/>
            <a:r>
              <a:rPr lang="nl-NL" i="1">
                <a:solidFill>
                  <a:srgbClr val="3BB8C2"/>
                </a:solidFill>
              </a:rPr>
              <a:t>“[…] Ik zou meer duidelijkheid willen hebben over wat het precies inhoudt als ik 18 ben. Hoe zit het dan met die financiën? Ik wil wel die verantwoordelijkheid en het bewustzijn van wat dat dan inhoudt. Ja, dat wel”. </a:t>
            </a:r>
          </a:p>
          <a:p>
            <a:pPr marL="554831" lvl="1" indent="-285750">
              <a:buFont typeface="Arial" panose="020B0604020202020204" pitchFamily="34" charset="0"/>
              <a:buChar char="•"/>
            </a:pPr>
            <a:r>
              <a:rPr lang="nl-NL" b="1">
                <a:solidFill>
                  <a:srgbClr val="3BB8C2"/>
                </a:solidFill>
              </a:rPr>
              <a:t>Moeilijkheden 18-/18+ op financieel gebied</a:t>
            </a:r>
          </a:p>
          <a:p>
            <a:pPr lvl="1" indent="0"/>
            <a:r>
              <a:rPr lang="nl-NL" b="0" i="1">
                <a:solidFill>
                  <a:srgbClr val="3BB8C2"/>
                </a:solidFill>
              </a:rPr>
              <a:t>“Ik denk vanaf wanneer ik mijn zorg moet gaan betalen, dat ik wel echt let op mijn geld hoor. Dit moet ik per maand betalen, dus ik kan niet meer naar de stad gaan en het geld gewoon maar gaan spenderen. Dat is mijn ding. Als ik geld heb, dan moet het ook zo gauw mogelijk weer… ik kan niet sparen.“</a:t>
            </a:r>
          </a:p>
          <a:p>
            <a:pPr lvl="1" indent="0"/>
            <a:endParaRPr lang="nl-NL" i="1">
              <a:solidFill>
                <a:srgbClr val="3BB8C2"/>
              </a:solidFill>
            </a:endParaRPr>
          </a:p>
          <a:p>
            <a:pPr lvl="1" indent="0"/>
            <a:endParaRPr lang="nl-NL" b="1">
              <a:solidFill>
                <a:srgbClr val="3BB8C2"/>
              </a:solidFill>
            </a:endParaRPr>
          </a:p>
          <a:p>
            <a:pPr lvl="1" indent="0"/>
            <a:endParaRPr lang="nl-NL" i="1">
              <a:solidFill>
                <a:srgbClr val="3BB8C2"/>
              </a:solidFill>
            </a:endParaRPr>
          </a:p>
          <a:p>
            <a:pPr lvl="2" indent="0">
              <a:buNone/>
            </a:pPr>
            <a:r>
              <a:rPr lang="nl-NL">
                <a:solidFill>
                  <a:srgbClr val="3BB8C2"/>
                </a:solidFill>
              </a:rPr>
              <a:t> </a:t>
            </a:r>
            <a:endParaRPr lang="nl-NL" b="0">
              <a:solidFill>
                <a:srgbClr val="3BB8C2"/>
              </a:solidFill>
            </a:endParaRPr>
          </a:p>
          <a:p>
            <a:pPr marL="611981"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580321" y="1365592"/>
            <a:ext cx="1500830" cy="629108"/>
          </a:xfrm>
          <a:prstGeom prst="rect">
            <a:avLst/>
          </a:prstGeom>
        </p:spPr>
      </p:pic>
    </p:spTree>
    <p:extLst>
      <p:ext uri="{BB962C8B-B14F-4D97-AF65-F5344CB8AC3E}">
        <p14:creationId xmlns:p14="http://schemas.microsoft.com/office/powerpoint/2010/main" val="3953509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512390" y="769308"/>
            <a:ext cx="7715250" cy="569305"/>
          </a:xfrm>
          <a:solidFill>
            <a:srgbClr val="F7A62C"/>
          </a:solidFill>
        </p:spPr>
        <p:txBody>
          <a:bodyPr anchor="ctr"/>
          <a:lstStyle/>
          <a:p>
            <a:pPr eaLnBrk="1" hangingPunct="1"/>
            <a:r>
              <a:rPr lang="nl-NL">
                <a:solidFill>
                  <a:schemeClr val="tx1"/>
                </a:solidFill>
                <a:latin typeface="Arial Narrow" pitchFamily="-107" charset="0"/>
              </a:rPr>
              <a:t>Conclusies</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235527" y="1338613"/>
            <a:ext cx="8908473" cy="4096800"/>
          </a:xfrm>
        </p:spPr>
        <p:txBody>
          <a:bodyPr/>
          <a:lstStyle/>
          <a:p>
            <a:pPr marL="554831" lvl="1" indent="-285750">
              <a:buFont typeface="Arial" panose="020B0604020202020204" pitchFamily="34" charset="0"/>
              <a:buChar char="•"/>
            </a:pPr>
            <a:r>
              <a:rPr lang="nl-NL" sz="2000" b="1">
                <a:solidFill>
                  <a:srgbClr val="3BB8C2"/>
                </a:solidFill>
              </a:rPr>
              <a:t>Het gaat (relatief) goed met jongeren van 16/17 jaar, ook als ze gebruik maken van hulp.</a:t>
            </a:r>
          </a:p>
          <a:p>
            <a:pPr marL="757238" lvl="2" indent="-285750">
              <a:buFont typeface="Arial" panose="020B0604020202020204" pitchFamily="34" charset="0"/>
              <a:buChar char="•"/>
            </a:pPr>
            <a:r>
              <a:rPr lang="nl-NL">
                <a:solidFill>
                  <a:srgbClr val="3BB8C2"/>
                </a:solidFill>
              </a:rPr>
              <a:t>Nuancering (steekproef? Hulp?)</a:t>
            </a:r>
          </a:p>
          <a:p>
            <a:pPr marL="757238" lvl="2" indent="-285750">
              <a:buFont typeface="Arial" panose="020B0604020202020204" pitchFamily="34" charset="0"/>
              <a:buChar char="•"/>
            </a:pPr>
            <a:r>
              <a:rPr lang="nl-NL">
                <a:solidFill>
                  <a:srgbClr val="3BB8C2"/>
                </a:solidFill>
              </a:rPr>
              <a:t>Vervolgvraag onderzoek: blijft dit zo als ze 18-23 jaar zijn?</a:t>
            </a:r>
          </a:p>
          <a:p>
            <a:pPr marL="554831" lvl="1" indent="-285750">
              <a:buFont typeface="Arial" panose="020B0604020202020204" pitchFamily="34" charset="0"/>
              <a:buChar char="•"/>
            </a:pPr>
            <a:endParaRPr lang="nl-NL" sz="2000" b="1">
              <a:solidFill>
                <a:srgbClr val="3BB8C2"/>
              </a:solidFill>
            </a:endParaRPr>
          </a:p>
          <a:p>
            <a:pPr marL="554831" lvl="1" indent="-285750">
              <a:buFont typeface="Arial" panose="020B0604020202020204" pitchFamily="34" charset="0"/>
              <a:buChar char="•"/>
            </a:pPr>
            <a:r>
              <a:rPr lang="nl-NL" sz="2000" b="1">
                <a:solidFill>
                  <a:srgbClr val="3BB8C2"/>
                </a:solidFill>
              </a:rPr>
              <a:t>Als het even moeilijker gaat dan ontlenen ze ondersteuning aan..</a:t>
            </a:r>
          </a:p>
          <a:p>
            <a:pPr marL="757238" lvl="2" indent="-285750">
              <a:buFont typeface="Arial" panose="020B0604020202020204" pitchFamily="34" charset="0"/>
              <a:buChar char="•"/>
            </a:pPr>
            <a:r>
              <a:rPr lang="nl-NL">
                <a:solidFill>
                  <a:srgbClr val="3BB8C2"/>
                </a:solidFill>
              </a:rPr>
              <a:t>Zichzelf (</a:t>
            </a:r>
            <a:r>
              <a:rPr lang="nl-NL" i="1">
                <a:solidFill>
                  <a:srgbClr val="3BB8C2"/>
                </a:solidFill>
              </a:rPr>
              <a:t>Ik moet het uiteindelijk zelf doen)</a:t>
            </a:r>
          </a:p>
          <a:p>
            <a:pPr marL="757238" lvl="2" indent="-285750">
              <a:buFont typeface="Arial" panose="020B0604020202020204" pitchFamily="34" charset="0"/>
              <a:buChar char="•"/>
            </a:pPr>
            <a:r>
              <a:rPr lang="nl-NL">
                <a:solidFill>
                  <a:srgbClr val="3BB8C2"/>
                </a:solidFill>
              </a:rPr>
              <a:t>Ouders, vrienden, naar school gaan</a:t>
            </a:r>
          </a:p>
          <a:p>
            <a:pPr marL="757238" lvl="2" indent="-285750">
              <a:buFont typeface="Arial" panose="020B0604020202020204" pitchFamily="34" charset="0"/>
              <a:buChar char="•"/>
            </a:pPr>
            <a:r>
              <a:rPr lang="nl-NL">
                <a:solidFill>
                  <a:srgbClr val="3BB8C2"/>
                </a:solidFill>
              </a:rPr>
              <a:t>Professionele ondersteuning (vaak via school)</a:t>
            </a:r>
          </a:p>
          <a:p>
            <a:pPr marL="554831" lvl="1" indent="-285750">
              <a:buFont typeface="Arial" panose="020B0604020202020204" pitchFamily="34" charset="0"/>
              <a:buChar char="•"/>
            </a:pPr>
            <a:endParaRPr lang="nl-NL" sz="2000" b="1">
              <a:solidFill>
                <a:srgbClr val="3BB8C2"/>
              </a:solidFill>
            </a:endParaRPr>
          </a:p>
          <a:p>
            <a:pPr marL="554831" lvl="1" indent="-285750">
              <a:buFont typeface="Arial" panose="020B0604020202020204" pitchFamily="34" charset="0"/>
              <a:buChar char="•"/>
            </a:pPr>
            <a:r>
              <a:rPr lang="nl-NL" sz="2000" b="1">
                <a:solidFill>
                  <a:srgbClr val="3BB8C2"/>
                </a:solidFill>
              </a:rPr>
              <a:t>Professionele hulpverlening helpt als deze … is</a:t>
            </a:r>
          </a:p>
          <a:p>
            <a:pPr marL="757238" lvl="2" indent="-285750">
              <a:buFont typeface="Arial" panose="020B0604020202020204" pitchFamily="34" charset="0"/>
              <a:buChar char="•"/>
            </a:pPr>
            <a:r>
              <a:rPr lang="nl-NL">
                <a:solidFill>
                  <a:srgbClr val="3BB8C2"/>
                </a:solidFill>
              </a:rPr>
              <a:t>Laagdrempelig beschikbaar, integraal, oprecht, positief, praktisch </a:t>
            </a:r>
          </a:p>
          <a:p>
            <a:pPr marL="554831" lvl="1" indent="-285750">
              <a:buFont typeface="Arial" panose="020B0604020202020204" pitchFamily="34" charset="0"/>
              <a:buChar char="•"/>
            </a:pPr>
            <a:endParaRPr lang="nl-NL" sz="2000" b="1">
              <a:solidFill>
                <a:srgbClr val="3BB8C2"/>
              </a:solidFill>
            </a:endParaRPr>
          </a:p>
          <a:p>
            <a:pPr marL="554831" lvl="1" indent="-285750">
              <a:buFont typeface="Arial" panose="020B0604020202020204" pitchFamily="34" charset="0"/>
              <a:buChar char="•"/>
            </a:pPr>
            <a:r>
              <a:rPr lang="nl-NL" sz="2000" b="1">
                <a:solidFill>
                  <a:srgbClr val="3BB8C2"/>
                </a:solidFill>
              </a:rPr>
              <a:t>De overgang naar 18 jaar…</a:t>
            </a:r>
          </a:p>
          <a:p>
            <a:pPr marL="757238" lvl="2" indent="-285750">
              <a:buFont typeface="Arial" panose="020B0604020202020204" pitchFamily="34" charset="0"/>
              <a:buChar char="•"/>
            </a:pPr>
            <a:r>
              <a:rPr lang="nl-NL">
                <a:solidFill>
                  <a:srgbClr val="3BB8C2"/>
                </a:solidFill>
              </a:rPr>
              <a:t>Zijn jongeren maar beperkt mee bezig, nauwelijks op voorbereid</a:t>
            </a:r>
          </a:p>
          <a:p>
            <a:pPr marL="757238" lvl="2" indent="-285750">
              <a:buFont typeface="Arial" panose="020B0604020202020204" pitchFamily="34" charset="0"/>
              <a:buChar char="•"/>
            </a:pPr>
            <a:r>
              <a:rPr lang="nl-NL">
                <a:solidFill>
                  <a:srgbClr val="3BB8C2"/>
                </a:solidFill>
              </a:rPr>
              <a:t>Ze vertrouwen op zichzelf en hun netwerk</a:t>
            </a:r>
          </a:p>
          <a:p>
            <a:pPr marL="757238" lvl="2" indent="-285750">
              <a:buFont typeface="Arial" panose="020B0604020202020204" pitchFamily="34" charset="0"/>
              <a:buChar char="•"/>
            </a:pPr>
            <a:endParaRPr lang="nl-NL" sz="2000">
              <a:solidFill>
                <a:srgbClr val="3BB8C2"/>
              </a:solidFill>
            </a:endParaRPr>
          </a:p>
          <a:p>
            <a:pPr marL="554831" lvl="1" indent="-285750">
              <a:buFont typeface="Arial" panose="020B0604020202020204" pitchFamily="34" charset="0"/>
              <a:buChar char="•"/>
            </a:pPr>
            <a:endParaRPr lang="nl-NL" sz="2000">
              <a:solidFill>
                <a:srgbClr val="3BB8C2"/>
              </a:solidFill>
            </a:endParaRPr>
          </a:p>
          <a:p>
            <a:pPr marL="757238" lvl="2" indent="-285750">
              <a:buFont typeface="Arial" panose="020B0604020202020204" pitchFamily="34" charset="0"/>
              <a:buChar char="•"/>
            </a:pPr>
            <a:endParaRPr lang="nl-NL" sz="2000" b="1">
              <a:solidFill>
                <a:srgbClr val="3BB8C2"/>
              </a:solidFill>
            </a:endParaRPr>
          </a:p>
          <a:p>
            <a:pPr lvl="1" indent="0"/>
            <a:endParaRPr lang="nl-NL" sz="2000" b="1">
              <a:solidFill>
                <a:srgbClr val="3BB8C2"/>
              </a:solidFill>
            </a:endParaRPr>
          </a:p>
          <a:p>
            <a:pPr lvl="1" indent="0"/>
            <a:endParaRPr lang="nl-NL" sz="2000" i="1">
              <a:solidFill>
                <a:srgbClr val="3BB8C2"/>
              </a:solidFill>
            </a:endParaRPr>
          </a:p>
          <a:p>
            <a:pPr lvl="2" indent="0">
              <a:buNone/>
            </a:pPr>
            <a:r>
              <a:rPr lang="nl-NL" sz="2000">
                <a:solidFill>
                  <a:srgbClr val="3BB8C2"/>
                </a:solidFill>
              </a:rPr>
              <a:t> </a:t>
            </a:r>
            <a:endParaRPr lang="nl-NL" sz="2000" b="0">
              <a:solidFill>
                <a:srgbClr val="3BB8C2"/>
              </a:solidFill>
            </a:endParaRPr>
          </a:p>
          <a:p>
            <a:pPr marL="611981" lvl="1" indent="-342900">
              <a:buFont typeface="Arial" panose="020B0604020202020204" pitchFamily="34" charset="0"/>
              <a:buChar char="•"/>
            </a:pPr>
            <a:endParaRPr lang="nl-NL" sz="200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499154" y="661269"/>
            <a:ext cx="1500830" cy="629108"/>
          </a:xfrm>
          <a:prstGeom prst="rect">
            <a:avLst/>
          </a:prstGeom>
        </p:spPr>
      </p:pic>
    </p:spTree>
    <p:extLst>
      <p:ext uri="{BB962C8B-B14F-4D97-AF65-F5344CB8AC3E}">
        <p14:creationId xmlns:p14="http://schemas.microsoft.com/office/powerpoint/2010/main" val="343465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512390" y="769308"/>
            <a:ext cx="7715250" cy="569305"/>
          </a:xfrm>
          <a:solidFill>
            <a:srgbClr val="F7A62C"/>
          </a:solidFill>
        </p:spPr>
        <p:txBody>
          <a:bodyPr anchor="ctr"/>
          <a:lstStyle/>
          <a:p>
            <a:pPr eaLnBrk="1" hangingPunct="1"/>
            <a:r>
              <a:rPr lang="nl-NL">
                <a:solidFill>
                  <a:schemeClr val="tx1"/>
                </a:solidFill>
                <a:latin typeface="Arial Narrow" pitchFamily="-107" charset="0"/>
              </a:rPr>
              <a:t>   Wat betekent dit?</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235527" y="1431807"/>
            <a:ext cx="8908473" cy="4096800"/>
          </a:xfrm>
        </p:spPr>
        <p:txBody>
          <a:bodyPr/>
          <a:lstStyle/>
          <a:p>
            <a:pPr lvl="1" indent="0"/>
            <a:r>
              <a:rPr lang="nl-NL" b="1">
                <a:solidFill>
                  <a:srgbClr val="3BB8C2"/>
                </a:solidFill>
              </a:rPr>
              <a:t>Ondersteuning voor ingezette beleidsacties </a:t>
            </a:r>
          </a:p>
          <a:p>
            <a:pPr marL="757238" lvl="2" indent="-285750">
              <a:buFont typeface="Arial" panose="020B0604020202020204" pitchFamily="34" charset="0"/>
              <a:buChar char="•"/>
            </a:pPr>
            <a:r>
              <a:rPr lang="nl-NL">
                <a:solidFill>
                  <a:srgbClr val="3BB8C2"/>
                </a:solidFill>
              </a:rPr>
              <a:t>Toegankelijke ondersteuning, kleine problemen klein houden</a:t>
            </a:r>
          </a:p>
          <a:p>
            <a:pPr marL="757238" lvl="2" indent="-285750">
              <a:buFont typeface="Arial" panose="020B0604020202020204" pitchFamily="34" charset="0"/>
              <a:buChar char="•"/>
            </a:pPr>
            <a:r>
              <a:rPr lang="nl-NL">
                <a:solidFill>
                  <a:srgbClr val="3BB8C2"/>
                </a:solidFill>
              </a:rPr>
              <a:t>Een beroep doen op eigen motivatie, kracht en netwerk</a:t>
            </a:r>
          </a:p>
          <a:p>
            <a:pPr marL="757238" lvl="2" indent="-285750">
              <a:buFont typeface="Arial" panose="020B0604020202020204" pitchFamily="34" charset="0"/>
              <a:buChar char="•"/>
            </a:pPr>
            <a:r>
              <a:rPr lang="nl-NL">
                <a:solidFill>
                  <a:srgbClr val="3BB8C2"/>
                </a:solidFill>
              </a:rPr>
              <a:t>Toekomstgericht en integraal werken</a:t>
            </a:r>
          </a:p>
          <a:p>
            <a:pPr marL="554831" lvl="1" indent="-285750">
              <a:buFont typeface="Arial" panose="020B0604020202020204" pitchFamily="34" charset="0"/>
              <a:buChar char="•"/>
            </a:pPr>
            <a:endParaRPr lang="nl-NL" b="1">
              <a:solidFill>
                <a:srgbClr val="3BB8C2"/>
              </a:solidFill>
            </a:endParaRPr>
          </a:p>
          <a:p>
            <a:pPr lvl="1" indent="0"/>
            <a:r>
              <a:rPr lang="nl-NL" b="1">
                <a:solidFill>
                  <a:srgbClr val="3BB8C2"/>
                </a:solidFill>
              </a:rPr>
              <a:t>Grote vraag: hoe organiseer je dat?</a:t>
            </a:r>
          </a:p>
          <a:p>
            <a:pPr marL="757238" lvl="2" indent="-285750">
              <a:buFont typeface="Arial" panose="020B0604020202020204" pitchFamily="34" charset="0"/>
              <a:buChar char="•"/>
            </a:pPr>
            <a:r>
              <a:rPr lang="nl-NL">
                <a:solidFill>
                  <a:srgbClr val="3BB8C2"/>
                </a:solidFill>
              </a:rPr>
              <a:t>Wie heeft en waar is er zicht op alle jongeren?</a:t>
            </a:r>
          </a:p>
          <a:p>
            <a:pPr marL="757238" lvl="2" indent="-285750">
              <a:buFont typeface="Arial" panose="020B0604020202020204" pitchFamily="34" charset="0"/>
              <a:buChar char="•"/>
            </a:pPr>
            <a:r>
              <a:rPr lang="nl-NL">
                <a:solidFill>
                  <a:srgbClr val="3BB8C2"/>
                </a:solidFill>
              </a:rPr>
              <a:t>Resultaten suggereren een cruciale rol voor school </a:t>
            </a:r>
            <a:r>
              <a:rPr lang="nl-NL">
                <a:solidFill>
                  <a:srgbClr val="3BB8C2"/>
                </a:solidFill>
                <a:sym typeface="Wingdings" panose="05000000000000000000" pitchFamily="2" charset="2"/>
              </a:rPr>
              <a:t> mentor/slb’er?</a:t>
            </a:r>
            <a:endParaRPr lang="nl-NL">
              <a:solidFill>
                <a:srgbClr val="3BB8C2"/>
              </a:solidFill>
            </a:endParaRPr>
          </a:p>
          <a:p>
            <a:pPr marL="554831" lvl="1" indent="-285750">
              <a:buFont typeface="Arial" panose="020B0604020202020204" pitchFamily="34" charset="0"/>
              <a:buChar char="•"/>
            </a:pPr>
            <a:endParaRPr lang="nl-NL">
              <a:solidFill>
                <a:srgbClr val="3BB8C2"/>
              </a:solidFill>
            </a:endParaRPr>
          </a:p>
          <a:p>
            <a:pPr marL="0" marR="0" lvl="0" indent="0" algn="l" defTabSz="342900" rtl="0" eaLnBrk="1" fontAlgn="base" latinLnBrk="0" hangingPunct="1">
              <a:lnSpc>
                <a:spcPct val="100000"/>
              </a:lnSpc>
              <a:spcBef>
                <a:spcPct val="20000"/>
              </a:spcBef>
              <a:spcAft>
                <a:spcPct val="0"/>
              </a:spcAft>
              <a:buClrTx/>
              <a:buSzTx/>
              <a:buFontTx/>
              <a:buNone/>
              <a:tabLst/>
              <a:defRPr/>
            </a:pPr>
            <a:r>
              <a:rPr kumimoji="0" lang="nl-NL" sz="1500" b="0" i="1" u="none" strike="noStrike" kern="1200" cap="none" spc="0" normalizeH="0" baseline="0" noProof="0">
                <a:ln>
                  <a:noFill/>
                </a:ln>
                <a:solidFill>
                  <a:srgbClr val="3BB8C2"/>
                </a:solidFill>
                <a:effectLst/>
                <a:uLnTx/>
                <a:uFillTx/>
                <a:latin typeface="Arial (Body)"/>
                <a:ea typeface="Arial" panose="020B0604020202020204" pitchFamily="34" charset="0"/>
              </a:rPr>
              <a:t>"[	...] het lijkt me goed dat iedereen de kans krijgt om aan te geven of ze het (hulp) wel of niet willen. 	[...] ik vind het raar dat school dan niet na elke individu kijkt maar gewoon naar het geheel en 	alleen die kinderen die er echt uitspringen"</a:t>
            </a:r>
            <a:endParaRPr kumimoji="0" lang="nl-NL" sz="1500" b="0" i="0" u="none" strike="noStrike" kern="1200" cap="none" spc="0" normalizeH="0" baseline="0" noProof="0">
              <a:ln>
                <a:noFill/>
              </a:ln>
              <a:solidFill>
                <a:srgbClr val="3BB8C2"/>
              </a:solidFill>
              <a:effectLst/>
              <a:uLnTx/>
              <a:uFillTx/>
              <a:latin typeface="Arial (Body)"/>
              <a:ea typeface="ＭＳ Ｐゴシック" pitchFamily="-107" charset="-128"/>
              <a:sym typeface="Wingdings" panose="05000000000000000000" pitchFamily="2" charset="2"/>
            </a:endParaRPr>
          </a:p>
          <a:p>
            <a:pPr lvl="1" indent="0"/>
            <a:endParaRPr lang="nl-NL" b="1">
              <a:solidFill>
                <a:srgbClr val="3BB8C2"/>
              </a:solidFill>
            </a:endParaRPr>
          </a:p>
          <a:p>
            <a:pPr lvl="1" indent="0"/>
            <a:r>
              <a:rPr lang="nl-NL" b="1">
                <a:solidFill>
                  <a:srgbClr val="3BB8C2"/>
                </a:solidFill>
              </a:rPr>
              <a:t>Professioneel contact met jongeren</a:t>
            </a:r>
          </a:p>
          <a:p>
            <a:pPr marL="757238" lvl="2" indent="-285750">
              <a:buFont typeface="Arial" panose="020B0604020202020204" pitchFamily="34" charset="0"/>
              <a:buChar char="•"/>
            </a:pPr>
            <a:r>
              <a:rPr lang="nl-NL">
                <a:solidFill>
                  <a:srgbClr val="3BB8C2"/>
                </a:solidFill>
              </a:rPr>
              <a:t>Zoals we al wisten: bejegening en invulling van de hulp is cruciaal in deze leeftijdsfase</a:t>
            </a:r>
          </a:p>
          <a:p>
            <a:pPr marL="757238" lvl="2" indent="-285750">
              <a:buFont typeface="Arial" panose="020B0604020202020204" pitchFamily="34" charset="0"/>
              <a:buChar char="•"/>
            </a:pPr>
            <a:r>
              <a:rPr lang="nl-NL">
                <a:solidFill>
                  <a:srgbClr val="3BB8C2"/>
                </a:solidFill>
              </a:rPr>
              <a:t>Opdracht: professionalisering werkveld; initiële opleidingen</a:t>
            </a:r>
          </a:p>
          <a:p>
            <a:pPr marL="757238" lvl="2" indent="-285750">
              <a:buFont typeface="Arial" panose="020B0604020202020204" pitchFamily="34" charset="0"/>
              <a:buChar char="•"/>
            </a:pPr>
            <a:endParaRPr lang="nl-NL">
              <a:solidFill>
                <a:srgbClr val="3BB8C2"/>
              </a:solidFill>
            </a:endParaRPr>
          </a:p>
          <a:p>
            <a:pPr marL="757238" lvl="2" indent="-285750">
              <a:buFont typeface="Arial" panose="020B0604020202020204" pitchFamily="34" charset="0"/>
              <a:buChar char="•"/>
            </a:pPr>
            <a:endParaRPr lang="nl-NL">
              <a:solidFill>
                <a:srgbClr val="3BB8C2"/>
              </a:solidFill>
            </a:endParaRPr>
          </a:p>
          <a:p>
            <a:pPr marL="554831" lvl="1" indent="-285750">
              <a:buFont typeface="Arial" panose="020B0604020202020204" pitchFamily="34" charset="0"/>
              <a:buChar char="•"/>
            </a:pPr>
            <a:endParaRPr lang="nl-NL">
              <a:solidFill>
                <a:srgbClr val="3BB8C2"/>
              </a:solidFill>
            </a:endParaRPr>
          </a:p>
          <a:p>
            <a:pPr marL="757238" lvl="2" indent="-285750">
              <a:buFont typeface="Arial" panose="020B0604020202020204" pitchFamily="34" charset="0"/>
              <a:buChar char="•"/>
            </a:pPr>
            <a:endParaRPr lang="nl-NL" b="1">
              <a:solidFill>
                <a:srgbClr val="3BB8C2"/>
              </a:solidFill>
            </a:endParaRPr>
          </a:p>
          <a:p>
            <a:pPr lvl="1" indent="0"/>
            <a:endParaRPr lang="nl-NL" b="1">
              <a:solidFill>
                <a:srgbClr val="3BB8C2"/>
              </a:solidFill>
            </a:endParaRPr>
          </a:p>
          <a:p>
            <a:pPr lvl="1" indent="0"/>
            <a:endParaRPr lang="nl-NL" i="1">
              <a:solidFill>
                <a:srgbClr val="3BB8C2"/>
              </a:solidFill>
            </a:endParaRPr>
          </a:p>
          <a:p>
            <a:pPr lvl="2" indent="0">
              <a:buNone/>
            </a:pPr>
            <a:r>
              <a:rPr lang="nl-NL">
                <a:solidFill>
                  <a:srgbClr val="3BB8C2"/>
                </a:solidFill>
              </a:rPr>
              <a:t> </a:t>
            </a:r>
            <a:endParaRPr lang="nl-NL" b="0">
              <a:solidFill>
                <a:srgbClr val="3BB8C2"/>
              </a:solidFill>
            </a:endParaRPr>
          </a:p>
          <a:p>
            <a:pPr marL="611981"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477225" y="862502"/>
            <a:ext cx="1500830" cy="629108"/>
          </a:xfrm>
          <a:prstGeom prst="rect">
            <a:avLst/>
          </a:prstGeom>
        </p:spPr>
      </p:pic>
    </p:spTree>
    <p:extLst>
      <p:ext uri="{BB962C8B-B14F-4D97-AF65-F5344CB8AC3E}">
        <p14:creationId xmlns:p14="http://schemas.microsoft.com/office/powerpoint/2010/main" val="365972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Panelgesprek</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pPr marL="457200" indent="-457200">
              <a:buFont typeface="Arial"/>
              <a:buChar char="•"/>
            </a:pPr>
            <a:r>
              <a:rPr lang="nl-NL" sz="3200" b="0">
                <a:solidFill>
                  <a:srgbClr val="3BB8C2"/>
                </a:solidFill>
                <a:ea typeface="ＭＳ Ｐゴシック"/>
              </a:rPr>
              <a:t>Wat vinden jongeren? </a:t>
            </a:r>
            <a:endParaRPr lang="nl-NL" sz="3200" b="0">
              <a:solidFill>
                <a:srgbClr val="3BB8C2"/>
              </a:solidFill>
            </a:endParaRPr>
          </a:p>
          <a:p>
            <a:pPr marL="268605" lvl="1" indent="-133985">
              <a:buFont typeface="Arial" panose="020B0604020202020204" pitchFamily="34" charset="0"/>
              <a:buChar char="•"/>
            </a:pPr>
            <a:endParaRPr lang="nl-NL" sz="1800" b="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pic>
        <p:nvPicPr>
          <p:cNvPr id="5" name="Graphic 4" descr="Vergadering met effen opvulling">
            <a:extLst>
              <a:ext uri="{FF2B5EF4-FFF2-40B4-BE49-F238E27FC236}">
                <a16:creationId xmlns:a16="http://schemas.microsoft.com/office/drawing/2014/main" id="{AC4557F7-0665-4524-BE7D-8F47791E1D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5047" y="2500429"/>
            <a:ext cx="3893905" cy="3893905"/>
          </a:xfrm>
          <a:prstGeom prst="rect">
            <a:avLst/>
          </a:prstGeom>
        </p:spPr>
      </p:pic>
    </p:spTree>
    <p:extLst>
      <p:ext uri="{BB962C8B-B14F-4D97-AF65-F5344CB8AC3E}">
        <p14:creationId xmlns:p14="http://schemas.microsoft.com/office/powerpoint/2010/main" val="306956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3BB8C2"/>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1A47D9C-744B-4E19-9C42-B3A89D09A7D6}"/>
              </a:ext>
            </a:extLst>
          </p:cNvPr>
          <p:cNvSpPr txBox="1">
            <a:spLocks/>
          </p:cNvSpPr>
          <p:nvPr/>
        </p:nvSpPr>
        <p:spPr>
          <a:xfrm>
            <a:off x="842839" y="3017114"/>
            <a:ext cx="7769114" cy="823772"/>
          </a:xfrm>
          <a:prstGeom prst="rect">
            <a:avLst/>
          </a:prstGeom>
          <a:solidFill>
            <a:srgbClr val="F7A62C"/>
          </a:solidFill>
        </p:spPr>
        <p:txBody>
          <a:bodyPr anchor="ctr"/>
          <a:lstStyle>
            <a:lvl1pPr algn="l" defTabSz="342900" rtl="0" eaLnBrk="1" fontAlgn="base" hangingPunct="1">
              <a:spcBef>
                <a:spcPct val="0"/>
              </a:spcBef>
              <a:spcAft>
                <a:spcPct val="0"/>
              </a:spcAft>
              <a:defRPr sz="2550" b="1" kern="1200">
                <a:solidFill>
                  <a:schemeClr val="bg1"/>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a:lstStyle>
          <a:p>
            <a:pPr algn="ctr"/>
            <a:r>
              <a:rPr lang="en-US" sz="4400" err="1">
                <a:solidFill>
                  <a:schemeClr val="tx1"/>
                </a:solidFill>
                <a:latin typeface="Arial Narrow" pitchFamily="-107" charset="0"/>
              </a:rPr>
              <a:t>Pauze</a:t>
            </a:r>
            <a:r>
              <a:rPr lang="en-US" sz="4400">
                <a:solidFill>
                  <a:schemeClr val="tx1"/>
                </a:solidFill>
                <a:latin typeface="Arial Narrow" pitchFamily="-107" charset="0"/>
              </a:rPr>
              <a:t> </a:t>
            </a:r>
          </a:p>
        </p:txBody>
      </p:sp>
    </p:spTree>
    <p:extLst>
      <p:ext uri="{BB962C8B-B14F-4D97-AF65-F5344CB8AC3E}">
        <p14:creationId xmlns:p14="http://schemas.microsoft.com/office/powerpoint/2010/main" val="242685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a:solidFill>
                  <a:schemeClr val="tx1"/>
                </a:solidFill>
                <a:latin typeface="Arial Narrow" pitchFamily="-107" charset="0"/>
              </a:rPr>
              <a:t>Workshops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pPr marL="342900" indent="-342900">
              <a:buFont typeface="Arial" panose="020B0604020202020204" pitchFamily="34" charset="0"/>
              <a:buChar char="•"/>
            </a:pPr>
            <a:endParaRPr lang="nl-NL" sz="1800" b="0">
              <a:solidFill>
                <a:srgbClr val="3BB8C2"/>
              </a:solidFill>
            </a:endParaRPr>
          </a:p>
          <a:p>
            <a:r>
              <a:rPr lang="nl-NL" sz="1800" b="0">
                <a:solidFill>
                  <a:srgbClr val="3BB8C2"/>
                </a:solidFill>
              </a:rPr>
              <a:t>Workshop 1: </a:t>
            </a:r>
            <a:r>
              <a:rPr lang="nl-NL" sz="1800" b="0" i="0">
                <a:solidFill>
                  <a:srgbClr val="3BB8C2"/>
                </a:solidFill>
                <a:effectLst/>
              </a:rPr>
              <a:t>Relatiegericht werken</a:t>
            </a:r>
          </a:p>
          <a:p>
            <a:r>
              <a:rPr lang="nl-NL" sz="1800" b="0">
                <a:solidFill>
                  <a:srgbClr val="3BB8C2"/>
                </a:solidFill>
              </a:rPr>
              <a:t>Workshop 2: Opleiden tot professionele nabijheid</a:t>
            </a:r>
          </a:p>
          <a:p>
            <a:r>
              <a:rPr lang="nl-NL" sz="1800" b="0" i="0">
                <a:solidFill>
                  <a:srgbClr val="3BB8C2"/>
                </a:solidFill>
                <a:effectLst/>
              </a:rPr>
              <a:t>Workshop 3: Niet lullen maar poetsen</a:t>
            </a:r>
          </a:p>
          <a:p>
            <a:endParaRPr lang="nl-NL" sz="1800" b="0">
              <a:solidFill>
                <a:srgbClr val="3BB8C2"/>
              </a:solidFill>
            </a:endParaRPr>
          </a:p>
          <a:p>
            <a:endParaRPr lang="nl-NL" sz="1800" b="0" i="0">
              <a:solidFill>
                <a:srgbClr val="3BB8C2"/>
              </a:solidFill>
              <a:effectLst/>
            </a:endParaRPr>
          </a:p>
          <a:p>
            <a:pPr marL="285750" indent="-285750">
              <a:buFont typeface="Wingdings" panose="05000000000000000000" pitchFamily="2" charset="2"/>
              <a:buChar char="Ø"/>
            </a:pPr>
            <a:r>
              <a:rPr lang="nl-NL" sz="1800" b="0" i="0">
                <a:solidFill>
                  <a:srgbClr val="3BB8C2"/>
                </a:solidFill>
                <a:effectLst/>
              </a:rPr>
              <a:t>(Technische) problemen? Neem contact op met Michelle Bax</a:t>
            </a:r>
            <a:r>
              <a:rPr lang="nl-NL" sz="1800">
                <a:solidFill>
                  <a:srgbClr val="3BB8C2"/>
                </a:solidFill>
              </a:rPr>
              <a:t> </a:t>
            </a:r>
            <a:r>
              <a:rPr lang="nl-NL" sz="1800" b="0">
                <a:solidFill>
                  <a:srgbClr val="3BB8C2"/>
                </a:solidFill>
              </a:rPr>
              <a:t>06-15279966</a:t>
            </a:r>
            <a:r>
              <a:rPr lang="en-US" sz="1800" b="0" i="0">
                <a:solidFill>
                  <a:srgbClr val="3BB8C2"/>
                </a:solidFill>
                <a:effectLst/>
              </a:rPr>
              <a:t> of </a:t>
            </a:r>
            <a:r>
              <a:rPr lang="en-US" sz="1800" b="0">
                <a:solidFill>
                  <a:srgbClr val="3BB8C2"/>
                </a:solidFill>
                <a:hlinkClick r:id="rId3"/>
              </a:rPr>
              <a:t>michelle.bax@inholland.nl</a:t>
            </a:r>
            <a:r>
              <a:rPr lang="en-US" sz="1800" b="0">
                <a:solidFill>
                  <a:srgbClr val="3BB8C2"/>
                </a:solidFill>
              </a:rPr>
              <a:t> </a:t>
            </a:r>
            <a:r>
              <a:rPr lang="en-US" sz="1800" b="0" i="0">
                <a:solidFill>
                  <a:srgbClr val="3BB8C2"/>
                </a:solidFill>
                <a:effectLst/>
              </a:rPr>
              <a:t>   </a:t>
            </a:r>
          </a:p>
          <a:p>
            <a:endParaRPr lang="nl-NL" sz="1800" b="0" i="0">
              <a:solidFill>
                <a:srgbClr val="212121"/>
              </a:solidFill>
              <a:effectLst/>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5">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214590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3BB8C2"/>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1A47D9C-744B-4E19-9C42-B3A89D09A7D6}"/>
              </a:ext>
            </a:extLst>
          </p:cNvPr>
          <p:cNvSpPr txBox="1">
            <a:spLocks/>
          </p:cNvSpPr>
          <p:nvPr/>
        </p:nvSpPr>
        <p:spPr>
          <a:xfrm>
            <a:off x="842839" y="3017114"/>
            <a:ext cx="7769114" cy="823772"/>
          </a:xfrm>
          <a:prstGeom prst="rect">
            <a:avLst/>
          </a:prstGeom>
          <a:solidFill>
            <a:srgbClr val="F7A62C"/>
          </a:solidFill>
        </p:spPr>
        <p:txBody>
          <a:bodyPr anchor="ctr"/>
          <a:lstStyle>
            <a:lvl1pPr algn="l" defTabSz="342900" rtl="0" eaLnBrk="1" fontAlgn="base" hangingPunct="1">
              <a:spcBef>
                <a:spcPct val="0"/>
              </a:spcBef>
              <a:spcAft>
                <a:spcPct val="0"/>
              </a:spcAft>
              <a:defRPr sz="2550" b="1" kern="1200">
                <a:solidFill>
                  <a:schemeClr val="bg1"/>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a:lstStyle>
          <a:p>
            <a:pPr algn="ctr"/>
            <a:r>
              <a:rPr lang="en-US" sz="4400" err="1">
                <a:solidFill>
                  <a:schemeClr val="tx1"/>
                </a:solidFill>
                <a:latin typeface="Arial Narrow" pitchFamily="-107" charset="0"/>
              </a:rPr>
              <a:t>Pauze</a:t>
            </a:r>
            <a:r>
              <a:rPr lang="en-US" sz="4400">
                <a:solidFill>
                  <a:schemeClr val="tx1"/>
                </a:solidFill>
                <a:latin typeface="Arial Narrow" pitchFamily="-107" charset="0"/>
              </a:rPr>
              <a:t> </a:t>
            </a:r>
          </a:p>
        </p:txBody>
      </p:sp>
    </p:spTree>
    <p:extLst>
      <p:ext uri="{BB962C8B-B14F-4D97-AF65-F5344CB8AC3E}">
        <p14:creationId xmlns:p14="http://schemas.microsoft.com/office/powerpoint/2010/main" val="28950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Nagesprek</a:t>
            </a:r>
            <a:endParaRPr lang="en-US">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pPr marL="342900" indent="-342900">
              <a:buFont typeface="Arial" panose="020B0604020202020204" pitchFamily="34" charset="0"/>
              <a:buChar char="•"/>
            </a:pPr>
            <a:r>
              <a:rPr lang="nl-NL" sz="1800" b="0">
                <a:solidFill>
                  <a:srgbClr val="3BB8C2"/>
                </a:solidFill>
              </a:rPr>
              <a:t>Opbrengsten van de workshops</a:t>
            </a:r>
          </a:p>
          <a:p>
            <a:pPr marL="342900" indent="-342900">
              <a:buFont typeface="Arial" panose="020B0604020202020204" pitchFamily="34" charset="0"/>
              <a:buChar char="•"/>
            </a:pPr>
            <a:endParaRPr lang="nl-NL" sz="1800" b="0">
              <a:solidFill>
                <a:srgbClr val="3BB8C2"/>
              </a:solidFill>
              <a:ea typeface="ＭＳ Ｐゴシック"/>
            </a:endParaRPr>
          </a:p>
          <a:p>
            <a:pPr marL="342900" indent="-342900">
              <a:buFont typeface="Arial" panose="020B0604020202020204" pitchFamily="34" charset="0"/>
              <a:buChar char="•"/>
            </a:pPr>
            <a:r>
              <a:rPr lang="nl-NL" sz="1800" b="0">
                <a:solidFill>
                  <a:srgbClr val="3BB8C2"/>
                </a:solidFill>
                <a:ea typeface="ＭＳ Ｐゴシック"/>
              </a:rPr>
              <a:t>Professionals reageren op de conclusies</a:t>
            </a:r>
            <a:endParaRPr lang="nl-NL" sz="1800" b="0">
              <a:solidFill>
                <a:srgbClr val="3BB8C2"/>
              </a:solidFill>
            </a:endParaRPr>
          </a:p>
          <a:p>
            <a:pPr marL="611505" lvl="1" indent="-342900">
              <a:buFont typeface="Arial" panose="020B0604020202020204" pitchFamily="34" charset="0"/>
              <a:buChar char="•"/>
            </a:pPr>
            <a:endParaRPr lang="nl-NL" sz="1500" b="0">
              <a:solidFill>
                <a:srgbClr val="3BB8C2"/>
              </a:solidFill>
            </a:endParaRPr>
          </a:p>
          <a:p>
            <a:endParaRPr lang="nl-NL" sz="1800" b="0">
              <a:solidFill>
                <a:srgbClr val="3BB8C2"/>
              </a:solidFill>
            </a:endParaRPr>
          </a:p>
          <a:p>
            <a:pPr marL="611505"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pic>
        <p:nvPicPr>
          <p:cNvPr id="5" name="Graphic 4" descr="Gebruikers silhouet">
            <a:extLst>
              <a:ext uri="{FF2B5EF4-FFF2-40B4-BE49-F238E27FC236}">
                <a16:creationId xmlns:a16="http://schemas.microsoft.com/office/drawing/2014/main" id="{DB49D059-4EF5-48E1-BABE-EE5434B917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8814" y="3075783"/>
            <a:ext cx="3318551" cy="3318551"/>
          </a:xfrm>
          <a:prstGeom prst="rect">
            <a:avLst/>
          </a:prstGeom>
        </p:spPr>
      </p:pic>
    </p:spTree>
    <p:extLst>
      <p:ext uri="{BB962C8B-B14F-4D97-AF65-F5344CB8AC3E}">
        <p14:creationId xmlns:p14="http://schemas.microsoft.com/office/powerpoint/2010/main" val="186287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Afsluiting</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187624" y="1988840"/>
            <a:ext cx="7444800" cy="4096800"/>
          </a:xfrm>
        </p:spPr>
        <p:txBody>
          <a:bodyPr/>
          <a:lstStyle/>
          <a:p>
            <a:pPr marL="342900" indent="-342900">
              <a:buFont typeface="Arial" panose="020B0604020202020204" pitchFamily="34" charset="0"/>
              <a:buChar char="•"/>
            </a:pPr>
            <a:endParaRPr lang="nl-NL" sz="1800" b="0">
              <a:solidFill>
                <a:srgbClr val="3BB8C2"/>
              </a:solidFill>
            </a:endParaRPr>
          </a:p>
          <a:p>
            <a:pPr marL="285750" indent="-285750">
              <a:buFont typeface="Arial" panose="020B0604020202020204" pitchFamily="34" charset="0"/>
              <a:buChar char="•"/>
            </a:pPr>
            <a:r>
              <a:rPr lang="nl-NL" sz="1800" b="0">
                <a:solidFill>
                  <a:srgbClr val="3BB8C2"/>
                </a:solidFill>
              </a:rPr>
              <a:t>Rapport 16-17 jarigen </a:t>
            </a:r>
            <a:r>
              <a:rPr lang="nl-NL" sz="1800" b="0" u="sng">
                <a:solidFill>
                  <a:srgbClr val="3BB8C2"/>
                </a:solidFill>
              </a:rPr>
              <a:t>16 februari gedeeld </a:t>
            </a:r>
          </a:p>
          <a:p>
            <a:pPr marL="285750" indent="-285750">
              <a:buFont typeface="Arial" panose="020B0604020202020204" pitchFamily="34" charset="0"/>
              <a:buChar char="•"/>
            </a:pPr>
            <a:r>
              <a:rPr lang="nl-NL" sz="1800" b="0">
                <a:solidFill>
                  <a:srgbClr val="3BB8C2"/>
                </a:solidFill>
              </a:rPr>
              <a:t>Vragen? 06 11449851 of </a:t>
            </a:r>
            <a:r>
              <a:rPr lang="nl-NL" sz="1800" b="0">
                <a:solidFill>
                  <a:srgbClr val="3BB8C2"/>
                </a:solidFill>
                <a:hlinkClick r:id="rId3"/>
              </a:rPr>
              <a:t>marte.wiersma@inholland.nl</a:t>
            </a:r>
            <a:r>
              <a:rPr lang="nl-NL" sz="1800" b="0">
                <a:solidFill>
                  <a:srgbClr val="3BB8C2"/>
                </a:solidFill>
              </a:rPr>
              <a:t> </a:t>
            </a:r>
          </a:p>
          <a:p>
            <a:pPr marL="285750" indent="-285750">
              <a:buFont typeface="Arial" panose="020B0604020202020204" pitchFamily="34" charset="0"/>
              <a:buChar char="•"/>
            </a:pPr>
            <a:endParaRPr lang="nl-NL" sz="1800" b="0">
              <a:solidFill>
                <a:srgbClr val="3BB8C2"/>
              </a:solidFill>
            </a:endParaRPr>
          </a:p>
          <a:p>
            <a:pPr marL="611981"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5">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pic>
        <p:nvPicPr>
          <p:cNvPr id="7" name="Picture 7">
            <a:extLst>
              <a:ext uri="{FF2B5EF4-FFF2-40B4-BE49-F238E27FC236}">
                <a16:creationId xmlns:a16="http://schemas.microsoft.com/office/drawing/2014/main" id="{F68AAE9D-4440-4AD0-9D03-750D8351EB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351" y="3185277"/>
            <a:ext cx="4329887"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9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3BB8C2"/>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1A47D9C-744B-4E19-9C42-B3A89D09A7D6}"/>
              </a:ext>
            </a:extLst>
          </p:cNvPr>
          <p:cNvSpPr txBox="1">
            <a:spLocks/>
          </p:cNvSpPr>
          <p:nvPr/>
        </p:nvSpPr>
        <p:spPr>
          <a:xfrm>
            <a:off x="842839" y="3429000"/>
            <a:ext cx="7769114" cy="1505815"/>
          </a:xfrm>
          <a:prstGeom prst="rect">
            <a:avLst/>
          </a:prstGeom>
          <a:solidFill>
            <a:srgbClr val="F7A62C"/>
          </a:solidFill>
        </p:spPr>
        <p:txBody>
          <a:bodyPr anchor="ctr"/>
          <a:lstStyle>
            <a:lvl1pPr algn="l" defTabSz="342900" rtl="0" eaLnBrk="1" fontAlgn="base" hangingPunct="1">
              <a:spcBef>
                <a:spcPct val="0"/>
              </a:spcBef>
              <a:spcAft>
                <a:spcPct val="0"/>
              </a:spcAft>
              <a:defRPr sz="2550" b="1" kern="1200">
                <a:solidFill>
                  <a:schemeClr val="bg1"/>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a:lstStyle>
          <a:p>
            <a:pPr algn="ctr"/>
            <a:r>
              <a:rPr lang="en-US" sz="4400">
                <a:solidFill>
                  <a:schemeClr val="tx1"/>
                </a:solidFill>
                <a:latin typeface="Arial Narrow" pitchFamily="-107" charset="0"/>
              </a:rPr>
              <a:t>www.opwegnaarvolwassenheid.nl </a:t>
            </a:r>
          </a:p>
        </p:txBody>
      </p:sp>
      <p:sp>
        <p:nvSpPr>
          <p:cNvPr id="4" name="Title 5">
            <a:extLst>
              <a:ext uri="{FF2B5EF4-FFF2-40B4-BE49-F238E27FC236}">
                <a16:creationId xmlns:a16="http://schemas.microsoft.com/office/drawing/2014/main" id="{FB4518B2-A861-49BD-96AB-C61A129BD561}"/>
              </a:ext>
            </a:extLst>
          </p:cNvPr>
          <p:cNvSpPr txBox="1">
            <a:spLocks/>
          </p:cNvSpPr>
          <p:nvPr/>
        </p:nvSpPr>
        <p:spPr>
          <a:xfrm>
            <a:off x="2133600" y="1099414"/>
            <a:ext cx="4876800" cy="1554886"/>
          </a:xfrm>
          <a:prstGeom prst="rect">
            <a:avLst/>
          </a:prstGeom>
          <a:solidFill>
            <a:srgbClr val="F7A62C"/>
          </a:solidFill>
        </p:spPr>
        <p:txBody>
          <a:bodyPr anchor="ctr"/>
          <a:lstStyle>
            <a:lvl1pPr algn="l" defTabSz="342900" rtl="0" eaLnBrk="1" fontAlgn="base" hangingPunct="1">
              <a:spcBef>
                <a:spcPct val="0"/>
              </a:spcBef>
              <a:spcAft>
                <a:spcPct val="0"/>
              </a:spcAft>
              <a:defRPr sz="2550" b="1" kern="1200">
                <a:solidFill>
                  <a:schemeClr val="bg1"/>
                </a:solidFill>
                <a:latin typeface="Arial Narrow"/>
                <a:ea typeface="ＭＳ Ｐゴシック" pitchFamily="-107" charset="-128"/>
                <a:cs typeface="Arial Narrow"/>
              </a:defRPr>
            </a:lvl1pPr>
            <a:lvl2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2pPr>
            <a:lvl3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3pPr>
            <a:lvl4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4pPr>
            <a:lvl5pPr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5pPr>
            <a:lvl6pPr marL="3429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6pPr>
            <a:lvl7pPr marL="6858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7pPr>
            <a:lvl8pPr marL="10287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8pPr>
            <a:lvl9pPr marL="1371600" algn="l" defTabSz="342900" rtl="0" eaLnBrk="1" fontAlgn="base" hangingPunct="1">
              <a:spcBef>
                <a:spcPct val="0"/>
              </a:spcBef>
              <a:spcAft>
                <a:spcPct val="0"/>
              </a:spcAft>
              <a:defRPr sz="2550" b="1">
                <a:solidFill>
                  <a:schemeClr val="bg1"/>
                </a:solidFill>
                <a:latin typeface="Arial Narrow" pitchFamily="-107" charset="0"/>
                <a:ea typeface="ＭＳ Ｐゴシック" pitchFamily="-107" charset="-128"/>
              </a:defRPr>
            </a:lvl9pPr>
          </a:lstStyle>
          <a:p>
            <a:pPr algn="ctr"/>
            <a:r>
              <a:rPr lang="en-US" sz="4400">
                <a:solidFill>
                  <a:schemeClr val="tx1"/>
                </a:solidFill>
                <a:latin typeface="Arial Narrow" pitchFamily="-107" charset="0"/>
              </a:rPr>
              <a:t>BEDANKT!</a:t>
            </a:r>
          </a:p>
        </p:txBody>
      </p:sp>
    </p:spTree>
    <p:extLst>
      <p:ext uri="{BB962C8B-B14F-4D97-AF65-F5344CB8AC3E}">
        <p14:creationId xmlns:p14="http://schemas.microsoft.com/office/powerpoint/2010/main" val="26249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err="1">
                <a:solidFill>
                  <a:schemeClr val="tx1"/>
                </a:solidFill>
                <a:latin typeface="Arial Narrow" pitchFamily="-107" charset="0"/>
              </a:rPr>
              <a:t>Programma</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BFB35E36-59C5-4C4A-800F-4763B6E5B2B8}"/>
              </a:ext>
            </a:extLst>
          </p:cNvPr>
          <p:cNvSpPr>
            <a:spLocks noGrp="1"/>
          </p:cNvSpPr>
          <p:nvPr>
            <p:ph type="body" sz="quarter" idx="13"/>
          </p:nvPr>
        </p:nvSpPr>
        <p:spPr/>
        <p:txBody>
          <a:bodyPr/>
          <a:lstStyle/>
          <a:p>
            <a:pPr algn="l" rtl="0"/>
            <a:r>
              <a:rPr lang="nl-NL" sz="1400" b="0" i="0">
                <a:solidFill>
                  <a:srgbClr val="212121"/>
                </a:solidFill>
                <a:effectLst/>
                <a:latin typeface="Calibri" panose="020F0502020204030204" pitchFamily="34" charset="0"/>
              </a:rPr>
              <a:t>14.45u - </a:t>
            </a:r>
            <a:r>
              <a:rPr lang="nl-NL" sz="1400" b="1" i="0">
                <a:solidFill>
                  <a:srgbClr val="212121"/>
                </a:solidFill>
                <a:effectLst/>
                <a:latin typeface="Calibri" panose="020F0502020204030204" pitchFamily="34" charset="0"/>
              </a:rPr>
              <a:t>Digitale inloop</a:t>
            </a:r>
            <a:endParaRPr lang="nl-NL" sz="1400" b="0" i="0">
              <a:solidFill>
                <a:srgbClr val="212121"/>
              </a:solidFill>
              <a:effectLst/>
              <a:latin typeface="Calibri" panose="020F0502020204030204" pitchFamily="34" charset="0"/>
            </a:endParaRPr>
          </a:p>
          <a:p>
            <a:pPr algn="l" rtl="0"/>
            <a:r>
              <a:rPr lang="nl-NL" sz="1400" b="0" i="0">
                <a:solidFill>
                  <a:srgbClr val="212121"/>
                </a:solidFill>
                <a:effectLst/>
                <a:latin typeface="Calibri" panose="020F0502020204030204" pitchFamily="34" charset="0"/>
              </a:rPr>
              <a:t>15.00u - </a:t>
            </a:r>
            <a:r>
              <a:rPr lang="nl-NL" sz="1400" b="1" i="0">
                <a:solidFill>
                  <a:srgbClr val="212121"/>
                </a:solidFill>
                <a:effectLst/>
                <a:latin typeface="Calibri" panose="020F0502020204030204" pitchFamily="34" charset="0"/>
              </a:rPr>
              <a:t>Welkom</a:t>
            </a:r>
            <a:endParaRPr lang="nl-NL" sz="1400" b="0" i="0">
              <a:solidFill>
                <a:srgbClr val="212121"/>
              </a:solidFill>
              <a:effectLst/>
              <a:latin typeface="Calibri" panose="020F0502020204030204" pitchFamily="34" charset="0"/>
            </a:endParaRPr>
          </a:p>
          <a:p>
            <a:pPr algn="l" rtl="0"/>
            <a:r>
              <a:rPr lang="nl-NL" sz="1400" b="0" i="0">
                <a:solidFill>
                  <a:srgbClr val="212121"/>
                </a:solidFill>
                <a:effectLst/>
                <a:latin typeface="Calibri" panose="020F0502020204030204" pitchFamily="34" charset="0"/>
              </a:rPr>
              <a:t>15.05u - </a:t>
            </a:r>
            <a:r>
              <a:rPr lang="nl-NL" sz="1400">
                <a:solidFill>
                  <a:srgbClr val="212121"/>
                </a:solidFill>
                <a:latin typeface="Calibri" panose="020F0502020204030204" pitchFamily="34" charset="0"/>
              </a:rPr>
              <a:t>U</a:t>
            </a:r>
            <a:r>
              <a:rPr lang="nl-NL" sz="1400" b="1" i="0">
                <a:solidFill>
                  <a:srgbClr val="212121"/>
                </a:solidFill>
                <a:effectLst/>
                <a:latin typeface="Calibri" panose="020F0502020204030204" pitchFamily="34" charset="0"/>
              </a:rPr>
              <a:t>pdate OJOV</a:t>
            </a:r>
          </a:p>
          <a:p>
            <a:pPr marL="285750" indent="-285750" algn="l" rtl="0">
              <a:buFont typeface="Arial" panose="020B0604020202020204" pitchFamily="34" charset="0"/>
              <a:buChar char="•"/>
            </a:pPr>
            <a:r>
              <a:rPr lang="nl-NL" sz="1400" b="0" i="0">
                <a:solidFill>
                  <a:srgbClr val="212121"/>
                </a:solidFill>
                <a:effectLst/>
                <a:latin typeface="Calibri" panose="020F0502020204030204" pitchFamily="34" charset="0"/>
              </a:rPr>
              <a:t>Stand van zaken project</a:t>
            </a:r>
          </a:p>
          <a:p>
            <a:pPr marL="285750" indent="-285750" algn="l" rtl="0">
              <a:buFont typeface="Arial" panose="020B0604020202020204" pitchFamily="34" charset="0"/>
              <a:buChar char="•"/>
            </a:pPr>
            <a:r>
              <a:rPr lang="nl-NL" sz="1400" b="0" i="0">
                <a:solidFill>
                  <a:srgbClr val="212121"/>
                </a:solidFill>
                <a:effectLst/>
                <a:latin typeface="Calibri" panose="020F0502020204030204" pitchFamily="34" charset="0"/>
              </a:rPr>
              <a:t>Resultaten analyse interviews en vragenlijsten</a:t>
            </a:r>
          </a:p>
          <a:p>
            <a:pPr marL="285750" indent="-285750" algn="l" rtl="0">
              <a:buFont typeface="Arial" panose="020B0604020202020204" pitchFamily="34" charset="0"/>
              <a:buChar char="•"/>
            </a:pPr>
            <a:r>
              <a:rPr lang="nl-NL" sz="1400" b="0" i="0">
                <a:solidFill>
                  <a:srgbClr val="212121"/>
                </a:solidFill>
                <a:effectLst/>
                <a:latin typeface="Calibri" panose="020F0502020204030204" pitchFamily="34" charset="0"/>
              </a:rPr>
              <a:t>Centrale bevindingen</a:t>
            </a:r>
          </a:p>
          <a:p>
            <a:pPr algn="l" rtl="0"/>
            <a:r>
              <a:rPr lang="nl-NL" sz="1400" b="0" i="0">
                <a:solidFill>
                  <a:srgbClr val="212121"/>
                </a:solidFill>
                <a:effectLst/>
                <a:latin typeface="Calibri" panose="020F0502020204030204" pitchFamily="34" charset="0"/>
              </a:rPr>
              <a:t>15.45u - </a:t>
            </a:r>
            <a:r>
              <a:rPr lang="nl-NL" sz="1400" b="1" i="0">
                <a:solidFill>
                  <a:srgbClr val="212121"/>
                </a:solidFill>
                <a:effectLst/>
                <a:latin typeface="Calibri" panose="020F0502020204030204" pitchFamily="34" charset="0"/>
              </a:rPr>
              <a:t>Panelgesprek </a:t>
            </a:r>
            <a:r>
              <a:rPr lang="nl-NL" sz="1400" b="0" i="0">
                <a:solidFill>
                  <a:srgbClr val="212121"/>
                </a:solidFill>
                <a:effectLst/>
                <a:latin typeface="Calibri" panose="020F0502020204030204" pitchFamily="34" charset="0"/>
              </a:rPr>
              <a:t>Jongeren reageren op de bevindingen</a:t>
            </a:r>
          </a:p>
          <a:p>
            <a:r>
              <a:rPr lang="nl-NL" sz="1400" b="0">
                <a:solidFill>
                  <a:srgbClr val="212121"/>
                </a:solidFill>
                <a:latin typeface="Calibri"/>
                <a:ea typeface="ＭＳ Ｐゴシック"/>
              </a:rPr>
              <a:t>16.00u - </a:t>
            </a:r>
            <a:r>
              <a:rPr lang="nl-NL" sz="1400">
                <a:solidFill>
                  <a:srgbClr val="212121"/>
                </a:solidFill>
                <a:latin typeface="Calibri"/>
                <a:ea typeface="ＭＳ Ｐゴシック"/>
              </a:rPr>
              <a:t>Korte pauze  </a:t>
            </a:r>
            <a:endParaRPr lang="nl-NL" sz="1400" i="0">
              <a:solidFill>
                <a:srgbClr val="212121"/>
              </a:solidFill>
              <a:effectLst/>
              <a:latin typeface="Calibri" panose="020F0502020204030204" pitchFamily="34" charset="0"/>
            </a:endParaRPr>
          </a:p>
          <a:p>
            <a:r>
              <a:rPr lang="nl-NL" sz="1400" b="0">
                <a:solidFill>
                  <a:srgbClr val="212121"/>
                </a:solidFill>
                <a:latin typeface="Calibri"/>
                <a:ea typeface="ＭＳ Ｐゴシック"/>
              </a:rPr>
              <a:t>16.10u</a:t>
            </a:r>
            <a:r>
              <a:rPr lang="nl-NL" sz="1400" b="0" i="0">
                <a:solidFill>
                  <a:srgbClr val="212121"/>
                </a:solidFill>
                <a:effectLst/>
                <a:latin typeface="Calibri"/>
                <a:ea typeface="ＭＳ Ｐゴシック"/>
              </a:rPr>
              <a:t> - </a:t>
            </a:r>
            <a:r>
              <a:rPr lang="nl-NL" sz="1400">
                <a:solidFill>
                  <a:srgbClr val="212121"/>
                </a:solidFill>
                <a:latin typeface="Calibri"/>
                <a:ea typeface="ＭＳ Ｐゴシック"/>
              </a:rPr>
              <a:t>Workshops </a:t>
            </a:r>
            <a:r>
              <a:rPr lang="nl-NL" sz="1400" b="0" i="0">
                <a:solidFill>
                  <a:srgbClr val="212121"/>
                </a:solidFill>
                <a:effectLst/>
                <a:latin typeface="Calibri"/>
                <a:ea typeface="ＭＳ Ｐゴシック"/>
              </a:rPr>
              <a:t>Centrale thema's in break-out rooms</a:t>
            </a:r>
            <a:r>
              <a:rPr lang="nl-NL" sz="1400" b="0">
                <a:solidFill>
                  <a:srgbClr val="212121"/>
                </a:solidFill>
                <a:latin typeface="Calibri"/>
                <a:ea typeface="ＭＳ Ｐゴシック"/>
              </a:rPr>
              <a:t> </a:t>
            </a:r>
            <a:endParaRPr lang="nl-NL" sz="1400" b="0" i="0">
              <a:solidFill>
                <a:srgbClr val="212121"/>
              </a:solidFill>
              <a:effectLst/>
              <a:latin typeface="Calibri"/>
              <a:ea typeface="ＭＳ Ｐゴシック"/>
            </a:endParaRPr>
          </a:p>
          <a:p>
            <a:pPr marL="285750" indent="-285750">
              <a:buFont typeface="Arial" panose="020B0604020202020204" pitchFamily="34" charset="0"/>
              <a:buChar char="•"/>
            </a:pPr>
            <a:r>
              <a:rPr lang="nl-NL" sz="1400" b="0">
                <a:solidFill>
                  <a:srgbClr val="212121"/>
                </a:solidFill>
                <a:latin typeface="Calibri"/>
                <a:ea typeface="ＭＳ Ｐゴシック"/>
              </a:rPr>
              <a:t>Workshop 1: Relatiegericht</a:t>
            </a:r>
            <a:r>
              <a:rPr lang="nl-NL" sz="1400" b="0" i="0">
                <a:solidFill>
                  <a:srgbClr val="212121"/>
                </a:solidFill>
                <a:effectLst/>
                <a:latin typeface="Calibri"/>
                <a:ea typeface="ＭＳ Ｐゴシック"/>
              </a:rPr>
              <a:t> werken</a:t>
            </a:r>
          </a:p>
          <a:p>
            <a:pPr marL="285750" indent="-285750">
              <a:buFont typeface="Arial" panose="020B0604020202020204" pitchFamily="34" charset="0"/>
              <a:buChar char="•"/>
            </a:pPr>
            <a:r>
              <a:rPr lang="nl-NL" sz="1400" b="0">
                <a:solidFill>
                  <a:srgbClr val="212121"/>
                </a:solidFill>
                <a:latin typeface="Calibri"/>
                <a:ea typeface="ＭＳ Ｐゴシック"/>
              </a:rPr>
              <a:t>Workshop 2: Opleiden</a:t>
            </a:r>
            <a:r>
              <a:rPr lang="nl-NL" sz="1400" b="0" i="0">
                <a:solidFill>
                  <a:srgbClr val="212121"/>
                </a:solidFill>
                <a:effectLst/>
                <a:latin typeface="Calibri"/>
                <a:ea typeface="ＭＳ Ｐゴシック"/>
              </a:rPr>
              <a:t> tot professionele nabijheid</a:t>
            </a:r>
          </a:p>
          <a:p>
            <a:pPr marL="285750" indent="-285750">
              <a:buFont typeface="Arial" panose="020B0604020202020204" pitchFamily="34" charset="0"/>
              <a:buChar char="•"/>
            </a:pPr>
            <a:r>
              <a:rPr lang="nl-NL" sz="1400" b="0">
                <a:solidFill>
                  <a:srgbClr val="212121"/>
                </a:solidFill>
                <a:latin typeface="Calibri"/>
                <a:ea typeface="ＭＳ Ｐゴシック"/>
              </a:rPr>
              <a:t>Workshop 3: Niet</a:t>
            </a:r>
            <a:r>
              <a:rPr lang="nl-NL" sz="1400" b="0" i="0">
                <a:solidFill>
                  <a:srgbClr val="212121"/>
                </a:solidFill>
                <a:effectLst/>
                <a:latin typeface="Calibri"/>
                <a:ea typeface="ＭＳ Ｐゴシック"/>
              </a:rPr>
              <a:t> lullen maar poetsen</a:t>
            </a:r>
          </a:p>
          <a:p>
            <a:r>
              <a:rPr lang="nl-NL" sz="1400" b="0">
                <a:solidFill>
                  <a:srgbClr val="212121"/>
                </a:solidFill>
                <a:latin typeface="Calibri"/>
                <a:ea typeface="ＭＳ Ｐゴシック"/>
              </a:rPr>
              <a:t>16.40u - </a:t>
            </a:r>
            <a:r>
              <a:rPr lang="nl-NL" sz="1400">
                <a:solidFill>
                  <a:srgbClr val="212121"/>
                </a:solidFill>
                <a:latin typeface="Calibri"/>
                <a:ea typeface="ＭＳ Ｐゴシック"/>
              </a:rPr>
              <a:t>Korte pauze</a:t>
            </a:r>
            <a:endParaRPr lang="nl-NL" sz="1400" i="0">
              <a:solidFill>
                <a:srgbClr val="212121"/>
              </a:solidFill>
              <a:effectLst/>
              <a:latin typeface="Calibri"/>
              <a:ea typeface="ＭＳ Ｐゴシック"/>
            </a:endParaRPr>
          </a:p>
          <a:p>
            <a:pPr algn="l" rtl="0"/>
            <a:r>
              <a:rPr lang="nl-NL" sz="1400" b="0">
                <a:solidFill>
                  <a:srgbClr val="212121"/>
                </a:solidFill>
                <a:latin typeface="Calibri"/>
                <a:ea typeface="ＭＳ Ｐゴシック"/>
              </a:rPr>
              <a:t>16.45u</a:t>
            </a:r>
            <a:r>
              <a:rPr lang="nl-NL" sz="1400" b="0" i="0">
                <a:solidFill>
                  <a:srgbClr val="212121"/>
                </a:solidFill>
                <a:effectLst/>
                <a:latin typeface="Calibri"/>
                <a:ea typeface="ＭＳ Ｐゴシック"/>
              </a:rPr>
              <a:t> - </a:t>
            </a:r>
            <a:r>
              <a:rPr lang="nl-NL" sz="1400" b="1" i="0">
                <a:solidFill>
                  <a:srgbClr val="212121"/>
                </a:solidFill>
                <a:effectLst/>
                <a:latin typeface="Calibri"/>
                <a:ea typeface="ＭＳ Ｐゴシック"/>
              </a:rPr>
              <a:t>Nagesprek</a:t>
            </a:r>
            <a:r>
              <a:rPr lang="nl-NL" sz="1400" b="0" i="0">
                <a:solidFill>
                  <a:srgbClr val="212121"/>
                </a:solidFill>
                <a:effectLst/>
                <a:latin typeface="Calibri"/>
                <a:ea typeface="ＭＳ Ｐゴシック"/>
              </a:rPr>
              <a:t> met sleutelfiguren vanuit beleid, opleiding en werkveld</a:t>
            </a:r>
          </a:p>
          <a:p>
            <a:pPr algn="l" rtl="0"/>
            <a:r>
              <a:rPr lang="nl-NL" sz="1400" b="0" i="0">
                <a:solidFill>
                  <a:srgbClr val="212121"/>
                </a:solidFill>
                <a:effectLst/>
                <a:latin typeface="Calibri" panose="020F0502020204030204" pitchFamily="34" charset="0"/>
              </a:rPr>
              <a:t>17.15u - </a:t>
            </a:r>
            <a:r>
              <a:rPr lang="nl-NL" sz="1400" b="1" i="0">
                <a:solidFill>
                  <a:srgbClr val="212121"/>
                </a:solidFill>
                <a:effectLst/>
                <a:latin typeface="Calibri" panose="020F0502020204030204" pitchFamily="34" charset="0"/>
              </a:rPr>
              <a:t>Afsluiting</a:t>
            </a:r>
            <a:endParaRPr lang="nl-NL" sz="1400" b="0" i="0">
              <a:solidFill>
                <a:srgbClr val="212121"/>
              </a:solidFill>
              <a:effectLst/>
              <a:latin typeface="Calibri" panose="020F0502020204030204" pitchFamily="34" charset="0"/>
            </a:endParaRPr>
          </a:p>
          <a:p>
            <a:pPr marL="285750" indent="-285750">
              <a:buFont typeface="Arial" panose="020B0604020202020204" pitchFamily="34" charset="0"/>
              <a:buChar char="•"/>
            </a:pPr>
            <a:endParaRPr lang="nl-NL" sz="1800" b="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272180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a:solidFill>
                  <a:schemeClr val="tx1"/>
                </a:solidFill>
                <a:latin typeface="Arial Narrow" pitchFamily="-107" charset="0"/>
              </a:rPr>
              <a:t>Stand van </a:t>
            </a:r>
            <a:r>
              <a:rPr lang="en-US" err="1">
                <a:solidFill>
                  <a:schemeClr val="tx1"/>
                </a:solidFill>
                <a:latin typeface="Arial Narrow" pitchFamily="-107" charset="0"/>
              </a:rPr>
              <a:t>zaken</a:t>
            </a:r>
            <a:r>
              <a:rPr lang="en-US">
                <a:solidFill>
                  <a:schemeClr val="tx1"/>
                </a:solidFill>
                <a:latin typeface="Arial Narrow" pitchFamily="-107" charset="0"/>
              </a:rPr>
              <a:t> OJOV-</a:t>
            </a:r>
            <a:r>
              <a:rPr lang="en-US" err="1">
                <a:solidFill>
                  <a:schemeClr val="tx1"/>
                </a:solidFill>
                <a:latin typeface="Arial Narrow" pitchFamily="-107" charset="0"/>
              </a:rPr>
              <a:t>onderzoek</a:t>
            </a:r>
            <a:r>
              <a:rPr lang="en-US">
                <a:solidFill>
                  <a:schemeClr val="tx1"/>
                </a:solidFill>
                <a:latin typeface="Arial Narrow" pitchFamily="-107" charset="0"/>
              </a:rPr>
              <a:t> </a:t>
            </a: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087640" y="1708464"/>
            <a:ext cx="7444800" cy="4096800"/>
          </a:xfrm>
        </p:spPr>
        <p:txBody>
          <a:bodyPr/>
          <a:lstStyle/>
          <a:p>
            <a:pPr marL="342900" indent="-342900">
              <a:buFont typeface="Arial" panose="020B0604020202020204" pitchFamily="34" charset="0"/>
              <a:buChar char="•"/>
            </a:pPr>
            <a:r>
              <a:rPr lang="nl-NL" sz="1800" b="0">
                <a:solidFill>
                  <a:srgbClr val="3BB8C2"/>
                </a:solidFill>
              </a:rPr>
              <a:t>Onderzoek in Amsterdam, Haarlem en Rotterdam</a:t>
            </a:r>
          </a:p>
          <a:p>
            <a:pPr marL="611981" lvl="1" indent="-342900">
              <a:buFont typeface="Arial" panose="020B0604020202020204" pitchFamily="34" charset="0"/>
              <a:buChar char="•"/>
            </a:pPr>
            <a:r>
              <a:rPr lang="nl-NL" b="0">
                <a:solidFill>
                  <a:srgbClr val="3BB8C2"/>
                </a:solidFill>
              </a:rPr>
              <a:t>Looptijd project: nov 2017 – februari 2021</a:t>
            </a:r>
          </a:p>
          <a:p>
            <a:pPr marL="342900" indent="-342900">
              <a:buFont typeface="Arial" panose="020B0604020202020204" pitchFamily="34" charset="0"/>
              <a:buChar char="•"/>
            </a:pPr>
            <a:r>
              <a:rPr lang="nl-NL" sz="1800" b="0">
                <a:solidFill>
                  <a:srgbClr val="3BB8C2"/>
                </a:solidFill>
              </a:rPr>
              <a:t>Aantal bereikte jongeren 16-23 jaar</a:t>
            </a:r>
          </a:p>
          <a:p>
            <a:pPr marL="611981" lvl="1" indent="-342900">
              <a:buFont typeface="Arial" panose="020B0604020202020204" pitchFamily="34" charset="0"/>
              <a:buChar char="•"/>
            </a:pPr>
            <a:r>
              <a:rPr lang="nl-NL">
                <a:solidFill>
                  <a:srgbClr val="3BB8C2"/>
                </a:solidFill>
              </a:rPr>
              <a:t>Vragenlijsten: 678 </a:t>
            </a:r>
            <a:r>
              <a:rPr lang="nl-NL">
                <a:solidFill>
                  <a:srgbClr val="3BB8C2"/>
                </a:solidFill>
                <a:sym typeface="Wingdings" panose="05000000000000000000" pitchFamily="2" charset="2"/>
              </a:rPr>
              <a:t> 87 vervolgvragenlijsten</a:t>
            </a:r>
            <a:endParaRPr lang="nl-NL">
              <a:solidFill>
                <a:srgbClr val="3BB8C2"/>
              </a:solidFill>
            </a:endParaRPr>
          </a:p>
          <a:p>
            <a:pPr marL="611981" lvl="1" indent="-342900">
              <a:buFont typeface="Arial" panose="020B0604020202020204" pitchFamily="34" charset="0"/>
              <a:buChar char="•"/>
            </a:pPr>
            <a:r>
              <a:rPr lang="nl-NL" b="0">
                <a:solidFill>
                  <a:srgbClr val="3BB8C2"/>
                </a:solidFill>
              </a:rPr>
              <a:t>Interviews: 144 </a:t>
            </a:r>
            <a:r>
              <a:rPr lang="nl-NL" b="0">
                <a:solidFill>
                  <a:srgbClr val="3BB8C2"/>
                </a:solidFill>
                <a:sym typeface="Wingdings" panose="05000000000000000000" pitchFamily="2" charset="2"/>
              </a:rPr>
              <a:t> 39 vervolginterviews</a:t>
            </a:r>
            <a:endParaRPr lang="nl-NL" b="0">
              <a:solidFill>
                <a:srgbClr val="3BB8C2"/>
              </a:solidFill>
            </a:endParaRPr>
          </a:p>
          <a:p>
            <a:pPr marL="342900" indent="-342900">
              <a:buFont typeface="Arial" panose="020B0604020202020204" pitchFamily="34" charset="0"/>
              <a:buChar char="•"/>
            </a:pPr>
            <a:r>
              <a:rPr lang="nl-NL" sz="1800" b="0">
                <a:solidFill>
                  <a:srgbClr val="3BB8C2"/>
                </a:solidFill>
              </a:rPr>
              <a:t>Verwachting: 20-25 jongeren die we op drie momenten spreken</a:t>
            </a:r>
          </a:p>
          <a:p>
            <a:pPr marL="342900" indent="-342900">
              <a:buFont typeface="Arial" panose="020B0604020202020204" pitchFamily="34" charset="0"/>
              <a:buChar char="•"/>
            </a:pPr>
            <a:r>
              <a:rPr lang="nl-NL" sz="1800" b="0">
                <a:solidFill>
                  <a:srgbClr val="3BB8C2"/>
                </a:solidFill>
              </a:rPr>
              <a:t>Voorlopige opbrengsten </a:t>
            </a:r>
          </a:p>
          <a:p>
            <a:pPr marL="611981" lvl="1" indent="-342900">
              <a:buFont typeface="Arial" panose="020B0604020202020204" pitchFamily="34" charset="0"/>
              <a:buChar char="•"/>
            </a:pPr>
            <a:r>
              <a:rPr lang="nl-NL">
                <a:solidFill>
                  <a:srgbClr val="3BB8C2"/>
                </a:solidFill>
              </a:rPr>
              <a:t>Boekhoofdstuk </a:t>
            </a:r>
            <a:r>
              <a:rPr lang="nl-NL" i="1">
                <a:solidFill>
                  <a:srgbClr val="3BB8C2"/>
                </a:solidFill>
              </a:rPr>
              <a:t>Jongeren in overgang volwassenheid centraal </a:t>
            </a:r>
          </a:p>
          <a:p>
            <a:pPr marL="611981" lvl="1" indent="-342900">
              <a:buFont typeface="Arial" panose="020B0604020202020204" pitchFamily="34" charset="0"/>
              <a:buChar char="•"/>
            </a:pPr>
            <a:r>
              <a:rPr lang="nl-NL">
                <a:solidFill>
                  <a:srgbClr val="3BB8C2"/>
                </a:solidFill>
              </a:rPr>
              <a:t>Bejegening jongeren: kennisdocument en leermodule</a:t>
            </a:r>
          </a:p>
          <a:p>
            <a:pPr marL="611981" lvl="1" indent="-342900">
              <a:buFont typeface="Arial" panose="020B0604020202020204" pitchFamily="34" charset="0"/>
              <a:buChar char="•"/>
            </a:pPr>
            <a:r>
              <a:rPr lang="nl-NL" b="0">
                <a:solidFill>
                  <a:srgbClr val="3BB8C2"/>
                </a:solidFill>
              </a:rPr>
              <a:t>Drie artikelen Sociale Vraagstukken</a:t>
            </a:r>
          </a:p>
          <a:p>
            <a:pPr marL="611981" lvl="1" indent="-342900">
              <a:buFont typeface="Arial" panose="020B0604020202020204" pitchFamily="34" charset="0"/>
              <a:buChar char="•"/>
            </a:pPr>
            <a:r>
              <a:rPr lang="nl-NL">
                <a:solidFill>
                  <a:srgbClr val="3BB8C2"/>
                </a:solidFill>
              </a:rPr>
              <a:t>Internationaal wetenschappelijk artikel (ingediend)</a:t>
            </a:r>
          </a:p>
          <a:p>
            <a:pPr marL="611981" lvl="1" indent="-342900">
              <a:buFont typeface="Arial" panose="020B0604020202020204" pitchFamily="34" charset="0"/>
              <a:buChar char="•"/>
            </a:pPr>
            <a:r>
              <a:rPr lang="nl-NL">
                <a:solidFill>
                  <a:srgbClr val="3BB8C2"/>
                </a:solidFill>
              </a:rPr>
              <a:t>Landelijke digitale onderwijsleeromgeving: Plein 16-27 </a:t>
            </a:r>
          </a:p>
          <a:p>
            <a:pPr marL="611981" lvl="1" indent="-342900">
              <a:buFont typeface="Arial" panose="020B0604020202020204" pitchFamily="34" charset="0"/>
              <a:buChar char="•"/>
            </a:pPr>
            <a:r>
              <a:rPr lang="nl-NL">
                <a:solidFill>
                  <a:srgbClr val="3BB8C2"/>
                </a:solidFill>
              </a:rPr>
              <a:t>Rapportage 16-17 jarigen</a:t>
            </a:r>
          </a:p>
          <a:p>
            <a:pPr lvl="1" indent="0"/>
            <a:endParaRPr lang="nl-NL" b="0">
              <a:solidFill>
                <a:srgbClr val="3BB8C2"/>
              </a:solidFill>
            </a:endParaRPr>
          </a:p>
          <a:p>
            <a:pPr marL="611981" lvl="1" indent="-342900">
              <a:buFont typeface="Arial" panose="020B0604020202020204" pitchFamily="34" charset="0"/>
              <a:buChar char="•"/>
            </a:pPr>
            <a:endParaRPr lang="nl-NL" b="0">
              <a:solidFill>
                <a:srgbClr val="3BB8C2"/>
              </a:solidFill>
            </a:endParaRPr>
          </a:p>
          <a:p>
            <a:pPr marL="342900" indent="-342900">
              <a:buFont typeface="Arial" panose="020B0604020202020204" pitchFamily="34" charset="0"/>
              <a:buChar char="•"/>
            </a:pPr>
            <a:endParaRPr lang="nl-NL" sz="1800" b="0">
              <a:solidFill>
                <a:srgbClr val="3BB8C2"/>
              </a:solidFill>
            </a:endParaRPr>
          </a:p>
          <a:p>
            <a:pPr marL="342900" indent="-342900">
              <a:buFont typeface="Arial" panose="020B0604020202020204" pitchFamily="34" charset="0"/>
              <a:buChar char="•"/>
            </a:pPr>
            <a:endParaRPr lang="nl-NL" sz="1800" b="0">
              <a:solidFill>
                <a:srgbClr val="3BB8C2"/>
              </a:solidFill>
            </a:endParaRPr>
          </a:p>
          <a:p>
            <a:pPr marL="285750" indent="-285750">
              <a:buFont typeface="Arial" panose="020B0604020202020204" pitchFamily="34" charset="0"/>
              <a:buChar char="•"/>
            </a:pPr>
            <a:endParaRPr lang="nl-NL" sz="1800" b="0">
              <a:solidFill>
                <a:srgbClr val="3BB8C2"/>
              </a:solidFill>
            </a:endParaRPr>
          </a:p>
          <a:p>
            <a:pPr marL="611981" lvl="1" indent="-342900">
              <a:buFont typeface="Arial" panose="020B0604020202020204" pitchFamily="34" charset="0"/>
              <a:buChar char="•"/>
            </a:pPr>
            <a:endParaRPr lang="nl-NL">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624B63-1893-C748-B439-A98D5E895A93}" type="slidenum">
              <a:rPr kumimoji="0" lang="en-US" sz="900" b="0" i="0" u="none" strike="noStrike" kern="1200" cap="none" spc="0" normalizeH="0" baseline="0" noProof="0" smtClean="0">
                <a:ln>
                  <a:noFill/>
                </a:ln>
                <a:solidFill>
                  <a:srgbClr val="2D6A9A"/>
                </a:solidFill>
                <a:effectLst/>
                <a:uLnTx/>
                <a:uFillTx/>
                <a:latin typeface="Arial"/>
                <a:ea typeface="ＭＳ Ｐゴシック" pitchFamily="-107" charset="-128"/>
                <a:cs typeface="ＭＳ Ｐゴシック" pitchFamily="-107" charset="-128"/>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2D6A9A"/>
              </a:solidFill>
              <a:effectLst/>
              <a:uLnTx/>
              <a:uFillTx/>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5997"/>
            <a:ext cx="1979712" cy="569305"/>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8995" t="10176" b="28221"/>
          <a:stretch/>
        </p:blipFill>
        <p:spPr>
          <a:xfrm>
            <a:off x="7644384" y="769308"/>
            <a:ext cx="1500830" cy="629108"/>
          </a:xfrm>
          <a:prstGeom prst="rect">
            <a:avLst/>
          </a:prstGeom>
        </p:spPr>
      </p:pic>
    </p:spTree>
    <p:extLst>
      <p:ext uri="{BB962C8B-B14F-4D97-AF65-F5344CB8AC3E}">
        <p14:creationId xmlns:p14="http://schemas.microsoft.com/office/powerpoint/2010/main" val="112984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800" err="1">
                <a:solidFill>
                  <a:schemeClr val="tx1"/>
                </a:solidFill>
                <a:latin typeface="Arial Narrow" pitchFamily="-107" charset="0"/>
              </a:rPr>
              <a:t>Resultaten</a:t>
            </a:r>
            <a:r>
              <a:rPr lang="en-US" sz="2800">
                <a:solidFill>
                  <a:schemeClr val="tx1"/>
                </a:solidFill>
                <a:latin typeface="Arial Narrow" pitchFamily="-107" charset="0"/>
              </a:rPr>
              <a:t> </a:t>
            </a:r>
            <a:r>
              <a:rPr lang="en-US" sz="2800" err="1">
                <a:solidFill>
                  <a:schemeClr val="tx1"/>
                </a:solidFill>
                <a:latin typeface="Arial Narrow" pitchFamily="-107" charset="0"/>
              </a:rPr>
              <a:t>vragenlijsten</a:t>
            </a:r>
            <a:r>
              <a:rPr lang="en-US" sz="2800">
                <a:solidFill>
                  <a:schemeClr val="tx1"/>
                </a:solidFill>
                <a:latin typeface="Arial Narrow" pitchFamily="-107" charset="0"/>
              </a:rPr>
              <a:t>: </a:t>
            </a:r>
            <a:r>
              <a:rPr lang="en-US" sz="2800" err="1">
                <a:solidFill>
                  <a:schemeClr val="tx1"/>
                </a:solidFill>
                <a:latin typeface="Arial Narrow" pitchFamily="-107" charset="0"/>
              </a:rPr>
              <a:t>Achtergrond</a:t>
            </a:r>
            <a:endParaRPr lang="en-US" sz="28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p:txBody>
          <a:bodyPr/>
          <a:lstStyle/>
          <a:p>
            <a:pPr marL="257175" indent="-257175">
              <a:buFont typeface="Arial" panose="020B0604020202020204" pitchFamily="34" charset="0"/>
              <a:buChar char="•"/>
            </a:pPr>
            <a:endParaRPr lang="nl-NL" sz="2400" b="0">
              <a:solidFill>
                <a:srgbClr val="3BB8C2"/>
              </a:solidFill>
            </a:endParaRPr>
          </a:p>
          <a:p>
            <a:r>
              <a:rPr lang="nl-NL" sz="2400" b="0">
                <a:solidFill>
                  <a:srgbClr val="3BB8C2"/>
                </a:solidFill>
              </a:rPr>
              <a:t>We presenteren alleen de resultaten van de 16-17 jarigen</a:t>
            </a:r>
          </a:p>
          <a:p>
            <a:pPr marL="257175" indent="-257175">
              <a:buFont typeface="Arial" panose="020B0604020202020204" pitchFamily="34" charset="0"/>
              <a:buChar char="•"/>
            </a:pPr>
            <a:endParaRPr lang="nl-NL" sz="2400" b="0">
              <a:solidFill>
                <a:srgbClr val="3BB8C2"/>
              </a:solidFill>
            </a:endParaRPr>
          </a:p>
          <a:p>
            <a:r>
              <a:rPr lang="nl-NL" sz="2400">
                <a:solidFill>
                  <a:srgbClr val="3BB8C2"/>
                </a:solidFill>
              </a:rPr>
              <a:t>Achtergrond</a:t>
            </a:r>
            <a:r>
              <a:rPr lang="nl-NL" sz="2400" b="0">
                <a:solidFill>
                  <a:srgbClr val="3BB8C2"/>
                </a:solidFill>
              </a:rPr>
              <a:t> en kenmerken</a:t>
            </a:r>
          </a:p>
          <a:p>
            <a:pPr marL="458986" lvl="1" indent="-257175">
              <a:buFont typeface="Arial" panose="020B0604020202020204" pitchFamily="34" charset="0"/>
              <a:buChar char="•"/>
            </a:pPr>
            <a:r>
              <a:rPr lang="nl-NL" sz="2400">
                <a:solidFill>
                  <a:srgbClr val="3BB8C2"/>
                </a:solidFill>
              </a:rPr>
              <a:t>253 jongeren (125 mannen / 126 vrouwen)</a:t>
            </a:r>
          </a:p>
          <a:p>
            <a:pPr marL="458986" lvl="1" indent="-257175">
              <a:buFont typeface="Arial" panose="020B0604020202020204" pitchFamily="34" charset="0"/>
              <a:buChar char="•"/>
            </a:pPr>
            <a:r>
              <a:rPr lang="nl-NL" sz="2400">
                <a:solidFill>
                  <a:srgbClr val="3BB8C2"/>
                </a:solidFill>
              </a:rPr>
              <a:t>98% volgt een opleiding, voornamelijk mbo</a:t>
            </a:r>
          </a:p>
          <a:p>
            <a:pPr marL="458986" lvl="1" indent="-257175">
              <a:buFont typeface="Arial" panose="020B0604020202020204" pitchFamily="34" charset="0"/>
              <a:buChar char="•"/>
            </a:pPr>
            <a:r>
              <a:rPr lang="nl-NL" sz="2400">
                <a:solidFill>
                  <a:srgbClr val="3BB8C2"/>
                </a:solidFill>
              </a:rPr>
              <a:t>86% woont met zijn biologische ouders</a:t>
            </a:r>
          </a:p>
          <a:p>
            <a:pPr lvl="1" indent="0"/>
            <a:endParaRPr lang="nl-NL" sz="2400">
              <a:solidFill>
                <a:srgbClr val="3BB8C2"/>
              </a:solidFill>
            </a:endParaRPr>
          </a:p>
          <a:p>
            <a:endParaRPr lang="nl-NL" sz="2400" b="0">
              <a:solidFill>
                <a:srgbClr val="3BB8C2"/>
              </a:solidFill>
            </a:endParaRPr>
          </a:p>
          <a:p>
            <a:pPr marL="458986" lvl="1" indent="-257175">
              <a:buFont typeface="Arial" panose="020B0604020202020204" pitchFamily="34" charset="0"/>
              <a:buChar char="•"/>
            </a:pPr>
            <a:endParaRPr lang="nl-NL" sz="240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5</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526" y="257921"/>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spTree>
    <p:extLst>
      <p:ext uri="{BB962C8B-B14F-4D97-AF65-F5344CB8AC3E}">
        <p14:creationId xmlns:p14="http://schemas.microsoft.com/office/powerpoint/2010/main" val="161159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800" err="1">
                <a:solidFill>
                  <a:schemeClr val="tx1"/>
                </a:solidFill>
                <a:latin typeface="Arial Narrow" pitchFamily="-107" charset="0"/>
              </a:rPr>
              <a:t>Resultaten</a:t>
            </a:r>
            <a:r>
              <a:rPr lang="en-US" sz="2800">
                <a:solidFill>
                  <a:schemeClr val="tx1"/>
                </a:solidFill>
                <a:latin typeface="Arial Narrow" pitchFamily="-107" charset="0"/>
              </a:rPr>
              <a:t> </a:t>
            </a:r>
            <a:r>
              <a:rPr lang="en-US" sz="2800" err="1">
                <a:solidFill>
                  <a:schemeClr val="tx1"/>
                </a:solidFill>
                <a:latin typeface="Arial Narrow" pitchFamily="-107" charset="0"/>
              </a:rPr>
              <a:t>vragenlijsten</a:t>
            </a:r>
            <a:r>
              <a:rPr lang="en-US" sz="2800">
                <a:solidFill>
                  <a:schemeClr val="tx1"/>
                </a:solidFill>
                <a:latin typeface="Arial Narrow" pitchFamily="-107" charset="0"/>
              </a:rPr>
              <a:t>: </a:t>
            </a:r>
            <a:r>
              <a:rPr lang="en-US" sz="2800" err="1">
                <a:solidFill>
                  <a:schemeClr val="tx1"/>
                </a:solidFill>
                <a:latin typeface="Arial Narrow" pitchFamily="-107" charset="0"/>
              </a:rPr>
              <a:t>Levensdomeinen</a:t>
            </a:r>
            <a:endParaRPr lang="en-US" sz="28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855499" y="1867041"/>
            <a:ext cx="5583600" cy="3072600"/>
          </a:xfrm>
        </p:spPr>
        <p:txBody>
          <a:bodyPr/>
          <a:lstStyle/>
          <a:p>
            <a:pPr marL="257175" indent="-257175">
              <a:buFont typeface="Arial" panose="020B0604020202020204" pitchFamily="34" charset="0"/>
              <a:buChar char="•"/>
            </a:pPr>
            <a:endParaRPr lang="nl-NL" sz="1800" b="0">
              <a:solidFill>
                <a:srgbClr val="3BB8C2"/>
              </a:solidFill>
            </a:endParaRPr>
          </a:p>
          <a:p>
            <a:r>
              <a:rPr lang="nl-NL" sz="1800" b="0">
                <a:solidFill>
                  <a:srgbClr val="3BB8C2"/>
                </a:solidFill>
              </a:rPr>
              <a:t>De jongeren scoren relatief hoog op vragen over </a:t>
            </a:r>
            <a:r>
              <a:rPr lang="nl-NL" sz="1800">
                <a:solidFill>
                  <a:srgbClr val="3BB8C2"/>
                </a:solidFill>
              </a:rPr>
              <a:t>levensdomeinen</a:t>
            </a:r>
            <a:r>
              <a:rPr lang="nl-NL" sz="1800" b="0">
                <a:solidFill>
                  <a:srgbClr val="3BB8C2"/>
                </a:solidFill>
              </a:rPr>
              <a:t>, zoals:</a:t>
            </a:r>
          </a:p>
          <a:p>
            <a:endParaRPr lang="nl-NL" sz="1800" b="0">
              <a:solidFill>
                <a:srgbClr val="3BB8C2"/>
              </a:solidFill>
            </a:endParaRPr>
          </a:p>
          <a:p>
            <a:pPr marL="458986" lvl="1" indent="-257175">
              <a:buFont typeface="Arial" panose="020B0604020202020204" pitchFamily="34" charset="0"/>
              <a:buChar char="•"/>
            </a:pPr>
            <a:r>
              <a:rPr lang="nl-NL" sz="1800">
                <a:solidFill>
                  <a:srgbClr val="3BB8C2"/>
                </a:solidFill>
              </a:rPr>
              <a:t>Ze voelen zich gezond</a:t>
            </a:r>
          </a:p>
          <a:p>
            <a:pPr marL="458986" lvl="1" indent="-257175">
              <a:buFont typeface="Arial" panose="020B0604020202020204" pitchFamily="34" charset="0"/>
              <a:buChar char="•"/>
            </a:pPr>
            <a:r>
              <a:rPr lang="nl-NL" sz="1800" b="0">
                <a:solidFill>
                  <a:srgbClr val="3BB8C2"/>
                </a:solidFill>
              </a:rPr>
              <a:t>Ze hebbe</a:t>
            </a:r>
            <a:r>
              <a:rPr lang="nl-NL" sz="1800">
                <a:solidFill>
                  <a:srgbClr val="3BB8C2"/>
                </a:solidFill>
              </a:rPr>
              <a:t>n voldoende geld om te kopen wat ze belangrijk vinden</a:t>
            </a:r>
          </a:p>
          <a:p>
            <a:pPr marL="458986" lvl="1" indent="-257175">
              <a:buFont typeface="Arial" panose="020B0604020202020204" pitchFamily="34" charset="0"/>
              <a:buChar char="•"/>
            </a:pPr>
            <a:r>
              <a:rPr lang="nl-NL" sz="1800" b="0">
                <a:solidFill>
                  <a:srgbClr val="3BB8C2"/>
                </a:solidFill>
              </a:rPr>
              <a:t>Ze vinden dat het goed gaat op school</a:t>
            </a:r>
          </a:p>
          <a:p>
            <a:pPr marL="458986" lvl="1" indent="-257175">
              <a:buFont typeface="Arial" panose="020B0604020202020204" pitchFamily="34" charset="0"/>
              <a:buChar char="•"/>
            </a:pPr>
            <a:r>
              <a:rPr lang="nl-NL" sz="1800" b="0">
                <a:solidFill>
                  <a:srgbClr val="3BB8C2"/>
                </a:solidFill>
              </a:rPr>
              <a:t>Ze vinden dat ze goede vrienden hebben</a:t>
            </a:r>
          </a:p>
          <a:p>
            <a:pPr marL="458986" lvl="1" indent="-257175">
              <a:buFont typeface="Arial" panose="020B0604020202020204" pitchFamily="34" charset="0"/>
              <a:buChar char="•"/>
            </a:pPr>
            <a:r>
              <a:rPr lang="nl-NL" sz="1800" b="0">
                <a:solidFill>
                  <a:srgbClr val="3BB8C2"/>
                </a:solidFill>
              </a:rPr>
              <a:t>Ze houden zich aan de wet </a:t>
            </a:r>
          </a:p>
          <a:p>
            <a:pPr marL="458986" lvl="1" indent="-257175">
              <a:buFont typeface="Arial" panose="020B0604020202020204" pitchFamily="34" charset="0"/>
              <a:buChar char="•"/>
            </a:pPr>
            <a:r>
              <a:rPr lang="nl-NL" sz="1800" b="0">
                <a:solidFill>
                  <a:srgbClr val="3BB8C2"/>
                </a:solidFill>
              </a:rPr>
              <a:t>Ze hebben hun </a:t>
            </a:r>
            <a:r>
              <a:rPr lang="nl-NL" sz="1800">
                <a:solidFill>
                  <a:srgbClr val="3BB8C2"/>
                </a:solidFill>
              </a:rPr>
              <a:t>alcohol en drugsgebruik onder controle</a:t>
            </a:r>
            <a:r>
              <a:rPr lang="nl-NL" sz="1800" b="0">
                <a:solidFill>
                  <a:srgbClr val="3BB8C2"/>
                </a:solidFill>
              </a:rPr>
              <a:t> </a:t>
            </a:r>
          </a:p>
          <a:p>
            <a:pPr marL="610791" lvl="2" indent="-257175">
              <a:buFont typeface="Arial" panose="020B0604020202020204" pitchFamily="34" charset="0"/>
              <a:buChar char="•"/>
            </a:pPr>
            <a:r>
              <a:rPr lang="nl-NL" sz="1800">
                <a:solidFill>
                  <a:srgbClr val="3BB8C2"/>
                </a:solidFill>
              </a:rPr>
              <a:t>Meerderheid </a:t>
            </a:r>
            <a:r>
              <a:rPr lang="nl-NL" sz="1800" b="0">
                <a:solidFill>
                  <a:srgbClr val="3BB8C2"/>
                </a:solidFill>
              </a:rPr>
              <a:t>gebruikt überhaupt niet</a:t>
            </a:r>
          </a:p>
          <a:p>
            <a:pPr marL="458986" lvl="1" indent="-257175">
              <a:buFont typeface="Arial" panose="020B0604020202020204" pitchFamily="34" charset="0"/>
              <a:buChar char="•"/>
            </a:pPr>
            <a:r>
              <a:rPr lang="nl-NL" sz="1800" b="0">
                <a:solidFill>
                  <a:srgbClr val="3BB8C2"/>
                </a:solidFill>
              </a:rPr>
              <a:t>Een beperkt aantal jongeren zijn religieus</a:t>
            </a:r>
          </a:p>
          <a:p>
            <a:pPr marL="458986" lvl="1" indent="-257175">
              <a:buFont typeface="Arial" panose="020B0604020202020204" pitchFamily="34" charset="0"/>
              <a:buChar char="•"/>
            </a:pPr>
            <a:endParaRPr lang="nl-NL" sz="1800">
              <a:solidFill>
                <a:srgbClr val="3BB8C2"/>
              </a:solidFill>
            </a:endParaRPr>
          </a:p>
          <a:p>
            <a:endParaRPr lang="nl-NL" sz="1800" b="0">
              <a:solidFill>
                <a:srgbClr val="3BB8C2"/>
              </a:solidFill>
            </a:endParaRPr>
          </a:p>
          <a:p>
            <a:pPr marL="458986" lvl="1" indent="-257175">
              <a:buFont typeface="Arial" panose="020B0604020202020204" pitchFamily="34" charset="0"/>
              <a:buChar char="•"/>
            </a:pPr>
            <a:endParaRPr lang="nl-NL" sz="180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6</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718" y="158320"/>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spTree>
    <p:extLst>
      <p:ext uri="{BB962C8B-B14F-4D97-AF65-F5344CB8AC3E}">
        <p14:creationId xmlns:p14="http://schemas.microsoft.com/office/powerpoint/2010/main" val="208578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400" err="1">
                <a:solidFill>
                  <a:schemeClr val="tx1"/>
                </a:solidFill>
                <a:latin typeface="Arial Narrow" pitchFamily="-107" charset="0"/>
              </a:rPr>
              <a:t>Resultaten</a:t>
            </a:r>
            <a:r>
              <a:rPr lang="en-US" sz="2400">
                <a:solidFill>
                  <a:schemeClr val="tx1"/>
                </a:solidFill>
                <a:latin typeface="Arial Narrow" pitchFamily="-107" charset="0"/>
              </a:rPr>
              <a:t> </a:t>
            </a:r>
            <a:r>
              <a:rPr lang="en-US" sz="2400" err="1">
                <a:solidFill>
                  <a:schemeClr val="tx1"/>
                </a:solidFill>
                <a:latin typeface="Arial Narrow" pitchFamily="-107" charset="0"/>
              </a:rPr>
              <a:t>vragenlijsten</a:t>
            </a:r>
            <a:r>
              <a:rPr lang="en-US" sz="2400">
                <a:solidFill>
                  <a:schemeClr val="tx1"/>
                </a:solidFill>
                <a:latin typeface="Arial Narrow" pitchFamily="-107" charset="0"/>
              </a:rPr>
              <a:t>: </a:t>
            </a:r>
            <a:r>
              <a:rPr lang="en-US" sz="2400" err="1">
                <a:solidFill>
                  <a:schemeClr val="tx1"/>
                </a:solidFill>
                <a:latin typeface="Arial Narrow" pitchFamily="-107" charset="0"/>
              </a:rPr>
              <a:t>veerkracht</a:t>
            </a:r>
            <a:endParaRPr lang="en-US" sz="24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817190" y="1680146"/>
            <a:ext cx="8215974" cy="3072600"/>
          </a:xfrm>
        </p:spPr>
        <p:txBody>
          <a:bodyPr/>
          <a:lstStyle/>
          <a:p>
            <a:pPr marL="458986" lvl="1" indent="-257175">
              <a:buFont typeface="Arial" panose="020B0604020202020204" pitchFamily="34" charset="0"/>
              <a:buChar char="•"/>
            </a:pPr>
            <a:endParaRPr lang="nl-NL" sz="2000">
              <a:solidFill>
                <a:srgbClr val="3BB8C2"/>
              </a:solidFill>
            </a:endParaRPr>
          </a:p>
          <a:p>
            <a:pPr lvl="1" indent="0"/>
            <a:r>
              <a:rPr lang="nl-NL" sz="2000">
                <a:solidFill>
                  <a:srgbClr val="3BB8C2"/>
                </a:solidFill>
              </a:rPr>
              <a:t>Veerkracht vragenlijst heeft 3 schalen (28 vragen): </a:t>
            </a:r>
          </a:p>
          <a:p>
            <a:pPr marL="458986" lvl="1" indent="-257175">
              <a:buFont typeface="Arial" panose="020B0604020202020204" pitchFamily="34" charset="0"/>
              <a:buChar char="•"/>
            </a:pPr>
            <a:r>
              <a:rPr lang="nl-NL" sz="2000" b="1">
                <a:solidFill>
                  <a:srgbClr val="3BB8C2"/>
                </a:solidFill>
              </a:rPr>
              <a:t>individueel</a:t>
            </a:r>
            <a:r>
              <a:rPr lang="nl-NL" sz="2000">
                <a:solidFill>
                  <a:srgbClr val="3BB8C2"/>
                </a:solidFill>
              </a:rPr>
              <a:t> (11 vragen, over persoonlijke competenties, peer-support, sociale vaardigheden), </a:t>
            </a:r>
          </a:p>
          <a:p>
            <a:pPr marL="458986" lvl="1" indent="-257175">
              <a:buFont typeface="Arial" panose="020B0604020202020204" pitchFamily="34" charset="0"/>
              <a:buChar char="•"/>
            </a:pPr>
            <a:r>
              <a:rPr lang="nl-NL" sz="2000" b="1">
                <a:solidFill>
                  <a:srgbClr val="3BB8C2"/>
                </a:solidFill>
              </a:rPr>
              <a:t>relationeel</a:t>
            </a:r>
            <a:r>
              <a:rPr lang="nl-NL" sz="2000">
                <a:solidFill>
                  <a:srgbClr val="3BB8C2"/>
                </a:solidFill>
              </a:rPr>
              <a:t> (7 vragen, over fysieke en psychologische zorg) </a:t>
            </a:r>
          </a:p>
          <a:p>
            <a:pPr marL="458986" lvl="1" indent="-257175">
              <a:buFont typeface="Arial" panose="020B0604020202020204" pitchFamily="34" charset="0"/>
              <a:buChar char="•"/>
            </a:pPr>
            <a:r>
              <a:rPr lang="nl-NL" sz="2000" b="1">
                <a:solidFill>
                  <a:srgbClr val="3BB8C2"/>
                </a:solidFill>
              </a:rPr>
              <a:t>contextueel</a:t>
            </a:r>
            <a:r>
              <a:rPr lang="nl-NL" sz="2000">
                <a:solidFill>
                  <a:srgbClr val="3BB8C2"/>
                </a:solidFill>
              </a:rPr>
              <a:t> (10 vragen, over context en gemeenschap, waarde onderwijs en connectie met de cultuur)</a:t>
            </a:r>
          </a:p>
          <a:p>
            <a:pPr marL="458986" lvl="1" indent="-257175">
              <a:buFont typeface="Arial" panose="020B0604020202020204" pitchFamily="34" charset="0"/>
              <a:buChar char="•"/>
            </a:pPr>
            <a:endParaRPr lang="nl-NL" sz="2000">
              <a:solidFill>
                <a:srgbClr val="3BB8C2"/>
              </a:solidFill>
            </a:endParaRPr>
          </a:p>
          <a:p>
            <a:pPr lvl="1" indent="0"/>
            <a:r>
              <a:rPr lang="nl-NL" sz="2000">
                <a:solidFill>
                  <a:srgbClr val="3BB8C2"/>
                </a:solidFill>
              </a:rPr>
              <a:t>Jongeren zijn </a:t>
            </a:r>
          </a:p>
          <a:p>
            <a:pPr marL="458986" lvl="1" indent="-257175">
              <a:buFont typeface="Arial" panose="020B0604020202020204" pitchFamily="34" charset="0"/>
              <a:buChar char="•"/>
            </a:pPr>
            <a:r>
              <a:rPr lang="nl-NL" sz="2000">
                <a:solidFill>
                  <a:srgbClr val="3BB8C2"/>
                </a:solidFill>
              </a:rPr>
              <a:t>positief over eigen competenties</a:t>
            </a:r>
          </a:p>
          <a:p>
            <a:pPr marL="458986" lvl="1" indent="-257175">
              <a:buFont typeface="Arial" panose="020B0604020202020204" pitchFamily="34" charset="0"/>
              <a:buChar char="•"/>
            </a:pPr>
            <a:r>
              <a:rPr lang="nl-NL" sz="2000">
                <a:solidFill>
                  <a:srgbClr val="3BB8C2"/>
                </a:solidFill>
              </a:rPr>
              <a:t>scoren vooral hoog op relationeel (Ze zijn positief over de ondersteuning van hun ouders/verzorgers en vrienden)</a:t>
            </a:r>
          </a:p>
          <a:p>
            <a:pPr marL="458986" lvl="1" indent="-257175">
              <a:buFont typeface="Arial" panose="020B0604020202020204" pitchFamily="34" charset="0"/>
              <a:buChar char="•"/>
            </a:pPr>
            <a:r>
              <a:rPr lang="nl-NL" sz="2000">
                <a:solidFill>
                  <a:srgbClr val="3BB8C2"/>
                </a:solidFill>
              </a:rPr>
              <a:t>contextueel is diffuser (</a:t>
            </a:r>
            <a:r>
              <a:rPr lang="nl-NL" sz="2000" b="0">
                <a:solidFill>
                  <a:srgbClr val="3BB8C2"/>
                </a:solidFill>
              </a:rPr>
              <a:t>een deel is niet religieus en ontleent daar dus geen steun aan, </a:t>
            </a:r>
            <a:r>
              <a:rPr lang="nl-NL" sz="2000">
                <a:solidFill>
                  <a:srgbClr val="3BB8C2"/>
                </a:solidFill>
              </a:rPr>
              <a:t>wel vinden ze onderwijs belangrijk)</a:t>
            </a:r>
            <a:r>
              <a:rPr lang="nl-NL" sz="2000" b="0">
                <a:solidFill>
                  <a:srgbClr val="3BB8C2"/>
                </a:solidFill>
              </a:rPr>
              <a:t> </a:t>
            </a:r>
          </a:p>
          <a:p>
            <a:endParaRPr lang="nl-NL" sz="2000" b="0">
              <a:solidFill>
                <a:srgbClr val="3BB8C2"/>
              </a:solidFill>
            </a:endParaRPr>
          </a:p>
          <a:p>
            <a:pPr marL="458986" lvl="1" indent="-257175">
              <a:buFont typeface="Arial" panose="020B0604020202020204" pitchFamily="34" charset="0"/>
              <a:buChar char="•"/>
            </a:pPr>
            <a:endParaRPr lang="nl-NL" sz="2000">
              <a:solidFill>
                <a:srgbClr val="3BB8C2"/>
              </a:solidFill>
            </a:endParaRP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7</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238" y="117862"/>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spTree>
    <p:extLst>
      <p:ext uri="{BB962C8B-B14F-4D97-AF65-F5344CB8AC3E}">
        <p14:creationId xmlns:p14="http://schemas.microsoft.com/office/powerpoint/2010/main" val="42742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B8C2"/>
        </a:solid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solidFill>
            <a:srgbClr val="F7A62C"/>
          </a:solidFill>
        </p:spPr>
        <p:txBody>
          <a:bodyPr anchor="ctr"/>
          <a:lstStyle/>
          <a:p>
            <a:pPr eaLnBrk="1" hangingPunct="1"/>
            <a:r>
              <a:rPr lang="en-US" sz="2400" err="1">
                <a:solidFill>
                  <a:schemeClr val="tx1"/>
                </a:solidFill>
                <a:latin typeface="Arial Narrow" pitchFamily="-107" charset="0"/>
              </a:rPr>
              <a:t>Resultaten</a:t>
            </a:r>
            <a:r>
              <a:rPr lang="en-US" sz="2400">
                <a:solidFill>
                  <a:schemeClr val="tx1"/>
                </a:solidFill>
                <a:latin typeface="Arial Narrow" pitchFamily="-107" charset="0"/>
              </a:rPr>
              <a:t> </a:t>
            </a:r>
            <a:r>
              <a:rPr lang="en-US" sz="2400" err="1">
                <a:solidFill>
                  <a:schemeClr val="tx1"/>
                </a:solidFill>
                <a:latin typeface="Arial Narrow" pitchFamily="-107" charset="0"/>
              </a:rPr>
              <a:t>vragenlijsten</a:t>
            </a:r>
            <a:r>
              <a:rPr lang="en-US" sz="2400">
                <a:solidFill>
                  <a:schemeClr val="tx1"/>
                </a:solidFill>
                <a:latin typeface="Arial Narrow" pitchFamily="-107" charset="0"/>
              </a:rPr>
              <a:t>: </a:t>
            </a:r>
            <a:r>
              <a:rPr lang="en-US" sz="2400" err="1">
                <a:solidFill>
                  <a:schemeClr val="tx1"/>
                </a:solidFill>
                <a:latin typeface="Arial Narrow" pitchFamily="-107" charset="0"/>
              </a:rPr>
              <a:t>hulpverlening</a:t>
            </a:r>
            <a:endParaRPr lang="en-US" sz="2400">
              <a:solidFill>
                <a:schemeClr val="tx1"/>
              </a:solidFill>
              <a:latin typeface="Arial Narrow" pitchFamily="-107" charset="0"/>
            </a:endParaRPr>
          </a:p>
        </p:txBody>
      </p:sp>
      <p:sp>
        <p:nvSpPr>
          <p:cNvPr id="4" name="Tijdelijke aanduiding voor tekst 3">
            <a:extLst>
              <a:ext uri="{FF2B5EF4-FFF2-40B4-BE49-F238E27FC236}">
                <a16:creationId xmlns:a16="http://schemas.microsoft.com/office/drawing/2014/main" id="{83E8DF92-15B6-449F-93D3-3074DAE649B3}"/>
              </a:ext>
            </a:extLst>
          </p:cNvPr>
          <p:cNvSpPr>
            <a:spLocks noGrp="1"/>
          </p:cNvSpPr>
          <p:nvPr>
            <p:ph type="body" sz="quarter" idx="13"/>
          </p:nvPr>
        </p:nvSpPr>
        <p:spPr>
          <a:xfrm>
            <a:off x="1883015" y="2481950"/>
            <a:ext cx="5583600" cy="3072600"/>
          </a:xfrm>
        </p:spPr>
        <p:txBody>
          <a:bodyPr/>
          <a:lstStyle/>
          <a:p>
            <a:endParaRPr lang="nl-NL" sz="2400" b="0">
              <a:solidFill>
                <a:srgbClr val="3BB8C2"/>
              </a:solidFill>
            </a:endParaRPr>
          </a:p>
          <a:p>
            <a:pPr marL="458986" lvl="1" indent="-257175">
              <a:buFont typeface="Arial" panose="020B0604020202020204" pitchFamily="34" charset="0"/>
              <a:buChar char="•"/>
            </a:pPr>
            <a:r>
              <a:rPr lang="nl-NL" sz="2400">
                <a:solidFill>
                  <a:srgbClr val="3BB8C2"/>
                </a:solidFill>
              </a:rPr>
              <a:t>60% van de jongeren maakt gebruik van een vorm van hulpverlening</a:t>
            </a:r>
          </a:p>
          <a:p>
            <a:pPr lvl="1" indent="0"/>
            <a:endParaRPr lang="nl-NL" sz="2400">
              <a:solidFill>
                <a:srgbClr val="3BB8C2"/>
              </a:solidFill>
            </a:endParaRPr>
          </a:p>
          <a:p>
            <a:pPr marL="458986" lvl="1" indent="-257175">
              <a:buFont typeface="Arial" panose="020B0604020202020204" pitchFamily="34" charset="0"/>
              <a:buChar char="•"/>
            </a:pPr>
            <a:r>
              <a:rPr lang="nl-NL" sz="2400">
                <a:solidFill>
                  <a:srgbClr val="3BB8C2"/>
                </a:solidFill>
              </a:rPr>
              <a:t>Dit kan ook extra ondersteuning vanuit school zijn</a:t>
            </a:r>
          </a:p>
        </p:txBody>
      </p:sp>
      <p:sp>
        <p:nvSpPr>
          <p:cNvPr id="18436"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defTabSz="685800" fontAlgn="base">
              <a:spcBef>
                <a:spcPct val="0"/>
              </a:spcBef>
              <a:spcAft>
                <a:spcPct val="0"/>
              </a:spcAft>
              <a:defRPr/>
            </a:pPr>
            <a:fld id="{A2624B63-1893-C748-B439-A98D5E895A93}" type="slidenum">
              <a:rPr lang="en-US">
                <a:solidFill>
                  <a:srgbClr val="2D6A9A"/>
                </a:solidFill>
                <a:latin typeface="Arial"/>
                <a:ea typeface="ＭＳ Ｐゴシック" pitchFamily="-107" charset="-128"/>
                <a:cs typeface="ＭＳ Ｐゴシック" pitchFamily="-107" charset="-128"/>
              </a:rPr>
              <a:pPr defTabSz="685800" fontAlgn="base">
                <a:spcBef>
                  <a:spcPct val="0"/>
                </a:spcBef>
                <a:spcAft>
                  <a:spcPct val="0"/>
                </a:spcAft>
                <a:defRPr/>
              </a:pPr>
              <a:t>8</a:t>
            </a:fld>
            <a:endParaRPr lang="en-US">
              <a:solidFill>
                <a:srgbClr val="2D6A9A"/>
              </a:solidFill>
              <a:latin typeface="Arial"/>
              <a:ea typeface="ＭＳ Ｐゴシック" pitchFamily="-107" charset="-128"/>
              <a:cs typeface="ＭＳ Ｐゴシック" pitchFamily="-107" charset="-128"/>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689" y="205448"/>
            <a:ext cx="1484784" cy="426979"/>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8995" t="10176" b="28221"/>
          <a:stretch/>
        </p:blipFill>
        <p:spPr>
          <a:xfrm>
            <a:off x="6876288" y="1434231"/>
            <a:ext cx="1125623" cy="471831"/>
          </a:xfrm>
          <a:prstGeom prst="rect">
            <a:avLst/>
          </a:prstGeom>
        </p:spPr>
      </p:pic>
    </p:spTree>
    <p:extLst>
      <p:ext uri="{BB962C8B-B14F-4D97-AF65-F5344CB8AC3E}">
        <p14:creationId xmlns:p14="http://schemas.microsoft.com/office/powerpoint/2010/main" val="99001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581A-884D-4248-9E49-75A5AAF865D6}"/>
              </a:ext>
            </a:extLst>
          </p:cNvPr>
          <p:cNvSpPr>
            <a:spLocks noGrp="1"/>
          </p:cNvSpPr>
          <p:nvPr>
            <p:ph type="title"/>
          </p:nvPr>
        </p:nvSpPr>
        <p:spPr/>
        <p:txBody>
          <a:bodyPr/>
          <a:lstStyle/>
          <a:p>
            <a:endParaRPr lang="en-NL"/>
          </a:p>
        </p:txBody>
      </p:sp>
      <p:sp>
        <p:nvSpPr>
          <p:cNvPr id="3" name="Text Placeholder 2">
            <a:extLst>
              <a:ext uri="{FF2B5EF4-FFF2-40B4-BE49-F238E27FC236}">
                <a16:creationId xmlns:a16="http://schemas.microsoft.com/office/drawing/2014/main" id="{6B322DD4-CCE6-6D4D-9AFA-598C7F69411E}"/>
              </a:ext>
            </a:extLst>
          </p:cNvPr>
          <p:cNvSpPr>
            <a:spLocks noGrp="1"/>
          </p:cNvSpPr>
          <p:nvPr>
            <p:ph type="body" sz="quarter" idx="13"/>
          </p:nvPr>
        </p:nvSpPr>
        <p:spPr/>
        <p:txBody>
          <a:bodyPr/>
          <a:lstStyle/>
          <a:p>
            <a:endParaRPr lang="en-NL"/>
          </a:p>
        </p:txBody>
      </p:sp>
      <p:sp>
        <p:nvSpPr>
          <p:cNvPr id="4" name="Slide Number Placeholder 3">
            <a:extLst>
              <a:ext uri="{FF2B5EF4-FFF2-40B4-BE49-F238E27FC236}">
                <a16:creationId xmlns:a16="http://schemas.microsoft.com/office/drawing/2014/main" id="{974A05F5-AA52-2E44-87D9-6071EB328711}"/>
              </a:ext>
            </a:extLst>
          </p:cNvPr>
          <p:cNvSpPr>
            <a:spLocks noGrp="1"/>
          </p:cNvSpPr>
          <p:nvPr>
            <p:ph type="sldNum" sz="quarter" idx="14"/>
          </p:nvPr>
        </p:nvSpPr>
        <p:spPr/>
        <p:txBody>
          <a:bodyPr/>
          <a:lstStyle/>
          <a:p>
            <a:pPr defTabSz="685800">
              <a:defRPr/>
            </a:pPr>
            <a:fld id="{DD2AED3D-CB6F-A944-B43F-7A1202A24B41}" type="slidenum">
              <a:rPr lang="en-US">
                <a:solidFill>
                  <a:srgbClr val="009F8E"/>
                </a:solidFill>
                <a:latin typeface="Arial"/>
              </a:rPr>
              <a:pPr defTabSz="685800">
                <a:defRPr/>
              </a:pPr>
              <a:t>9</a:t>
            </a:fld>
            <a:endParaRPr lang="en-US">
              <a:solidFill>
                <a:srgbClr val="009F8E"/>
              </a:solidFill>
              <a:latin typeface="Arial"/>
            </a:endParaRPr>
          </a:p>
        </p:txBody>
      </p:sp>
      <p:pic>
        <p:nvPicPr>
          <p:cNvPr id="6" name="Afbeelding 5">
            <a:extLst>
              <a:ext uri="{FF2B5EF4-FFF2-40B4-BE49-F238E27FC236}">
                <a16:creationId xmlns:a16="http://schemas.microsoft.com/office/drawing/2014/main" id="{C6CD04EC-BDA0-4468-AF7C-F61B5BAD8896}"/>
              </a:ext>
            </a:extLst>
          </p:cNvPr>
          <p:cNvPicPr>
            <a:picLocks noChangeAspect="1"/>
          </p:cNvPicPr>
          <p:nvPr/>
        </p:nvPicPr>
        <p:blipFill>
          <a:blip r:embed="rId2"/>
          <a:stretch>
            <a:fillRect/>
          </a:stretch>
        </p:blipFill>
        <p:spPr>
          <a:xfrm>
            <a:off x="1" y="857250"/>
            <a:ext cx="9143999" cy="5143500"/>
          </a:xfrm>
          <a:prstGeom prst="rect">
            <a:avLst/>
          </a:prstGeom>
        </p:spPr>
      </p:pic>
    </p:spTree>
    <p:extLst>
      <p:ext uri="{BB962C8B-B14F-4D97-AF65-F5344CB8AC3E}">
        <p14:creationId xmlns:p14="http://schemas.microsoft.com/office/powerpoint/2010/main" val="1159658545"/>
      </p:ext>
    </p:extLst>
  </p:cSld>
  <p:clrMapOvr>
    <a:masterClrMapping/>
  </p:clrMapOvr>
</p:sld>
</file>

<file path=ppt/theme/theme1.xml><?xml version="1.0" encoding="utf-8"?>
<a:theme xmlns:a="http://schemas.openxmlformats.org/drawingml/2006/main" name="format_ppt_gsw">
  <a:themeElements>
    <a:clrScheme name="Inholland Domein GWS">
      <a:dk1>
        <a:sysClr val="windowText" lastClr="000000"/>
      </a:dk1>
      <a:lt1>
        <a:sysClr val="window" lastClr="FFFFFF"/>
      </a:lt1>
      <a:dk2>
        <a:srgbClr val="009F8E"/>
      </a:dk2>
      <a:lt2>
        <a:srgbClr val="E3027F"/>
      </a:lt2>
      <a:accent1>
        <a:srgbClr val="67AE3E"/>
      </a:accent1>
      <a:accent2>
        <a:srgbClr val="0066B3"/>
      </a:accent2>
      <a:accent3>
        <a:srgbClr val="B02A30"/>
      </a:accent3>
      <a:accent4>
        <a:srgbClr val="D3B21B"/>
      </a:accent4>
      <a:accent5>
        <a:srgbClr val="826B63"/>
      </a:accent5>
      <a:accent6>
        <a:srgbClr val="6F2C91"/>
      </a:accent6>
      <a:hlink>
        <a:srgbClr val="F78C1E"/>
      </a:hlink>
      <a:folHlink>
        <a:srgbClr val="FFFF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ormat_ppt_gsw">
  <a:themeElements>
    <a:clrScheme name="Inholland Domein GWS">
      <a:dk1>
        <a:sysClr val="windowText" lastClr="000000"/>
      </a:dk1>
      <a:lt1>
        <a:sysClr val="window" lastClr="FFFFFF"/>
      </a:lt1>
      <a:dk2>
        <a:srgbClr val="009F8E"/>
      </a:dk2>
      <a:lt2>
        <a:srgbClr val="E3027F"/>
      </a:lt2>
      <a:accent1>
        <a:srgbClr val="67AE3E"/>
      </a:accent1>
      <a:accent2>
        <a:srgbClr val="0066B3"/>
      </a:accent2>
      <a:accent3>
        <a:srgbClr val="B02A30"/>
      </a:accent3>
      <a:accent4>
        <a:srgbClr val="D3B21B"/>
      </a:accent4>
      <a:accent5>
        <a:srgbClr val="826B63"/>
      </a:accent5>
      <a:accent6>
        <a:srgbClr val="6F2C91"/>
      </a:accent6>
      <a:hlink>
        <a:srgbClr val="F78C1E"/>
      </a:hlink>
      <a:folHlink>
        <a:srgbClr val="FFFF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cbf44c1-fd62-48c6-81f4-d4ec3b1f0068">
      <UserInfo>
        <DisplayName>Vliet, Judith van</DisplayName>
        <AccountId>19</AccountId>
        <AccountType/>
      </UserInfo>
      <UserInfo>
        <DisplayName>Dijk, Mark van</DisplayName>
        <AccountId>16</AccountId>
        <AccountType/>
      </UserInfo>
      <UserInfo>
        <DisplayName>Bax-Driehuijs, Michelle</DisplayName>
        <AccountId>12</AccountId>
        <AccountType/>
      </UserInfo>
      <UserInfo>
        <DisplayName>Goor, Roel van</DisplayName>
        <AccountId>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D11A27FFDAE74BB0180E6702AF8E17" ma:contentTypeVersion="11" ma:contentTypeDescription="Een nieuw document maken." ma:contentTypeScope="" ma:versionID="e1ce6ee390e79ab48e61b557b8035e18">
  <xsd:schema xmlns:xsd="http://www.w3.org/2001/XMLSchema" xmlns:xs="http://www.w3.org/2001/XMLSchema" xmlns:p="http://schemas.microsoft.com/office/2006/metadata/properties" xmlns:ns2="5da326ae-f60b-43cf-aed1-a7dc30a27298" xmlns:ns3="5cbf44c1-fd62-48c6-81f4-d4ec3b1f0068" targetNamespace="http://schemas.microsoft.com/office/2006/metadata/properties" ma:root="true" ma:fieldsID="548b45eda45a7f4dcf20c363ac82292f" ns2:_="" ns3:_="">
    <xsd:import namespace="5da326ae-f60b-43cf-aed1-a7dc30a27298"/>
    <xsd:import namespace="5cbf44c1-fd62-48c6-81f4-d4ec3b1f00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326ae-f60b-43cf-aed1-a7dc30a272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f44c1-fd62-48c6-81f4-d4ec3b1f006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E5EEE2-9012-4BD9-B426-A887982DEA22}">
  <ds:schemaRefs>
    <ds:schemaRef ds:uri="http://schemas.microsoft.com/sharepoint/v3/contenttype/forms"/>
  </ds:schemaRefs>
</ds:datastoreItem>
</file>

<file path=customXml/itemProps2.xml><?xml version="1.0" encoding="utf-8"?>
<ds:datastoreItem xmlns:ds="http://schemas.openxmlformats.org/officeDocument/2006/customXml" ds:itemID="{AA00D252-66A1-4391-96A6-0A0F8A977947}">
  <ds:schemaRefs>
    <ds:schemaRef ds:uri="5cbf44c1-fd62-48c6-81f4-d4ec3b1f0068"/>
    <ds:schemaRef ds:uri="5da326ae-f60b-43cf-aed1-a7dc30a272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4D4A27-5E2C-4350-BE24-32717F9D96B7}">
  <ds:schemaRefs>
    <ds:schemaRef ds:uri="5cbf44c1-fd62-48c6-81f4-d4ec3b1f0068"/>
    <ds:schemaRef ds:uri="5da326ae-f60b-43cf-aed1-a7dc30a272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4809</Words>
  <Application>Microsoft Office PowerPoint</Application>
  <PresentationFormat>On-screen Show (4:3)</PresentationFormat>
  <Paragraphs>452</Paragraphs>
  <Slides>29</Slides>
  <Notes>26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format_ppt_gsw</vt:lpstr>
      <vt:lpstr>1_format_ppt_gsw</vt:lpstr>
      <vt:lpstr>Kennisatelier OJOV – 2 februari 2021    </vt:lpstr>
      <vt:lpstr>Welkom </vt:lpstr>
      <vt:lpstr>Programma </vt:lpstr>
      <vt:lpstr>Stand van zaken OJOV-onderzoek </vt:lpstr>
      <vt:lpstr>Resultaten vragenlijsten: Achtergrond</vt:lpstr>
      <vt:lpstr>Resultaten vragenlijsten: Levensdomeinen</vt:lpstr>
      <vt:lpstr>Resultaten vragenlijsten: veerkracht</vt:lpstr>
      <vt:lpstr>Resultaten vragenlijsten: hulpverlening</vt:lpstr>
      <vt:lpstr>PowerPoint Presentation</vt:lpstr>
      <vt:lpstr>Resultaten vragenlijsten: volwassen worden</vt:lpstr>
      <vt:lpstr>Resultaten vragenlijsten: Tevredenheid en toekomst</vt:lpstr>
      <vt:lpstr>Resultaten vragenlijsten 16-17 jaar </vt:lpstr>
      <vt:lpstr>Resultaten vragenlijsten 16-17 jaar </vt:lpstr>
      <vt:lpstr>Resultaten vragenlijsten 16-17 jaar </vt:lpstr>
      <vt:lpstr>Resultaten analyse interviews 16 – 17 jarigen</vt:lpstr>
      <vt:lpstr> Hoe is het gesteld met de jongeren?</vt:lpstr>
      <vt:lpstr>Welke ondersteuning helpt jongeren?</vt:lpstr>
      <vt:lpstr> Welke ondersteuning helpt jongeren? </vt:lpstr>
      <vt:lpstr> Welke ondersteuning helpt jongeren? </vt:lpstr>
      <vt:lpstr> In hoeverre zijn de jongeren voorbereid op de overgang naar 18 jaar? </vt:lpstr>
      <vt:lpstr>Conclusies</vt:lpstr>
      <vt:lpstr>   Wat betekent dit?</vt:lpstr>
      <vt:lpstr>Panelgesprek</vt:lpstr>
      <vt:lpstr>PowerPoint Presentation</vt:lpstr>
      <vt:lpstr>Workshops </vt:lpstr>
      <vt:lpstr>PowerPoint Presentation</vt:lpstr>
      <vt:lpstr>Nagesprek</vt:lpstr>
      <vt:lpstr>Afsluiting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Startconferentie</dc:title>
  <dc:creator>Bax-Driehuijs, Michelle</dc:creator>
  <cp:lastModifiedBy>Dijk, Mark van</cp:lastModifiedBy>
  <cp:revision>14</cp:revision>
  <cp:lastPrinted>2019-06-14T11:51:34Z</cp:lastPrinted>
  <dcterms:modified xsi:type="dcterms:W3CDTF">2021-02-17T19:41:15Z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0x010100AAD11A27FFDAE74BB0180E6702AF8E17</vt:lpwstr>
  </property>
</Properties>
</file>