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3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3"/>
  </p:notesMasterIdLst>
  <p:sldIdLst>
    <p:sldId id="296" r:id="rId4"/>
    <p:sldId id="270" r:id="rId5"/>
    <p:sldId id="257" r:id="rId6"/>
    <p:sldId id="258" r:id="rId7"/>
    <p:sldId id="288" r:id="rId8"/>
    <p:sldId id="280" r:id="rId9"/>
    <p:sldId id="261" r:id="rId10"/>
    <p:sldId id="262" r:id="rId11"/>
    <p:sldId id="263" r:id="rId12"/>
    <p:sldId id="274" r:id="rId13"/>
    <p:sldId id="264" r:id="rId14"/>
    <p:sldId id="275" r:id="rId15"/>
    <p:sldId id="276" r:id="rId16"/>
    <p:sldId id="277" r:id="rId17"/>
    <p:sldId id="265" r:id="rId18"/>
    <p:sldId id="266" r:id="rId19"/>
    <p:sldId id="267" r:id="rId20"/>
    <p:sldId id="297" r:id="rId21"/>
    <p:sldId id="268" r:id="rId22"/>
  </p:sldIdLst>
  <p:sldSz cx="12192000" cy="6858000"/>
  <p:notesSz cx="7772400" cy="100584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ven, M.A. van 't (Netta)" initials="LMv'(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E4C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101" d="100"/>
          <a:sy n="101" d="100"/>
        </p:scale>
        <p:origin x="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ustomXml" Target="../customXml/item3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FC846-98BD-4253-A731-AAE063051CE2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43571-4AB1-489A-AE0B-AA265B4DF9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329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C43571-4AB1-489A-AE0B-AA265B4DF94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517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C43571-4AB1-489A-AE0B-AA265B4DF94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9137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19562-CEAA-4C5F-A39F-1894713B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21C935-3BC2-428E-A535-2A3A0CF09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17F062-EB1B-41A1-991D-DB617EDC2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D7481D-C865-4F23-B0E8-4E3CA859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348AED-F1F3-40EC-9667-07B95BDEC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7546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19562-CEAA-4C5F-A39F-1894713B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21C935-3BC2-428E-A535-2A3A0CF09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17F062-EB1B-41A1-991D-DB617EDC2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7464-0D76-40DC-B9A4-DEE6AB90B4C8}" type="datetimeFigureOut">
              <a:rPr lang="nl-NL" smtClean="0"/>
              <a:t>17-11-20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D7481D-C865-4F23-B0E8-4E3CA859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348AED-F1F3-40EC-9667-07B95BDEC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1B50-5A85-4638-9766-6A8AEC836D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164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nl-NL" sz="6000" b="0" strike="noStrike" spc="-1">
                <a:solidFill>
                  <a:srgbClr val="000000"/>
                </a:solidFill>
                <a:latin typeface="Calibri Light"/>
              </a:rPr>
              <a:t>Klik om stijl te bewerken</a:t>
            </a:r>
            <a:endParaRPr lang="nl-NL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47289C8-C2CB-456C-9E96-B084CC5E84F0}" type="datetime">
              <a:rPr lang="nl-NL" sz="1200" b="0" strike="noStrike" spc="-1">
                <a:solidFill>
                  <a:srgbClr val="8B8B8B"/>
                </a:solidFill>
                <a:latin typeface="Calibri"/>
              </a:rPr>
              <a:t>17-11-20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nl-NL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303C0E1-DA22-4CA1-B3E2-1909CEE7108B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Klik om de opmaak van de overzichtstekst te bewerken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Tweede overzichtsniveau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Derde overzichtsniveau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Vierde overzichtsniveau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Vijfde overzichtsniveau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Zesde overzichtsniveau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Zevende overzichtsniveau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nl-NL" sz="4400" b="0" strike="noStrike" spc="-1">
                <a:solidFill>
                  <a:srgbClr val="000000"/>
                </a:solidFill>
                <a:latin typeface="Calibri Light"/>
              </a:rPr>
              <a:t>Klik om stijl te bewerken</a:t>
            </a: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Klikken om de tekststijl van het model te bewerken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>
                <a:solidFill>
                  <a:srgbClr val="000000"/>
                </a:solidFill>
                <a:latin typeface="Calibri"/>
              </a:rPr>
              <a:t>Tweede niveau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Derde niveau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Vierde niveau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Vijfde niveau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44D3A319-65C9-41AF-8D1A-63F9285E6D4E}" type="datetime">
              <a:rPr lang="nl-NL" sz="1200" b="0" strike="noStrike" spc="-1">
                <a:solidFill>
                  <a:srgbClr val="8B8B8B"/>
                </a:solidFill>
                <a:latin typeface="Calibri"/>
              </a:rPr>
              <a:t>17-11-20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nl-NL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3A7966A-C086-4572-A307-0206EFDF0888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nl-NL" sz="4400" b="0" strike="noStrike" spc="-1">
                <a:solidFill>
                  <a:srgbClr val="000000"/>
                </a:solidFill>
                <a:latin typeface="Calibri Light"/>
              </a:rPr>
              <a:t>Klik om stijl te bewerken</a:t>
            </a:r>
            <a:endParaRPr lang="nl-N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Klikken om de tekststijl van het model te bewerken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>
                <a:solidFill>
                  <a:srgbClr val="000000"/>
                </a:solidFill>
                <a:latin typeface="Calibri"/>
              </a:rPr>
              <a:t>Tweede niveau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Derde niveau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Vierde niveau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Vijfde niveau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>
                <a:solidFill>
                  <a:srgbClr val="000000"/>
                </a:solidFill>
                <a:latin typeface="Calibri"/>
              </a:rPr>
              <a:t>Klikken om de tekststijl van het model te bewerken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>
                <a:solidFill>
                  <a:srgbClr val="000000"/>
                </a:solidFill>
                <a:latin typeface="Calibri"/>
              </a:rPr>
              <a:t>Tweede niveau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Derde niveau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Vierde niveau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Vijfde niveau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A2B53475-B30D-41D8-8AEA-AD354EB13C9A}" type="datetime">
              <a:rPr lang="nl-NL" sz="1200" b="0" strike="noStrike" spc="-1">
                <a:solidFill>
                  <a:srgbClr val="8B8B8B"/>
                </a:solidFill>
                <a:latin typeface="Calibri"/>
              </a:rPr>
              <a:t>17-11-20</a:t>
            </a:fld>
            <a:endParaRPr lang="nl-NL" sz="12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nl-NL" sz="2400" b="0" strike="noStrike" spc="-1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A72689C-284E-41D0-9546-7962E86BEE4A}" type="slidenum">
              <a:rPr lang="nl-NL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E2DB208D-1C39-40D6-9A90-4ED072128476}"/>
              </a:ext>
            </a:extLst>
          </p:cNvPr>
          <p:cNvSpPr/>
          <p:nvPr/>
        </p:nvSpPr>
        <p:spPr>
          <a:xfrm>
            <a:off x="438150" y="704850"/>
            <a:ext cx="11095110" cy="8734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A50C74F7-C499-4A08-98D2-5C58A2505ED1}"/>
              </a:ext>
            </a:extLst>
          </p:cNvPr>
          <p:cNvSpPr/>
          <p:nvPr/>
        </p:nvSpPr>
        <p:spPr>
          <a:xfrm>
            <a:off x="438150" y="2646946"/>
            <a:ext cx="11095110" cy="38681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731520" rIns="457200" bIns="45720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nl-NL" sz="1000">
                <a:solidFill>
                  <a:srgbClr val="D00243"/>
                </a:solidFill>
              </a:rPr>
              <a:t>B</a:t>
            </a:r>
            <a:endParaRPr lang="nl-NL" sz="10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kstvak 196">
            <a:extLst>
              <a:ext uri="{FF2B5EF4-FFF2-40B4-BE49-F238E27FC236}">
                <a16:creationId xmlns:a16="http://schemas.microsoft.com/office/drawing/2014/main" id="{5D97BD8C-720C-4EA9-9135-2F22F6DF3B06}"/>
              </a:ext>
            </a:extLst>
          </p:cNvPr>
          <p:cNvSpPr txBox="1"/>
          <p:nvPr/>
        </p:nvSpPr>
        <p:spPr>
          <a:xfrm>
            <a:off x="438150" y="1578343"/>
            <a:ext cx="11095110" cy="873493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457200" tIns="91440" rIns="45720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500"/>
              </a:spcBef>
              <a:spcAft>
                <a:spcPts val="0"/>
              </a:spcAft>
            </a:pPr>
            <a:r>
              <a:rPr lang="nl-NL" sz="3600" cap="all">
                <a:solidFill>
                  <a:srgbClr val="4472C4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nl-NL" sz="10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A41C08B-0E67-40D8-BCA7-867A56881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2771" y="1589362"/>
            <a:ext cx="836645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3600" b="0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DENKEN IN MOGELIJKHEDEN BIJ DEMENTIE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cap="all" dirty="0">
                <a:solidFill>
                  <a:srgbClr val="4472C4"/>
                </a:solidFill>
                <a:latin typeface="Calibri" panose="020F0502020204030204" pitchFamily="34" charset="0"/>
              </a:rPr>
              <a:t>Module 2: COACHEN BIJ DOELEN stellen EN ACTIEPLANNEN maken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FD121DB-09A9-4121-880D-5043C8643B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235" y="2782779"/>
            <a:ext cx="3203451" cy="3018304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C647126E-A53E-49A7-90B4-D80A9866431F}"/>
              </a:ext>
            </a:extLst>
          </p:cNvPr>
          <p:cNvSpPr/>
          <p:nvPr/>
        </p:nvSpPr>
        <p:spPr>
          <a:xfrm>
            <a:off x="-85725" y="5918136"/>
            <a:ext cx="12420600" cy="9040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1EAA6C5C-97E0-406A-A2FD-6D84BCF502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363" y="6037277"/>
            <a:ext cx="2171700" cy="736354"/>
          </a:xfrm>
          <a:prstGeom prst="rect">
            <a:avLst/>
          </a:prstGeom>
        </p:spPr>
      </p:pic>
      <p:pic>
        <p:nvPicPr>
          <p:cNvPr id="13" name="E257DF31-9D8B-49BC-8E5D-BDBA3F788A59" descr="1BF05564-4B20-4508-8388-0CF5E632263A@lan">
            <a:extLst>
              <a:ext uri="{FF2B5EF4-FFF2-40B4-BE49-F238E27FC236}">
                <a16:creationId xmlns:a16="http://schemas.microsoft.com/office/drawing/2014/main" id="{8E2C447A-1C07-47D4-8D70-E28793253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64013" y="6316958"/>
            <a:ext cx="1361230" cy="38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DFA384BA-F28F-4E20-8328-8A7CDF3F76F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68971" y="6148202"/>
            <a:ext cx="1761089" cy="443954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2855B796-5A98-4EA2-AF4A-385257AEF6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1999360" y="5981422"/>
            <a:ext cx="2001140" cy="721213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B60A063-1A60-448F-8426-FB3EF34547F8}"/>
              </a:ext>
            </a:extLst>
          </p:cNvPr>
          <p:cNvSpPr txBox="1"/>
          <p:nvPr/>
        </p:nvSpPr>
        <p:spPr>
          <a:xfrm>
            <a:off x="438150" y="6178459"/>
            <a:ext cx="1486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rgbClr val="4472C4"/>
                </a:solidFill>
              </a:rPr>
              <a:t>Ontwikkeld door:</a:t>
            </a:r>
          </a:p>
        </p:txBody>
      </p:sp>
    </p:spTree>
    <p:extLst>
      <p:ext uri="{BB962C8B-B14F-4D97-AF65-F5344CB8AC3E}">
        <p14:creationId xmlns:p14="http://schemas.microsoft.com/office/powerpoint/2010/main" val="4189669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4472C4"/>
          </a:solidFill>
        </p:spPr>
        <p:txBody>
          <a:bodyPr anchor="ctr">
            <a:noAutofit/>
          </a:bodyPr>
          <a:lstStyle>
            <a:defPPr>
              <a:defRPr lang="nl-NL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dirty="0">
                <a:latin typeface="Calibri" panose="020F0502020204030204" pitchFamily="34" charset="0"/>
              </a:rPr>
              <a:t>Oefening: van behoeften naar doelen (1)</a:t>
            </a:r>
          </a:p>
        </p:txBody>
      </p:sp>
      <p:graphicFrame>
        <p:nvGraphicFramePr>
          <p:cNvPr id="149" name="Table 2"/>
          <p:cNvGraphicFramePr/>
          <p:nvPr>
            <p:extLst>
              <p:ext uri="{D42A27DB-BD31-4B8C-83A1-F6EECF244321}">
                <p14:modId xmlns:p14="http://schemas.microsoft.com/office/powerpoint/2010/main" val="775240949"/>
              </p:ext>
            </p:extLst>
          </p:nvPr>
        </p:nvGraphicFramePr>
        <p:xfrm>
          <a:off x="851400" y="1825560"/>
          <a:ext cx="10502280" cy="2011680"/>
        </p:xfrm>
        <a:graphic>
          <a:graphicData uri="http://schemas.openxmlformats.org/drawingml/2006/table">
            <a:tbl>
              <a:tblPr/>
              <a:tblGrid>
                <a:gridCol w="524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NL" sz="24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Behoeften persoon met dementie</a:t>
                      </a:r>
                      <a:endParaRPr lang="nl-NL" sz="24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NL" sz="24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Doelen</a:t>
                      </a:r>
                      <a:endParaRPr lang="nl-NL" sz="24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1480">
                <a:tc>
                  <a:txBody>
                    <a:bodyPr/>
                    <a:lstStyle/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wil zelf een kopje koffie </a:t>
                      </a:r>
                      <a:b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kunnen zetten</a:t>
                      </a:r>
                      <a:endParaRPr lang="nl-NL" sz="2400" b="0" strike="noStrike" spc="-1" dirty="0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wil nog boodschappen </a:t>
                      </a:r>
                      <a:b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kunnen doen</a:t>
                      </a:r>
                      <a:endParaRPr lang="nl-NL" sz="24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zet iedere ochtend koffie met </a:t>
                      </a:r>
                      <a:r>
                        <a:rPr lang="nl-NL" sz="24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nespresso</a:t>
                      </a: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-apparaat</a:t>
                      </a:r>
                      <a:endParaRPr lang="nl-NL" sz="2400" b="0" strike="noStrike" spc="-1" dirty="0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doe 2x per week boodschappen bij buurtwinkel X, m.b.v. een lijstje </a:t>
                      </a:r>
                      <a:endParaRPr lang="nl-NL" sz="24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134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4472C4"/>
          </a:solidFill>
        </p:spPr>
        <p:txBody>
          <a:bodyPr anchor="ctr">
            <a:noAutofit/>
          </a:bodyPr>
          <a:lstStyle>
            <a:defPPr>
              <a:defRPr lang="nl-NL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dirty="0">
                <a:latin typeface="Calibri" panose="020F0502020204030204" pitchFamily="34" charset="0"/>
              </a:rPr>
              <a:t>Oefening: van behoeften naar doelen (2)</a:t>
            </a:r>
          </a:p>
        </p:txBody>
      </p:sp>
      <p:graphicFrame>
        <p:nvGraphicFramePr>
          <p:cNvPr id="151" name="Table 2"/>
          <p:cNvGraphicFramePr/>
          <p:nvPr>
            <p:extLst>
              <p:ext uri="{D42A27DB-BD31-4B8C-83A1-F6EECF244321}">
                <p14:modId xmlns:p14="http://schemas.microsoft.com/office/powerpoint/2010/main" val="4092194320"/>
              </p:ext>
            </p:extLst>
          </p:nvPr>
        </p:nvGraphicFramePr>
        <p:xfrm>
          <a:off x="838080" y="1825560"/>
          <a:ext cx="10515600" cy="390312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NL" sz="24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Behoeften van naaste</a:t>
                      </a:r>
                      <a:endParaRPr lang="nl-NL" sz="24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NL" sz="2400" b="0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Doelen</a:t>
                      </a:r>
                      <a:endParaRPr lang="nl-NL" sz="2400" b="0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5920">
                <a:tc>
                  <a:txBody>
                    <a:bodyPr/>
                    <a:lstStyle/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Als ik ziek ben wil ik graag nog een kopje thee op bed krijgen</a:t>
                      </a:r>
                      <a:endParaRPr lang="nl-NL" sz="2400" b="0" strike="noStrike" spc="-1" dirty="0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wil graag naar mijn koor blijven gaan</a:t>
                      </a:r>
                      <a:endParaRPr lang="nl-NL" sz="2400" b="0" strike="noStrike" spc="-1" dirty="0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ben ongerust als mijn partner zelf nog op de fiets naar buiten gaat, ook al is er nog niets gebeurd.</a:t>
                      </a:r>
                      <a:endParaRPr lang="nl-NL" sz="2400" b="0" strike="noStrike" spc="-1" dirty="0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wil graag met mijn partner naar een concert gaan.</a:t>
                      </a:r>
                      <a:endParaRPr lang="nl-NL" sz="24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" indent="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nl-NL" sz="24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4472C4"/>
          </a:solidFill>
        </p:spPr>
        <p:txBody>
          <a:bodyPr anchor="ctr">
            <a:noAutofit/>
          </a:bodyPr>
          <a:lstStyle>
            <a:defPPr>
              <a:defRPr lang="nl-NL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dirty="0">
                <a:latin typeface="Calibri" panose="020F0502020204030204" pitchFamily="34" charset="0"/>
              </a:rPr>
              <a:t>Oefening: van behoeften naar doelen (2)</a:t>
            </a:r>
          </a:p>
        </p:txBody>
      </p:sp>
      <p:graphicFrame>
        <p:nvGraphicFramePr>
          <p:cNvPr id="151" name="Table 2"/>
          <p:cNvGraphicFramePr/>
          <p:nvPr>
            <p:extLst>
              <p:ext uri="{D42A27DB-BD31-4B8C-83A1-F6EECF244321}">
                <p14:modId xmlns:p14="http://schemas.microsoft.com/office/powerpoint/2010/main" val="890641322"/>
              </p:ext>
            </p:extLst>
          </p:nvPr>
        </p:nvGraphicFramePr>
        <p:xfrm>
          <a:off x="838080" y="1825560"/>
          <a:ext cx="10515600" cy="420624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NL" sz="2400" b="1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Behoeften van naaste</a:t>
                      </a:r>
                      <a:endParaRPr lang="nl-NL" sz="24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NL" sz="2400" b="1" strike="noStrike" spc="-1" dirty="0">
                          <a:solidFill>
                            <a:schemeClr val="bg1"/>
                          </a:solidFill>
                          <a:latin typeface="Calibri"/>
                        </a:rPr>
                        <a:t>Doelen</a:t>
                      </a:r>
                      <a:endParaRPr lang="nl-NL" sz="2400" b="1" strike="noStrike" spc="-1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5920">
                <a:tc>
                  <a:txBody>
                    <a:bodyPr/>
                    <a:lstStyle/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Als ik ziek ben wil ik graag nog een kopje thee op bed krijgen</a:t>
                      </a:r>
                      <a:endParaRPr lang="nl-NL" sz="2400" b="0" strike="noStrike" spc="-1" dirty="0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wil graag naar mijn koor blijven gaan</a:t>
                      </a:r>
                      <a:endParaRPr lang="nl-NL" sz="2400" b="0" strike="noStrike" spc="-1" dirty="0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ben ongerust als mijn partner zelf nog op de fiets naar buiten gaat, ook al is er nog niets gebeurd.</a:t>
                      </a:r>
                      <a:endParaRPr lang="nl-NL" sz="2400" b="0" strike="noStrike" spc="-1" dirty="0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wil graag met mijn partner naar een concert gaan.</a:t>
                      </a:r>
                      <a:endParaRPr lang="nl-NL" sz="24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vraag mijn man een kopje thee voor mij te maken/geef hem instructie </a:t>
                      </a:r>
                      <a:endParaRPr lang="nl-NL" sz="2400" b="0" strike="noStrike" spc="-1" dirty="0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kan zonder zorgen éen avond per week de koorrepetitie bijwonen</a:t>
                      </a:r>
                      <a:endParaRPr lang="nl-NL" sz="2400" b="0" strike="noStrike" spc="-1" dirty="0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weet of mijn naaste veilig op de fiets weg kan </a:t>
                      </a:r>
                      <a:endParaRPr lang="nl-NL" sz="2400" b="0" strike="noStrike" spc="-1" dirty="0">
                        <a:latin typeface="Arial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Ik bezoek samen een concert, 1x per maand, en kies een passende voorstelling, geschikt tijdstip, en goed te bereiken zaal.</a:t>
                      </a:r>
                      <a:endParaRPr lang="nl-NL" sz="2400" b="0" strike="noStrike" spc="-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592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5A061B-5484-4E7B-BFE2-B977B9564C6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838080" y="2177891"/>
            <a:ext cx="10515240" cy="2271391"/>
          </a:xfrm>
        </p:spPr>
        <p:txBody>
          <a:bodyPr/>
          <a:lstStyle/>
          <a:p>
            <a:r>
              <a:rPr lang="nl-NL" sz="4000" dirty="0">
                <a:latin typeface="Calibri" panose="020F0502020204030204" pitchFamily="34" charset="0"/>
              </a:rPr>
              <a:t>te globaal</a:t>
            </a:r>
          </a:p>
          <a:p>
            <a:r>
              <a:rPr lang="nl-NL" sz="4000" dirty="0">
                <a:latin typeface="Calibri" panose="020F0502020204030204" pitchFamily="34" charset="0"/>
              </a:rPr>
              <a:t>te breed</a:t>
            </a:r>
          </a:p>
          <a:p>
            <a:r>
              <a:rPr lang="nl-NL" sz="4000" dirty="0">
                <a:latin typeface="Calibri" panose="020F0502020204030204" pitchFamily="34" charset="0"/>
              </a:rPr>
              <a:t>onrealistisch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Pijl: rechts 3">
            <a:extLst>
              <a:ext uri="{FF2B5EF4-FFF2-40B4-BE49-F238E27FC236}">
                <a16:creationId xmlns:a16="http://schemas.microsoft.com/office/drawing/2014/main" id="{E4129D27-3FB4-4C98-B99A-BCA510892715}"/>
              </a:ext>
            </a:extLst>
          </p:cNvPr>
          <p:cNvSpPr/>
          <p:nvPr/>
        </p:nvSpPr>
        <p:spPr>
          <a:xfrm>
            <a:off x="838080" y="4291066"/>
            <a:ext cx="1319904" cy="402336"/>
          </a:xfrm>
          <a:prstGeom prst="rightArrow">
            <a:avLst/>
          </a:prstGeom>
          <a:ln w="38100">
            <a:solidFill>
              <a:srgbClr val="D20E4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3C8338E-0C10-41DA-8996-B4D7A3B8FE1B}"/>
              </a:ext>
            </a:extLst>
          </p:cNvPr>
          <p:cNvSpPr txBox="1"/>
          <p:nvPr/>
        </p:nvSpPr>
        <p:spPr>
          <a:xfrm>
            <a:off x="2262902" y="4230624"/>
            <a:ext cx="6027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Calibri" panose="020F0502020204030204" pitchFamily="34" charset="0"/>
              </a:rPr>
              <a:t>terug naar de behoefteanalyse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ED00020-1047-405A-AEA2-4EDC4504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extShape 1">
            <a:extLst>
              <a:ext uri="{FF2B5EF4-FFF2-40B4-BE49-F238E27FC236}">
                <a16:creationId xmlns:a16="http://schemas.microsoft.com/office/drawing/2014/main" id="{34B7570A-DA38-49FB-AE37-C2DAA311BBBB}"/>
              </a:ext>
            </a:extLst>
          </p:cNvPr>
          <p:cNvSpPr txBox="1"/>
          <p:nvPr/>
        </p:nvSpPr>
        <p:spPr>
          <a:xfrm>
            <a:off x="838080" y="365040"/>
            <a:ext cx="10515240" cy="1080000"/>
          </a:xfrm>
          <a:prstGeom prst="rect">
            <a:avLst/>
          </a:prstGeom>
          <a:solidFill>
            <a:srgbClr val="4472C4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dirty="0">
                <a:latin typeface="Calibri" panose="020F0502020204030204" pitchFamily="34" charset="0"/>
              </a:rPr>
              <a:t>Valkuilen bij het stellen van doelen</a:t>
            </a:r>
          </a:p>
        </p:txBody>
      </p:sp>
    </p:spTree>
    <p:extLst>
      <p:ext uri="{BB962C8B-B14F-4D97-AF65-F5344CB8AC3E}">
        <p14:creationId xmlns:p14="http://schemas.microsoft.com/office/powerpoint/2010/main" val="464033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3A188FC-BAFD-4B14-8F8D-F2C10DFA4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340149"/>
              </p:ext>
            </p:extLst>
          </p:nvPr>
        </p:nvGraphicFramePr>
        <p:xfrm>
          <a:off x="850605" y="2020113"/>
          <a:ext cx="10503195" cy="3017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03195">
                  <a:extLst>
                    <a:ext uri="{9D8B030D-6E8A-4147-A177-3AD203B41FA5}">
                      <a16:colId xmlns:a16="http://schemas.microsoft.com/office/drawing/2014/main" val="202267893"/>
                    </a:ext>
                  </a:extLst>
                </a:gridCol>
              </a:tblGrid>
              <a:tr h="767744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NL" sz="2800" dirty="0">
                          <a:latin typeface="Calibri" panose="020F0502020204030204" pitchFamily="34" charset="0"/>
                        </a:rPr>
                        <a:t>Huidige versus gewenste situatie (kijk naar dag- en weekindeling)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nl-NL" sz="2800" dirty="0">
                          <a:latin typeface="Calibri" panose="020F0502020204030204" pitchFamily="34" charset="0"/>
                        </a:rPr>
                        <a:t>Verdeel in stappen, gebruik strategieën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2800" dirty="0">
                          <a:latin typeface="Calibri" panose="020F0502020204030204" pitchFamily="34" charset="0"/>
                        </a:rPr>
                        <a:t>Houd rekening met problemen rondom uitvoering bij persoon met dementie en belasting voor naaste hoe kan clientpaar zien of het lukt?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l-NL" sz="2800" dirty="0">
                          <a:latin typeface="Calibri" panose="020F0502020204030204" pitchFamily="34" charset="0"/>
                        </a:rPr>
                        <a:t>Coaching: gebruik creativiteit</a:t>
                      </a:r>
                    </a:p>
                    <a:p>
                      <a:endParaRPr lang="nl-NL" sz="2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2901737"/>
                  </a:ext>
                </a:extLst>
              </a:tr>
            </a:tbl>
          </a:graphicData>
        </a:graphic>
      </p:graphicFrame>
      <p:sp>
        <p:nvSpPr>
          <p:cNvPr id="5" name="TextShape 1">
            <a:extLst>
              <a:ext uri="{FF2B5EF4-FFF2-40B4-BE49-F238E27FC236}">
                <a16:creationId xmlns:a16="http://schemas.microsoft.com/office/drawing/2014/main" id="{94C6970A-E523-4D1A-9F5C-1F14DD02BBB7}"/>
              </a:ext>
            </a:extLst>
          </p:cNvPr>
          <p:cNvSpPr txBox="1"/>
          <p:nvPr/>
        </p:nvSpPr>
        <p:spPr>
          <a:xfrm>
            <a:off x="838080" y="365040"/>
            <a:ext cx="10515240" cy="1080000"/>
          </a:xfrm>
          <a:prstGeom prst="rect">
            <a:avLst/>
          </a:prstGeom>
          <a:solidFill>
            <a:srgbClr val="4472C4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4800" dirty="0">
                <a:latin typeface="Calibri" panose="020F0502020204030204" pitchFamily="34" charset="0"/>
              </a:rPr>
              <a:t>Actieplan: </a:t>
            </a:r>
            <a:br>
              <a:rPr lang="nl-NL" sz="4800" dirty="0">
                <a:latin typeface="Calibri" panose="020F0502020204030204" pitchFamily="34" charset="0"/>
              </a:rPr>
            </a:br>
            <a:r>
              <a:rPr lang="nl-NL" sz="4800" dirty="0">
                <a:latin typeface="Calibri" panose="020F0502020204030204" pitchFamily="34" charset="0"/>
              </a:rPr>
              <a:t>stappen om doel in praktijk te brengen</a:t>
            </a:r>
          </a:p>
        </p:txBody>
      </p:sp>
    </p:spTree>
    <p:extLst>
      <p:ext uri="{BB962C8B-B14F-4D97-AF65-F5344CB8AC3E}">
        <p14:creationId xmlns:p14="http://schemas.microsoft.com/office/powerpoint/2010/main" val="588078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838080" y="365040"/>
            <a:ext cx="10515240" cy="1080000"/>
          </a:xfrm>
          <a:prstGeom prst="rect">
            <a:avLst/>
          </a:prstGeom>
          <a:solidFill>
            <a:srgbClr val="4472C4"/>
          </a:solidFill>
        </p:spPr>
        <p:txBody>
          <a:bodyPr lIns="0" tIns="0" rIns="0" bIns="0" anchor="ctr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8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nl-NL" dirty="0"/>
              <a:t>Creatief leren denken</a:t>
            </a:r>
          </a:p>
        </p:txBody>
      </p:sp>
      <p:sp>
        <p:nvSpPr>
          <p:cNvPr id="153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Wat is het? Creatief leren kijken naar de behoefte en het doel.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Waarom? Omdat iedereen geneigd is in te vullen vanuit zijn/haar eigen achtergrond. Dat is niet per se passend voor het cliëntpaar.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Creatief denken kan een bron van vernieuwing zijn.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Creatief denken geeft ruimte en verhindert dat je meteen denkt: ‘dit is de oplossing’ of ‘dit is niet haalbaar’</a:t>
            </a: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838080" y="365040"/>
            <a:ext cx="10515240" cy="1080000"/>
          </a:xfrm>
          <a:prstGeom prst="rect">
            <a:avLst/>
          </a:prstGeom>
          <a:solidFill>
            <a:srgbClr val="4472C4"/>
          </a:solidFill>
        </p:spPr>
        <p:txBody>
          <a:bodyPr lIns="0" tIns="0" rIns="0" bIns="0" anchor="ctr">
            <a:noAutofit/>
          </a:bodyPr>
          <a:lstStyle>
            <a:defPPr>
              <a:defRPr lang="nl-NL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8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nl-NL" dirty="0"/>
              <a:t>Actieplan maken (1) </a:t>
            </a:r>
          </a:p>
        </p:txBody>
      </p:sp>
      <p:sp>
        <p:nvSpPr>
          <p:cNvPr id="155" name="TextShape 2"/>
          <p:cNvSpPr txBox="1"/>
          <p:nvPr/>
        </p:nvSpPr>
        <p:spPr>
          <a:xfrm>
            <a:off x="838080" y="1701273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Behoefte persoon met dementie: “</a:t>
            </a:r>
            <a:r>
              <a:rPr lang="nl-NL" sz="2400" b="0" i="1" strike="noStrike" spc="-1" dirty="0">
                <a:solidFill>
                  <a:srgbClr val="000000"/>
                </a:solidFill>
                <a:latin typeface="Calibri"/>
              </a:rPr>
              <a:t>Blijven bewegen.”</a:t>
            </a:r>
            <a:endParaRPr lang="nl-NL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Concreet doel: </a:t>
            </a:r>
            <a:r>
              <a:rPr lang="nl-NL" sz="2400" b="0" i="1" strike="noStrike" spc="-1" dirty="0">
                <a:solidFill>
                  <a:srgbClr val="000000"/>
                </a:solidFill>
                <a:latin typeface="Calibri"/>
              </a:rPr>
              <a:t>“Drie keer per week 20 minuten wandelen in het bos.”</a:t>
            </a:r>
            <a:endParaRPr lang="nl-NL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br>
              <a:rPr lang="nl-NL" sz="2400" b="0" strike="noStrike" spc="-1" dirty="0">
                <a:solidFill>
                  <a:srgbClr val="000000"/>
                </a:solidFill>
                <a:latin typeface="Calibri"/>
              </a:rPr>
            </a:br>
            <a:r>
              <a:rPr lang="nl-NL" sz="2400" b="0" strike="noStrike" spc="-1" dirty="0">
                <a:solidFill>
                  <a:srgbClr val="D20E4C"/>
                </a:solidFill>
                <a:latin typeface="Calibri"/>
              </a:rPr>
              <a:t>Actieplan:</a:t>
            </a: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 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Met naaste vaste route maken, en verschillende malen lopen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Route uittekenen op een kaartje en huisadres erbij zetten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Wandeling 3x p.w. in agenda zetten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Indien nodig: naaste herinnert persoon met dementie aan de wandeling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838080" y="365040"/>
            <a:ext cx="10515240" cy="1080000"/>
          </a:xfrm>
          <a:prstGeom prst="rect">
            <a:avLst/>
          </a:prstGeom>
          <a:solidFill>
            <a:srgbClr val="4472C4"/>
          </a:solidFill>
        </p:spPr>
        <p:txBody>
          <a:bodyPr lIns="0" tIns="0" rIns="0" bIns="0" anchor="ctr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8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nl-NL" dirty="0"/>
              <a:t>Actieplan maken (2) </a:t>
            </a:r>
          </a:p>
        </p:txBody>
      </p:sp>
      <p:sp>
        <p:nvSpPr>
          <p:cNvPr id="157" name="TextShape 2"/>
          <p:cNvSpPr txBox="1"/>
          <p:nvPr/>
        </p:nvSpPr>
        <p:spPr>
          <a:xfrm>
            <a:off x="838080" y="1772292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Behoefte beiden: “</a:t>
            </a:r>
            <a:r>
              <a:rPr lang="nl-NL" sz="2400" b="0" i="1" strike="noStrike" spc="-1" dirty="0">
                <a:solidFill>
                  <a:srgbClr val="000000"/>
                </a:solidFill>
                <a:latin typeface="Calibri"/>
              </a:rPr>
              <a:t>Meer contact met de kleinkinderen.”</a:t>
            </a:r>
            <a:endParaRPr lang="nl-NL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Concreet doel: </a:t>
            </a:r>
            <a:r>
              <a:rPr lang="nl-NL" sz="2400" b="0" i="1" strike="noStrike" spc="-1" dirty="0">
                <a:solidFill>
                  <a:srgbClr val="000000"/>
                </a:solidFill>
                <a:latin typeface="Calibri"/>
              </a:rPr>
              <a:t>“Eén keer per week bezoek van een kleinkind.”</a:t>
            </a: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   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br>
              <a:rPr lang="nl-NL" sz="2400" b="0" strike="noStrike" spc="-1" dirty="0">
                <a:solidFill>
                  <a:srgbClr val="000000"/>
                </a:solidFill>
                <a:latin typeface="Calibri"/>
              </a:rPr>
            </a:br>
            <a:r>
              <a:rPr lang="nl-NL" sz="2400" b="0" strike="noStrike" spc="-1" dirty="0">
                <a:solidFill>
                  <a:srgbClr val="D20E4C"/>
                </a:solidFill>
                <a:latin typeface="Calibri"/>
              </a:rPr>
              <a:t>Actieplan:</a:t>
            </a: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 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Overleg met kinderen/kleinkinderen wie hieraan mee willen/kunnen werken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Ieder geeft aan hoe vaak diegene ingezet kan worden, en op welk tijdstip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Rooster maken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Digitale agenda voor de familie, zodat men op wijzigingen in kan spelen.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838080" y="365040"/>
            <a:ext cx="10515240" cy="1080000"/>
          </a:xfrm>
          <a:prstGeom prst="rect">
            <a:avLst/>
          </a:prstGeom>
          <a:solidFill>
            <a:srgbClr val="4472C4"/>
          </a:solidFill>
        </p:spPr>
        <p:txBody>
          <a:bodyPr lIns="0" tIns="0" rIns="0" bIns="0" anchor="ctr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8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nl-NL" dirty="0"/>
              <a:t>Hulpmiddel</a:t>
            </a:r>
          </a:p>
        </p:txBody>
      </p:sp>
      <p:sp>
        <p:nvSpPr>
          <p:cNvPr id="157" name="TextShape 2"/>
          <p:cNvSpPr txBox="1"/>
          <p:nvPr/>
        </p:nvSpPr>
        <p:spPr>
          <a:xfrm>
            <a:off x="838080" y="1772292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Ondertitel 2">
            <a:extLst>
              <a:ext uri="{FF2B5EF4-FFF2-40B4-BE49-F238E27FC236}">
                <a16:creationId xmlns:a16="http://schemas.microsoft.com/office/drawing/2014/main" id="{6DB12BE7-DB55-4C2B-99D1-FC6568A351A4}"/>
              </a:ext>
            </a:extLst>
          </p:cNvPr>
          <p:cNvSpPr txBox="1">
            <a:spLocks/>
          </p:cNvSpPr>
          <p:nvPr/>
        </p:nvSpPr>
        <p:spPr>
          <a:xfrm>
            <a:off x="834912" y="2252185"/>
            <a:ext cx="10515240" cy="32555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nl-NL" sz="2400" b="1">
                <a:latin typeface="Calibri" panose="020F0502020204030204" pitchFamily="34" charset="0"/>
              </a:rPr>
              <a:t> Dit ga ik doen: (wat).......…………………………………..………………………………………………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nl-NL" sz="2400" b="1">
                <a:latin typeface="Calibri" panose="020F0502020204030204" pitchFamily="34" charset="0"/>
              </a:rPr>
              <a:t> (op welke momenten)………………………………………………………………………………………, </a:t>
            </a:r>
            <a:br>
              <a:rPr lang="nl-NL" sz="2400" b="1">
                <a:latin typeface="Calibri" panose="020F0502020204030204" pitchFamily="34" charset="0"/>
              </a:rPr>
            </a:br>
            <a:r>
              <a:rPr lang="nl-NL" sz="2400" b="1">
                <a:latin typeface="Calibri" panose="020F0502020204030204" pitchFamily="34" charset="0"/>
              </a:rPr>
              <a:t> zodat ……………………………………………………………………………………………….……………….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nl-NL" sz="2400" b="1">
                <a:latin typeface="Calibri" panose="020F0502020204030204" pitchFamily="34" charset="0"/>
              </a:rPr>
              <a:t> Wat helpt mij hierbij?……………………………………………………………………………….  </a:t>
            </a:r>
            <a:br>
              <a:rPr lang="nl-NL" sz="2400" b="1">
                <a:latin typeface="Calibri" panose="020F0502020204030204" pitchFamily="34" charset="0"/>
              </a:rPr>
            </a:br>
            <a:endParaRPr lang="nl-NL" sz="2400" b="1">
              <a:latin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763971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838080" y="365040"/>
            <a:ext cx="10515240" cy="1152000"/>
          </a:xfrm>
          <a:prstGeom prst="rect">
            <a:avLst/>
          </a:prstGeom>
          <a:solidFill>
            <a:srgbClr val="4472C4"/>
          </a:solidFill>
        </p:spPr>
        <p:txBody>
          <a:bodyPr lIns="0" tIns="0" rIns="0" bIns="0" anchor="ctr">
            <a:noAutofit/>
          </a:bodyPr>
          <a:lstStyle>
            <a:defPPr>
              <a:defRPr lang="nl-NL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8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nl-NL" sz="4400" dirty="0"/>
              <a:t>Evalueren en bijstellen doelen en actieplan</a:t>
            </a:r>
          </a:p>
        </p:txBody>
      </p:sp>
      <p:sp>
        <p:nvSpPr>
          <p:cNvPr id="15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Hoe is het gegaan?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Wat hielp, wat maakte het moeilijk?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spc="-1" dirty="0">
                <a:solidFill>
                  <a:srgbClr val="000000"/>
                </a:solidFill>
                <a:latin typeface="Calibri"/>
              </a:rPr>
              <a:t>Zijn onderliggende behoeften en wensen vervuld?</a:t>
            </a: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Zijn er veranderingen nodig?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"/>
          <p:cNvGrpSpPr/>
          <p:nvPr/>
        </p:nvGrpSpPr>
        <p:grpSpPr>
          <a:xfrm>
            <a:off x="847740" y="2600460"/>
            <a:ext cx="10496520" cy="1657080"/>
            <a:chOff x="757440" y="1805040"/>
            <a:chExt cx="10496520" cy="1657080"/>
          </a:xfrm>
        </p:grpSpPr>
        <p:sp>
          <p:nvSpPr>
            <p:cNvPr id="127" name="CustomShape 2"/>
            <p:cNvSpPr/>
            <p:nvPr/>
          </p:nvSpPr>
          <p:spPr>
            <a:xfrm>
              <a:off x="757440" y="1805040"/>
              <a:ext cx="2761920" cy="1657080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algn="ctr"/>
              <a:r>
                <a:rPr lang="nl-NL" sz="3300" dirty="0">
                  <a:solidFill>
                    <a:prstClr val="white"/>
                  </a:solidFill>
                  <a:latin typeface="Calibri" panose="020F0502020204030204"/>
                </a:rPr>
                <a:t>dementie</a:t>
              </a:r>
            </a:p>
          </p:txBody>
        </p:sp>
        <p:sp>
          <p:nvSpPr>
            <p:cNvPr id="128" name="CustomShape 3"/>
            <p:cNvSpPr/>
            <p:nvPr/>
          </p:nvSpPr>
          <p:spPr>
            <a:xfrm>
              <a:off x="3795840" y="2291040"/>
              <a:ext cx="585360" cy="68472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prstClr val="white"/>
            </a:solidFill>
            <a:ln w="38100" cap="flat" cmpd="sng" algn="ctr">
              <a:solidFill>
                <a:srgbClr val="D00243"/>
              </a:solidFill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endParaRPr lang="nl-NL" dirty="0"/>
            </a:p>
          </p:txBody>
        </p:sp>
        <p:sp>
          <p:nvSpPr>
            <p:cNvPr id="129" name="CustomShape 4"/>
            <p:cNvSpPr/>
            <p:nvPr/>
          </p:nvSpPr>
          <p:spPr>
            <a:xfrm>
              <a:off x="4624560" y="1805040"/>
              <a:ext cx="2761920" cy="1657080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algn="ctr"/>
              <a:r>
                <a:rPr lang="nl-NL" sz="3300" dirty="0">
                  <a:solidFill>
                    <a:prstClr val="white"/>
                  </a:solidFill>
                  <a:latin typeface="Calibri" panose="020F0502020204030204"/>
                </a:rPr>
                <a:t>behoeften</a:t>
              </a:r>
              <a:r>
                <a:rPr lang="nl-NL" dirty="0">
                  <a:solidFill>
                    <a:schemeClr val="bg1"/>
                  </a:solidFill>
                </a:rPr>
                <a:t> </a:t>
              </a:r>
              <a:r>
                <a:rPr lang="nl-NL" sz="3300" dirty="0">
                  <a:solidFill>
                    <a:prstClr val="white"/>
                  </a:solidFill>
                  <a:latin typeface="Calibri" panose="020F0502020204030204"/>
                </a:rPr>
                <a:t>en</a:t>
              </a:r>
              <a:r>
                <a:rPr lang="nl-NL" dirty="0">
                  <a:solidFill>
                    <a:schemeClr val="bg1"/>
                  </a:solidFill>
                </a:rPr>
                <a:t> </a:t>
              </a:r>
              <a:r>
                <a:rPr lang="nl-NL" sz="3300" dirty="0">
                  <a:solidFill>
                    <a:prstClr val="white"/>
                  </a:solidFill>
                  <a:latin typeface="Calibri" panose="020F0502020204030204"/>
                </a:rPr>
                <a:t>wensen</a:t>
              </a:r>
            </a:p>
          </p:txBody>
        </p:sp>
        <p:sp>
          <p:nvSpPr>
            <p:cNvPr id="130" name="CustomShape 5"/>
            <p:cNvSpPr/>
            <p:nvPr/>
          </p:nvSpPr>
          <p:spPr>
            <a:xfrm>
              <a:off x="7663320" y="2291040"/>
              <a:ext cx="585360" cy="68472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prstClr val="white"/>
            </a:solidFill>
            <a:ln w="38100" cap="flat" cmpd="sng" algn="ctr">
              <a:solidFill>
                <a:srgbClr val="D00243"/>
              </a:solidFill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endParaRPr lang="nl-NL" dirty="0">
                <a:solidFill>
                  <a:schemeClr val="dk1"/>
                </a:solidFill>
              </a:endParaRPr>
            </a:p>
          </p:txBody>
        </p:sp>
        <p:sp>
          <p:nvSpPr>
            <p:cNvPr id="131" name="CustomShape 6"/>
            <p:cNvSpPr/>
            <p:nvPr/>
          </p:nvSpPr>
          <p:spPr>
            <a:xfrm>
              <a:off x="8492040" y="1805040"/>
              <a:ext cx="2761920" cy="1657080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algn="ctr"/>
              <a:r>
                <a:rPr lang="nl-NL" sz="3300" dirty="0">
                  <a:solidFill>
                    <a:schemeClr val="bg1"/>
                  </a:solidFill>
                  <a:latin typeface="Calibri" panose="020F0502020204030204" pitchFamily="34" charset="0"/>
                </a:rPr>
                <a:t>doelen en actieplannen</a:t>
              </a:r>
            </a:p>
          </p:txBody>
        </p:sp>
      </p:grpSp>
      <p:grpSp>
        <p:nvGrpSpPr>
          <p:cNvPr id="132" name="Group 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2" name="Bliksemflits 1">
            <a:extLst>
              <a:ext uri="{FF2B5EF4-FFF2-40B4-BE49-F238E27FC236}">
                <a16:creationId xmlns:a16="http://schemas.microsoft.com/office/drawing/2014/main" id="{40F1E209-E29C-4965-8431-07AD8299B313}"/>
              </a:ext>
            </a:extLst>
          </p:cNvPr>
          <p:cNvSpPr/>
          <p:nvPr/>
        </p:nvSpPr>
        <p:spPr>
          <a:xfrm rot="20629712">
            <a:off x="6994892" y="1461839"/>
            <a:ext cx="508620" cy="1226236"/>
          </a:xfrm>
          <a:prstGeom prst="lightningBolt">
            <a:avLst/>
          </a:prstGeom>
          <a:solidFill>
            <a:schemeClr val="accent4"/>
          </a:solidFill>
          <a:ln>
            <a:solidFill>
              <a:srgbClr val="D20E4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50398D7-FE94-44AD-BB58-1C8BDE98881E}"/>
              </a:ext>
            </a:extLst>
          </p:cNvPr>
          <p:cNvSpPr txBox="1"/>
          <p:nvPr/>
        </p:nvSpPr>
        <p:spPr>
          <a:xfrm>
            <a:off x="5861936" y="903125"/>
            <a:ext cx="1283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geheugen-</a:t>
            </a:r>
          </a:p>
          <a:p>
            <a:r>
              <a:rPr lang="nl-NL" dirty="0"/>
              <a:t>problemen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3656A4B-AED8-4574-A6D2-056ABFFF6A05}"/>
              </a:ext>
            </a:extLst>
          </p:cNvPr>
          <p:cNvSpPr txBox="1"/>
          <p:nvPr/>
        </p:nvSpPr>
        <p:spPr>
          <a:xfrm>
            <a:off x="7419882" y="870275"/>
            <a:ext cx="1576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moeite met plannen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CF05C839-F950-48A3-ADFC-8A76C96010D8}"/>
              </a:ext>
            </a:extLst>
          </p:cNvPr>
          <p:cNvSpPr txBox="1"/>
          <p:nvPr/>
        </p:nvSpPr>
        <p:spPr>
          <a:xfrm>
            <a:off x="9013136" y="903125"/>
            <a:ext cx="1283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initiatief-verlies</a:t>
            </a:r>
          </a:p>
        </p:txBody>
      </p:sp>
      <p:sp>
        <p:nvSpPr>
          <p:cNvPr id="15" name="Bliksemflits 14">
            <a:extLst>
              <a:ext uri="{FF2B5EF4-FFF2-40B4-BE49-F238E27FC236}">
                <a16:creationId xmlns:a16="http://schemas.microsoft.com/office/drawing/2014/main" id="{58BED708-E9A5-45B5-9461-5F1053A4FB05}"/>
              </a:ext>
            </a:extLst>
          </p:cNvPr>
          <p:cNvSpPr/>
          <p:nvPr/>
        </p:nvSpPr>
        <p:spPr>
          <a:xfrm rot="1140196">
            <a:off x="7775249" y="1584200"/>
            <a:ext cx="508620" cy="1226236"/>
          </a:xfrm>
          <a:prstGeom prst="lightningBolt">
            <a:avLst/>
          </a:prstGeom>
          <a:solidFill>
            <a:schemeClr val="accent4"/>
          </a:solidFill>
          <a:ln>
            <a:solidFill>
              <a:srgbClr val="D20E4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Bliksemflits 16">
            <a:extLst>
              <a:ext uri="{FF2B5EF4-FFF2-40B4-BE49-F238E27FC236}">
                <a16:creationId xmlns:a16="http://schemas.microsoft.com/office/drawing/2014/main" id="{9CDBC2FA-3B07-43DC-B69A-B51718F6ED8F}"/>
              </a:ext>
            </a:extLst>
          </p:cNvPr>
          <p:cNvSpPr/>
          <p:nvPr/>
        </p:nvSpPr>
        <p:spPr>
          <a:xfrm rot="3516559">
            <a:off x="8571396" y="1450898"/>
            <a:ext cx="508620" cy="1226236"/>
          </a:xfrm>
          <a:prstGeom prst="lightningBolt">
            <a:avLst/>
          </a:prstGeom>
          <a:solidFill>
            <a:schemeClr val="accent4"/>
          </a:solidFill>
          <a:ln>
            <a:solidFill>
              <a:srgbClr val="D20E4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Bliksemflits 17">
            <a:extLst>
              <a:ext uri="{FF2B5EF4-FFF2-40B4-BE49-F238E27FC236}">
                <a16:creationId xmlns:a16="http://schemas.microsoft.com/office/drawing/2014/main" id="{1D7C0FFF-A80A-4D32-836F-E996025A36A4}"/>
              </a:ext>
            </a:extLst>
          </p:cNvPr>
          <p:cNvSpPr/>
          <p:nvPr/>
        </p:nvSpPr>
        <p:spPr>
          <a:xfrm rot="12590537">
            <a:off x="7562570" y="4090270"/>
            <a:ext cx="508620" cy="1226236"/>
          </a:xfrm>
          <a:prstGeom prst="lightningBolt">
            <a:avLst/>
          </a:prstGeom>
          <a:solidFill>
            <a:schemeClr val="accent4"/>
          </a:solidFill>
          <a:ln>
            <a:solidFill>
              <a:srgbClr val="D20E4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F396E7A-BA7D-4AC5-ADAB-A459CCC128D8}"/>
              </a:ext>
            </a:extLst>
          </p:cNvPr>
          <p:cNvSpPr txBox="1"/>
          <p:nvPr/>
        </p:nvSpPr>
        <p:spPr>
          <a:xfrm>
            <a:off x="6095820" y="5442731"/>
            <a:ext cx="3561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disbalans zorg voor persoon met dementie – eigen problemen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2EF4132-C11B-48FE-B3EC-F6C48159CDC1}"/>
              </a:ext>
            </a:extLst>
          </p:cNvPr>
          <p:cNvSpPr txBox="1"/>
          <p:nvPr/>
        </p:nvSpPr>
        <p:spPr>
          <a:xfrm>
            <a:off x="4178820" y="5440601"/>
            <a:ext cx="148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i="1" dirty="0">
                <a:solidFill>
                  <a:srgbClr val="D20E4C"/>
                </a:solidFill>
                <a:latin typeface="Calibri" panose="020F0502020204030204" pitchFamily="34" charset="0"/>
              </a:rPr>
              <a:t>Naaste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72269AD-476A-4AE2-A3CF-AFB609953631}"/>
              </a:ext>
            </a:extLst>
          </p:cNvPr>
          <p:cNvSpPr txBox="1"/>
          <p:nvPr/>
        </p:nvSpPr>
        <p:spPr>
          <a:xfrm>
            <a:off x="1654607" y="1026236"/>
            <a:ext cx="4012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i="1" dirty="0">
                <a:solidFill>
                  <a:srgbClr val="D20E4C"/>
                </a:solidFill>
                <a:latin typeface="Calibri" panose="020F0502020204030204" pitchFamily="34" charset="0"/>
              </a:rPr>
              <a:t>Persoon met dementie</a:t>
            </a:r>
          </a:p>
        </p:txBody>
      </p:sp>
    </p:spTree>
    <p:extLst>
      <p:ext uri="{BB962C8B-B14F-4D97-AF65-F5344CB8AC3E}">
        <p14:creationId xmlns:p14="http://schemas.microsoft.com/office/powerpoint/2010/main" val="1354985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"/>
          <p:cNvGrpSpPr/>
          <p:nvPr/>
        </p:nvGrpSpPr>
        <p:grpSpPr>
          <a:xfrm>
            <a:off x="847740" y="2600460"/>
            <a:ext cx="10496520" cy="1657080"/>
            <a:chOff x="757440" y="1805040"/>
            <a:chExt cx="10496520" cy="1657080"/>
          </a:xfrm>
        </p:grpSpPr>
        <p:sp>
          <p:nvSpPr>
            <p:cNvPr id="127" name="CustomShape 2"/>
            <p:cNvSpPr/>
            <p:nvPr/>
          </p:nvSpPr>
          <p:spPr>
            <a:xfrm>
              <a:off x="757440" y="1805040"/>
              <a:ext cx="2761920" cy="1657080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algn="ctr"/>
              <a:r>
                <a:rPr lang="nl-NL" sz="3300" dirty="0">
                  <a:solidFill>
                    <a:prstClr val="white"/>
                  </a:solidFill>
                  <a:latin typeface="Calibri" panose="020F0502020204030204"/>
                </a:rPr>
                <a:t>dementie</a:t>
              </a:r>
            </a:p>
          </p:txBody>
        </p:sp>
        <p:sp>
          <p:nvSpPr>
            <p:cNvPr id="128" name="CustomShape 3"/>
            <p:cNvSpPr/>
            <p:nvPr/>
          </p:nvSpPr>
          <p:spPr>
            <a:xfrm>
              <a:off x="3795840" y="2291040"/>
              <a:ext cx="585360" cy="68472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prstClr val="white"/>
            </a:solidFill>
            <a:ln w="38100" cap="flat" cmpd="sng" algn="ctr">
              <a:solidFill>
                <a:srgbClr val="D00243"/>
              </a:solidFill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nl-NL" dirty="0"/>
            </a:p>
          </p:txBody>
        </p:sp>
        <p:sp>
          <p:nvSpPr>
            <p:cNvPr id="129" name="CustomShape 4"/>
            <p:cNvSpPr/>
            <p:nvPr/>
          </p:nvSpPr>
          <p:spPr>
            <a:xfrm>
              <a:off x="4624560" y="1805040"/>
              <a:ext cx="2761920" cy="1657080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algn="ctr"/>
              <a:r>
                <a:rPr lang="nl-NL" sz="3300" dirty="0">
                  <a:solidFill>
                    <a:prstClr val="white"/>
                  </a:solidFill>
                  <a:latin typeface="Calibri" panose="020F0502020204030204"/>
                </a:rPr>
                <a:t>behoeften en wensen</a:t>
              </a:r>
            </a:p>
          </p:txBody>
        </p:sp>
        <p:sp>
          <p:nvSpPr>
            <p:cNvPr id="130" name="CustomShape 5"/>
            <p:cNvSpPr/>
            <p:nvPr/>
          </p:nvSpPr>
          <p:spPr>
            <a:xfrm>
              <a:off x="7663320" y="2291040"/>
              <a:ext cx="585360" cy="68472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prstClr val="white"/>
            </a:solidFill>
            <a:ln w="38100" cap="flat" cmpd="sng" algn="ctr">
              <a:solidFill>
                <a:srgbClr val="D00243"/>
              </a:solidFill>
              <a:prstDash val="solid"/>
              <a:miter lim="800000"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nl-NL" dirty="0">
                <a:solidFill>
                  <a:schemeClr val="dk1"/>
                </a:solidFill>
              </a:endParaRPr>
            </a:p>
          </p:txBody>
        </p:sp>
        <p:sp>
          <p:nvSpPr>
            <p:cNvPr id="131" name="CustomShape 6"/>
            <p:cNvSpPr/>
            <p:nvPr/>
          </p:nvSpPr>
          <p:spPr>
            <a:xfrm>
              <a:off x="8492040" y="1805040"/>
              <a:ext cx="2761920" cy="1657080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algn="ctr"/>
              <a:r>
                <a:rPr lang="nl-NL" sz="3300" dirty="0">
                  <a:solidFill>
                    <a:prstClr val="white"/>
                  </a:solidFill>
                  <a:latin typeface="Calibri" panose="020F0502020204030204"/>
                </a:rPr>
                <a:t>doelen en actieplannen</a:t>
              </a:r>
            </a:p>
          </p:txBody>
        </p:sp>
      </p:grpSp>
      <p:grpSp>
        <p:nvGrpSpPr>
          <p:cNvPr id="132" name="Group 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133" name="CustomShape 8"/>
          <p:cNvSpPr/>
          <p:nvPr/>
        </p:nvSpPr>
        <p:spPr>
          <a:xfrm>
            <a:off x="6762032" y="4817294"/>
            <a:ext cx="2551680" cy="943560"/>
          </a:xfrm>
          <a:prstGeom prst="rect">
            <a:avLst/>
          </a:prstGeom>
          <a:solidFill>
            <a:srgbClr val="D00243"/>
          </a:solidFill>
          <a:ln>
            <a:solidFill>
              <a:srgbClr val="D0024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2800" dirty="0">
                <a:solidFill>
                  <a:schemeClr val="bg1"/>
                </a:solidFill>
              </a:rPr>
              <a:t>casemanager dementie</a:t>
            </a:r>
          </a:p>
        </p:txBody>
      </p:sp>
      <p:sp>
        <p:nvSpPr>
          <p:cNvPr id="134" name="CustomShape 9"/>
          <p:cNvSpPr/>
          <p:nvPr/>
        </p:nvSpPr>
        <p:spPr>
          <a:xfrm rot="16200000">
            <a:off x="7659000" y="4067956"/>
            <a:ext cx="733680" cy="416880"/>
          </a:xfrm>
          <a:prstGeom prst="rightArrow">
            <a:avLst>
              <a:gd name="adj1" fmla="val 60000"/>
              <a:gd name="adj2" fmla="val 50000"/>
            </a:avLst>
          </a:prstGeom>
          <a:solidFill>
            <a:prstClr val="white"/>
          </a:solidFill>
          <a:ln w="38100" cap="flat" cmpd="sng" algn="ctr">
            <a:solidFill>
              <a:srgbClr val="D00243"/>
            </a:solidFill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nl-NL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838080" y="365040"/>
            <a:ext cx="10515240" cy="1080000"/>
          </a:xfrm>
          <a:prstGeom prst="rect">
            <a:avLst/>
          </a:prstGeom>
          <a:solidFill>
            <a:srgbClr val="4472C4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dirty="0">
                <a:latin typeface="Calibri" panose="020F0502020204030204" pitchFamily="34" charset="0"/>
              </a:rPr>
              <a:t>Jonge mensen met dementie</a:t>
            </a:r>
          </a:p>
        </p:txBody>
      </p:sp>
      <p:sp>
        <p:nvSpPr>
          <p:cNvPr id="136" name="TextShape 2"/>
          <p:cNvSpPr txBox="1"/>
          <p:nvPr/>
        </p:nvSpPr>
        <p:spPr>
          <a:xfrm>
            <a:off x="838080" y="1452240"/>
            <a:ext cx="10515240" cy="504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br>
              <a:rPr lang="nl-NL" sz="1050" b="0" strike="noStrike" spc="-1" dirty="0">
                <a:solidFill>
                  <a:srgbClr val="000000"/>
                </a:solidFill>
                <a:latin typeface="Calibri"/>
              </a:rPr>
            </a:b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Andere behoeften dan ouderen met dementie door: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Symbol"/>
              <a:buChar char=""/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vaak nog meer actieve deelname aan: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Symbol"/>
              <a:buChar char=""/>
            </a:pPr>
            <a:r>
              <a:rPr lang="nl-NL" sz="2000" b="0" strike="noStrike" spc="-1" dirty="0">
                <a:solidFill>
                  <a:srgbClr val="000000"/>
                </a:solidFill>
                <a:latin typeface="Calibri"/>
              </a:rPr>
              <a:t>werk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Symbol"/>
              <a:buChar char=""/>
            </a:pPr>
            <a:r>
              <a:rPr lang="nl-NL" sz="2000" b="0" strike="noStrike" spc="-1" dirty="0">
                <a:solidFill>
                  <a:srgbClr val="000000"/>
                </a:solidFill>
                <a:latin typeface="Calibri"/>
              </a:rPr>
              <a:t>opvoeding kinderen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Symbol"/>
              <a:buChar char=""/>
            </a:pPr>
            <a:r>
              <a:rPr lang="nl-NL" sz="2000" b="0" strike="noStrike" spc="-1" dirty="0">
                <a:solidFill>
                  <a:srgbClr val="000000"/>
                </a:solidFill>
                <a:latin typeface="Calibri"/>
              </a:rPr>
              <a:t>vrijetijdsbesteding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Symbol"/>
              <a:buChar char=""/>
            </a:pPr>
            <a:r>
              <a:rPr lang="nl-NL" sz="2400" b="0" strike="noStrike" spc="-1" dirty="0">
                <a:solidFill>
                  <a:srgbClr val="000000"/>
                </a:solidFill>
                <a:latin typeface="Calibri"/>
              </a:rPr>
              <a:t>vaak fysiek nog in goede conditie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4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nl-NL" sz="2800" b="0" strike="noStrike" spc="-1" dirty="0">
                <a:solidFill>
                  <a:srgbClr val="000000"/>
                </a:solidFill>
                <a:latin typeface="Calibri"/>
              </a:rPr>
              <a:t>Relatief grote verandering in relaties met partner, kinderen, overige familie, vrienden</a:t>
            </a:r>
          </a:p>
        </p:txBody>
      </p:sp>
      <p:sp>
        <p:nvSpPr>
          <p:cNvPr id="137" name="CustomShape 3"/>
          <p:cNvSpPr/>
          <p:nvPr/>
        </p:nvSpPr>
        <p:spPr>
          <a:xfrm>
            <a:off x="2568960" y="4223520"/>
            <a:ext cx="580320" cy="856080"/>
          </a:xfrm>
          <a:prstGeom prst="downArrow">
            <a:avLst>
              <a:gd name="adj1" fmla="val 50000"/>
              <a:gd name="adj2" fmla="val 50000"/>
            </a:avLst>
          </a:prstGeom>
          <a:ln w="38100">
            <a:solidFill>
              <a:srgbClr val="D0024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CAFC6150-1389-4DCB-BF94-0B31AEAA11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947125"/>
              </p:ext>
            </p:extLst>
          </p:nvPr>
        </p:nvGraphicFramePr>
        <p:xfrm>
          <a:off x="838200" y="1825625"/>
          <a:ext cx="10515600" cy="3251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8434555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02105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nl-NL" sz="2400" b="0" dirty="0">
                          <a:latin typeface="Calibri" panose="020F0502020204030204" pitchFamily="34" charset="0"/>
                        </a:rPr>
                        <a:t>Waarom wel?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latin typeface="Calibri" panose="020F0502020204030204" pitchFamily="34" charset="0"/>
                        </a:rPr>
                        <a:t>Waarom niet?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311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Grip op eigen situatie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Ondersteunt regie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Motivatie 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Zelfvertrouwen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Nadruk op wat nog kan </a:t>
                      </a: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001"/>
                        </a:spcBef>
                      </a:pPr>
                      <a:r>
                        <a:rPr lang="nl-NL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nl-NL" sz="16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von</a:t>
                      </a:r>
                      <a:r>
                        <a:rPr lang="nl-NL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Helden-Lenzen, 2019; </a:t>
                      </a:r>
                      <a:r>
                        <a:rPr lang="nl-NL" sz="16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Yu</a:t>
                      </a:r>
                      <a:r>
                        <a:rPr lang="nl-NL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et al., 2019 )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Beperkte tijd 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Focus op ervaren problemen en snelle oplossingen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Cliëntpaar geen interesse in nieuwe activiteiten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Aanname dat doelen duidelijk zijn</a:t>
                      </a: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001"/>
                        </a:spcBef>
                      </a:pPr>
                      <a:r>
                        <a:rPr lang="nl-NL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nl-NL" sz="16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Schulman</a:t>
                      </a:r>
                      <a:r>
                        <a:rPr lang="nl-NL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-Green et al., 2006)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627780"/>
                  </a:ext>
                </a:extLst>
              </a:tr>
            </a:tbl>
          </a:graphicData>
        </a:graphic>
      </p:graphicFrame>
      <p:sp>
        <p:nvSpPr>
          <p:cNvPr id="8" name="Titel 7">
            <a:extLst>
              <a:ext uri="{FF2B5EF4-FFF2-40B4-BE49-F238E27FC236}">
                <a16:creationId xmlns:a16="http://schemas.microsoft.com/office/drawing/2014/main" id="{9FEF3A42-3D68-4FA9-BED2-F9CAD563B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extShape 1">
            <a:extLst>
              <a:ext uri="{FF2B5EF4-FFF2-40B4-BE49-F238E27FC236}">
                <a16:creationId xmlns:a16="http://schemas.microsoft.com/office/drawing/2014/main" id="{CB2A98DF-A246-43D1-ABFB-9FCC1BC9C416}"/>
              </a:ext>
            </a:extLst>
          </p:cNvPr>
          <p:cNvSpPr txBox="1"/>
          <p:nvPr/>
        </p:nvSpPr>
        <p:spPr>
          <a:xfrm>
            <a:off x="838080" y="365040"/>
            <a:ext cx="10515240" cy="1080000"/>
          </a:xfrm>
          <a:prstGeom prst="rect">
            <a:avLst/>
          </a:prstGeom>
          <a:solidFill>
            <a:srgbClr val="4472C4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dirty="0">
                <a:latin typeface="Calibri" panose="020F0502020204030204" pitchFamily="34" charset="0"/>
              </a:rPr>
              <a:t>Doelen stellen </a:t>
            </a:r>
          </a:p>
        </p:txBody>
      </p:sp>
    </p:spTree>
    <p:extLst>
      <p:ext uri="{BB962C8B-B14F-4D97-AF65-F5344CB8AC3E}">
        <p14:creationId xmlns:p14="http://schemas.microsoft.com/office/powerpoint/2010/main" val="1358415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27B089A5-B0D4-4675-84C1-28A55D07A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37147"/>
              </p:ext>
            </p:extLst>
          </p:nvPr>
        </p:nvGraphicFramePr>
        <p:xfrm>
          <a:off x="850605" y="1984601"/>
          <a:ext cx="10503195" cy="46376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3870">
                  <a:extLst>
                    <a:ext uri="{9D8B030D-6E8A-4147-A177-3AD203B41FA5}">
                      <a16:colId xmlns:a16="http://schemas.microsoft.com/office/drawing/2014/main" val="202267893"/>
                    </a:ext>
                  </a:extLst>
                </a:gridCol>
                <a:gridCol w="7499325">
                  <a:extLst>
                    <a:ext uri="{9D8B030D-6E8A-4147-A177-3AD203B41FA5}">
                      <a16:colId xmlns:a16="http://schemas.microsoft.com/office/drawing/2014/main" val="2791946803"/>
                    </a:ext>
                  </a:extLst>
                </a:gridCol>
              </a:tblGrid>
              <a:tr h="767744"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D00243"/>
                          </a:solidFill>
                        </a:rPr>
                        <a:t>Samenwerken</a:t>
                      </a:r>
                      <a:endParaRPr lang="nl-NL" sz="2400" dirty="0"/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latin typeface="Calibri" panose="020F0502020204030204" pitchFamily="34" charset="0"/>
                        </a:rPr>
                        <a:t>Samen formuleren, actief luisteren, niet-oordelende blik, serieus nemen cliëntpaar</a:t>
                      </a:r>
                    </a:p>
                    <a:p>
                      <a:endParaRPr lang="nl-NL" sz="2400" dirty="0"/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901737"/>
                  </a:ext>
                </a:extLst>
              </a:tr>
              <a:tr h="881937"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D00243"/>
                          </a:solidFill>
                        </a:rPr>
                        <a:t>Empowerment</a:t>
                      </a:r>
                      <a:endParaRPr lang="nl-NL" sz="2400" dirty="0"/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>
                          <a:latin typeface="Calibri" panose="020F0502020204030204" pitchFamily="34" charset="0"/>
                        </a:rPr>
                        <a:t>Positieve benadering, persoon met dementie en naaste helpen grip te krijgen op eigen situatie omgaan met emoties en verlies</a:t>
                      </a:r>
                    </a:p>
                    <a:p>
                      <a:endParaRPr lang="nl-NL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936426"/>
                  </a:ext>
                </a:extLst>
              </a:tr>
              <a:tr h="1894462">
                <a:tc>
                  <a:txBody>
                    <a:bodyPr/>
                    <a:lstStyle/>
                    <a:p>
                      <a:r>
                        <a:rPr lang="nl-NL" sz="2400" dirty="0">
                          <a:solidFill>
                            <a:srgbClr val="D00243"/>
                          </a:solidFill>
                        </a:rPr>
                        <a:t>Gesprekstechnieken</a:t>
                      </a:r>
                      <a:endParaRPr lang="nl-NL" sz="2400" dirty="0"/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dirty="0" err="1">
                          <a:latin typeface="Calibri" panose="020F0502020204030204" pitchFamily="34" charset="0"/>
                        </a:rPr>
                        <a:t>Motivational</a:t>
                      </a:r>
                      <a:r>
                        <a:rPr lang="nl-NL" sz="240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nl-NL" sz="2400" dirty="0" err="1">
                          <a:latin typeface="Calibri" panose="020F0502020204030204" pitchFamily="34" charset="0"/>
                        </a:rPr>
                        <a:t>interviewing</a:t>
                      </a:r>
                      <a:r>
                        <a:rPr lang="nl-NL" sz="2400" dirty="0">
                          <a:latin typeface="Calibri" panose="020F0502020204030204" pitchFamily="34" charset="0"/>
                        </a:rPr>
                        <a:t>, oplossingsgerichte gespreksvoering</a:t>
                      </a:r>
                      <a:endParaRPr lang="nl-NL" sz="2400" dirty="0"/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38451980"/>
                  </a:ext>
                </a:extLst>
              </a:tr>
            </a:tbl>
          </a:graphicData>
        </a:graphic>
      </p:graphicFrame>
      <p:sp>
        <p:nvSpPr>
          <p:cNvPr id="8" name="Titel 7">
            <a:extLst>
              <a:ext uri="{FF2B5EF4-FFF2-40B4-BE49-F238E27FC236}">
                <a16:creationId xmlns:a16="http://schemas.microsoft.com/office/drawing/2014/main" id="{A1FF28FD-656F-411B-A905-F8840A824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extShape 1">
            <a:extLst>
              <a:ext uri="{FF2B5EF4-FFF2-40B4-BE49-F238E27FC236}">
                <a16:creationId xmlns:a16="http://schemas.microsoft.com/office/drawing/2014/main" id="{FAFBDE06-41A6-4FF1-9232-809B75C35DD8}"/>
              </a:ext>
            </a:extLst>
          </p:cNvPr>
          <p:cNvSpPr txBox="1"/>
          <p:nvPr/>
        </p:nvSpPr>
        <p:spPr>
          <a:xfrm>
            <a:off x="838080" y="365040"/>
            <a:ext cx="10515240" cy="1080000"/>
          </a:xfrm>
          <a:prstGeom prst="rect">
            <a:avLst/>
          </a:prstGeom>
          <a:solidFill>
            <a:srgbClr val="4472C4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dirty="0">
                <a:latin typeface="Calibri" panose="020F0502020204030204" pitchFamily="34" charset="0"/>
              </a:rPr>
              <a:t>Coaching</a:t>
            </a:r>
          </a:p>
        </p:txBody>
      </p:sp>
    </p:spTree>
    <p:extLst>
      <p:ext uri="{BB962C8B-B14F-4D97-AF65-F5344CB8AC3E}">
        <p14:creationId xmlns:p14="http://schemas.microsoft.com/office/powerpoint/2010/main" val="227819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838080" y="365040"/>
            <a:ext cx="10515240" cy="1303962"/>
          </a:xfrm>
          <a:prstGeom prst="rect">
            <a:avLst/>
          </a:prstGeom>
          <a:solidFill>
            <a:srgbClr val="4472C4"/>
          </a:solidFill>
        </p:spPr>
        <p:txBody>
          <a:bodyPr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dirty="0">
                <a:latin typeface="Calibri" panose="020F0502020204030204" pitchFamily="34" charset="0"/>
              </a:rPr>
              <a:t>Vertalen van behoeften </a:t>
            </a:r>
          </a:p>
          <a:p>
            <a:pPr algn="ctr"/>
            <a:r>
              <a:rPr lang="nl-NL" dirty="0">
                <a:latin typeface="Calibri" panose="020F0502020204030204" pitchFamily="34" charset="0"/>
              </a:rPr>
              <a:t>in concrete doelen</a:t>
            </a:r>
          </a:p>
        </p:txBody>
      </p:sp>
      <p:graphicFrame>
        <p:nvGraphicFramePr>
          <p:cNvPr id="5" name="Tijdelijke aanduiding voor inhoud 3">
            <a:extLst>
              <a:ext uri="{FF2B5EF4-FFF2-40B4-BE49-F238E27FC236}">
                <a16:creationId xmlns:a16="http://schemas.microsoft.com/office/drawing/2014/main" id="{CDC67C45-1985-4D38-BE87-411B674EC2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604503"/>
              </p:ext>
            </p:extLst>
          </p:nvPr>
        </p:nvGraphicFramePr>
        <p:xfrm>
          <a:off x="838080" y="1967445"/>
          <a:ext cx="10515600" cy="353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44423364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743214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nl-NL" sz="2400" b="1" dirty="0">
                          <a:solidFill>
                            <a:srgbClr val="D00243"/>
                          </a:solidFill>
                        </a:rPr>
                        <a:t>Het doel is: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Reëel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Haalbaar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Concreet </a:t>
                      </a:r>
                    </a:p>
                    <a:p>
                      <a:pPr marL="0" lvl="0" indent="0">
                        <a:buNone/>
                      </a:pPr>
                      <a:endParaRPr lang="nl-NL" sz="2000" dirty="0">
                        <a:solidFill>
                          <a:srgbClr val="D00243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nl-NL" sz="2400" b="1" dirty="0">
                          <a:solidFill>
                            <a:srgbClr val="D00243"/>
                          </a:solidFill>
                        </a:rPr>
                        <a:t>Het doel: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Sluit aan bij behoefte cliënt en naaste</a:t>
                      </a:r>
                    </a:p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Is geformuleerd vanuit ik- of wij-vorm, niet vanuit zorgaanbod</a:t>
                      </a:r>
                    </a:p>
                    <a:p>
                      <a:pPr marL="0" lvl="0" indent="0">
                        <a:buNone/>
                      </a:pPr>
                      <a:endParaRPr lang="nl-NL" sz="2000" b="1" dirty="0">
                        <a:solidFill>
                          <a:srgbClr val="D0024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792693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60" indent="0" algn="ctr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nl-NL" sz="1000" b="0" i="1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360" indent="0" algn="ctr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nl-NL" sz="2400" b="0" i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Het doel geeft snel een succesgevoel</a:t>
                      </a:r>
                    </a:p>
                    <a:p>
                      <a:pPr marL="360" indent="0" algn="ctr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nl-NL" sz="2400" i="1" spc="-1" dirty="0">
                          <a:solidFill>
                            <a:srgbClr val="000000"/>
                          </a:solidFill>
                          <a:latin typeface="Calibri"/>
                        </a:rPr>
                        <a:t>Hou bij het formuleren oog voor verschillende belangen</a:t>
                      </a:r>
                    </a:p>
                    <a:p>
                      <a:pPr marL="360" indent="0" algn="ctr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nl-NL" sz="1000" b="0" strike="noStrike" spc="-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nl-NL" sz="2000" dirty="0"/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44446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838080" y="365040"/>
            <a:ext cx="10515240" cy="1080000"/>
          </a:xfrm>
          <a:prstGeom prst="rect">
            <a:avLst/>
          </a:prstGeom>
          <a:solidFill>
            <a:srgbClr val="4472C4"/>
          </a:solidFill>
        </p:spPr>
        <p:txBody>
          <a:bodyPr anchor="ctr">
            <a:noAutofit/>
          </a:bodyPr>
          <a:lstStyle>
            <a:defPPr>
              <a:defRPr lang="nl-NL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dirty="0">
                <a:latin typeface="Calibri" panose="020F0502020204030204" pitchFamily="34" charset="0"/>
              </a:rPr>
              <a:t>Voorbeeld, goed of fout</a:t>
            </a:r>
          </a:p>
        </p:txBody>
      </p:sp>
      <p:sp>
        <p:nvSpPr>
          <p:cNvPr id="147" name="TextShape 2"/>
          <p:cNvSpPr txBox="1"/>
          <p:nvPr/>
        </p:nvSpPr>
        <p:spPr>
          <a:xfrm>
            <a:off x="838080" y="1825560"/>
            <a:ext cx="10515240" cy="4350960"/>
          </a:xfrm>
          <a:prstGeom prst="cloudCallou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nl-NL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Gedachtewolkje: wolk 1">
            <a:extLst>
              <a:ext uri="{FF2B5EF4-FFF2-40B4-BE49-F238E27FC236}">
                <a16:creationId xmlns:a16="http://schemas.microsoft.com/office/drawing/2014/main" id="{232DD5EA-7CF0-4141-B8A3-715265745554}"/>
              </a:ext>
            </a:extLst>
          </p:cNvPr>
          <p:cNvSpPr/>
          <p:nvPr/>
        </p:nvSpPr>
        <p:spPr>
          <a:xfrm>
            <a:off x="838080" y="1934802"/>
            <a:ext cx="5225723" cy="2160528"/>
          </a:xfrm>
          <a:prstGeom prst="cloudCallout">
            <a:avLst>
              <a:gd name="adj1" fmla="val 16585"/>
              <a:gd name="adj2" fmla="val 877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nl-NL" sz="2400" spc="-1" dirty="0">
                <a:solidFill>
                  <a:schemeClr val="tx1"/>
                </a:solidFill>
                <a:latin typeface="Calibri"/>
              </a:rPr>
            </a:br>
            <a:r>
              <a:rPr lang="nl-NL" sz="2400" spc="-1" dirty="0">
                <a:solidFill>
                  <a:schemeClr val="tx1"/>
                </a:solidFill>
                <a:latin typeface="Calibri"/>
              </a:rPr>
              <a:t>“</a:t>
            </a:r>
            <a:r>
              <a:rPr lang="nl-NL" sz="2400" i="1" spc="-1" dirty="0">
                <a:solidFill>
                  <a:schemeClr val="tx1"/>
                </a:solidFill>
                <a:latin typeface="Calibri"/>
              </a:rPr>
              <a:t>Eén keer per week samen met iemand in de tuin werken</a:t>
            </a:r>
            <a:r>
              <a:rPr lang="nl-NL" sz="2400" spc="-1" dirty="0">
                <a:solidFill>
                  <a:schemeClr val="tx1"/>
                </a:solidFill>
                <a:latin typeface="Calibri"/>
              </a:rPr>
              <a:t>.”</a:t>
            </a:r>
          </a:p>
          <a:p>
            <a:pPr algn="ctr"/>
            <a:endParaRPr lang="nl-NL" dirty="0"/>
          </a:p>
        </p:txBody>
      </p:sp>
      <p:sp>
        <p:nvSpPr>
          <p:cNvPr id="3" name="Gedachtewolkje: wolk 2">
            <a:extLst>
              <a:ext uri="{FF2B5EF4-FFF2-40B4-BE49-F238E27FC236}">
                <a16:creationId xmlns:a16="http://schemas.microsoft.com/office/drawing/2014/main" id="{68838DE3-6542-43D4-A154-32E620EF20B2}"/>
              </a:ext>
            </a:extLst>
          </p:cNvPr>
          <p:cNvSpPr/>
          <p:nvPr/>
        </p:nvSpPr>
        <p:spPr>
          <a:xfrm>
            <a:off x="6127597" y="3164800"/>
            <a:ext cx="5225723" cy="2541183"/>
          </a:xfrm>
          <a:prstGeom prst="cloudCallout">
            <a:avLst>
              <a:gd name="adj1" fmla="val -53794"/>
              <a:gd name="adj2" fmla="val 4283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nl-NL" sz="2400" i="1" spc="-1" dirty="0">
                <a:solidFill>
                  <a:schemeClr val="tx1"/>
                </a:solidFill>
                <a:latin typeface="Calibri"/>
              </a:rPr>
            </a:br>
            <a:r>
              <a:rPr lang="nl-NL" sz="2400" i="1" spc="-1" dirty="0">
                <a:solidFill>
                  <a:schemeClr val="tx1"/>
                </a:solidFill>
                <a:latin typeface="Calibri"/>
              </a:rPr>
              <a:t>“Een vrijwilliger vinden om één keer per week samen in de tuin te werken.”</a:t>
            </a:r>
          </a:p>
          <a:p>
            <a:pPr algn="ctr"/>
            <a:endParaRPr lang="nl-NL" dirty="0"/>
          </a:p>
        </p:txBody>
      </p:sp>
      <p:pic>
        <p:nvPicPr>
          <p:cNvPr id="5" name="Graphic 4" descr="Gebruiker">
            <a:extLst>
              <a:ext uri="{FF2B5EF4-FFF2-40B4-BE49-F238E27FC236}">
                <a16:creationId xmlns:a16="http://schemas.microsoft.com/office/drawing/2014/main" id="{CC79FCF0-19AD-488B-A3C4-1C6FF2D350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83710" y="5277980"/>
            <a:ext cx="1123192" cy="112319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4472C4"/>
          </a:solidFill>
        </p:spPr>
        <p:txBody>
          <a:bodyPr anchor="ctr">
            <a:noAutofit/>
          </a:bodyPr>
          <a:lstStyle>
            <a:defPPr>
              <a:defRPr lang="nl-NL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800" dirty="0">
                <a:latin typeface="Calibri" panose="020F0502020204030204" pitchFamily="34" charset="0"/>
              </a:rPr>
              <a:t>Oefening: van behoeften naar doelen (1)</a:t>
            </a:r>
          </a:p>
        </p:txBody>
      </p:sp>
      <p:graphicFrame>
        <p:nvGraphicFramePr>
          <p:cNvPr id="5" name="Tijdelijke aanduiding voor inhoud 3">
            <a:extLst>
              <a:ext uri="{FF2B5EF4-FFF2-40B4-BE49-F238E27FC236}">
                <a16:creationId xmlns:a16="http://schemas.microsoft.com/office/drawing/2014/main" id="{0003274A-27FF-4D9C-8BD5-26370CC978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921710"/>
              </p:ext>
            </p:extLst>
          </p:nvPr>
        </p:nvGraphicFramePr>
        <p:xfrm>
          <a:off x="838200" y="1825625"/>
          <a:ext cx="10515600" cy="2011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243623">
                  <a:extLst>
                    <a:ext uri="{9D8B030D-6E8A-4147-A177-3AD203B41FA5}">
                      <a16:colId xmlns:a16="http://schemas.microsoft.com/office/drawing/2014/main" val="843455527"/>
                    </a:ext>
                  </a:extLst>
                </a:gridCol>
                <a:gridCol w="5271977">
                  <a:extLst>
                    <a:ext uri="{9D8B030D-6E8A-4147-A177-3AD203B41FA5}">
                      <a16:colId xmlns:a16="http://schemas.microsoft.com/office/drawing/2014/main" val="1602105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nl-NL" sz="2400" b="0" dirty="0">
                          <a:latin typeface="Calibri" panose="020F0502020204030204" pitchFamily="34" charset="0"/>
                        </a:rPr>
                        <a:t>Behoeften persoon met dementie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latin typeface="Calibri" panose="020F0502020204030204" pitchFamily="34" charset="0"/>
                        </a:rPr>
                        <a:t>Doelen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311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Ik wil zelf een kopje koffie </a:t>
                      </a:r>
                      <a:b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kunnen zetten</a:t>
                      </a:r>
                      <a:endParaRPr lang="nl-NL" sz="2400" b="0" strike="noStrike" spc="-1" dirty="0">
                        <a:latin typeface="Calibri" panose="020F0502020204030204" pitchFamily="34" charset="0"/>
                      </a:endParaRPr>
                    </a:p>
                    <a:p>
                      <a:pPr marL="28584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Ik wil nog boodschappen </a:t>
                      </a:r>
                      <a:b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</a:br>
                      <a:r>
                        <a:rPr lang="nl-NL" sz="2400" b="0" strike="noStrike" spc="-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kunnen doen</a:t>
                      </a:r>
                      <a:endParaRPr lang="nl-NL" sz="2400" b="0" strike="noStrike" spc="-1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240">
                        <a:lnSpc>
                          <a:spcPct val="90000"/>
                        </a:lnSpc>
                        <a:spcBef>
                          <a:spcPts val="1001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</a:pPr>
                      <a:endParaRPr lang="nl-NL" sz="1600" b="0" strike="noStrike" spc="-1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62778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E921257F8A8D4C81FD3FD3E455C5F6" ma:contentTypeVersion="16" ma:contentTypeDescription="Create a new document." ma:contentTypeScope="" ma:versionID="e2c2289bda8e177e096797105d2263f5">
  <xsd:schema xmlns:xsd="http://www.w3.org/2001/XMLSchema" xmlns:xs="http://www.w3.org/2001/XMLSchema" xmlns:p="http://schemas.microsoft.com/office/2006/metadata/properties" xmlns:ns2="d07e1b77-9fc9-416a-822d-7ab9e02c9952" xmlns:ns3="3b0e3dc4-02b8-40db-b6e2-6b59ec54a40a" targetNamespace="http://schemas.microsoft.com/office/2006/metadata/properties" ma:root="true" ma:fieldsID="8817b5b64c392ff2fe910f2c1d2641dd" ns2:_="" ns3:_="">
    <xsd:import namespace="d07e1b77-9fc9-416a-822d-7ab9e02c9952"/>
    <xsd:import namespace="3b0e3dc4-02b8-40db-b6e2-6b59ec54a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e1b77-9fc9-416a-822d-7ab9e02c99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5477cde-f098-4d32-ba13-c78038edde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e3dc4-02b8-40db-b6e2-6b59ec54a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56bf2b-97d0-4a2a-9be7-1a49b166bb15}" ma:internalName="TaxCatchAll" ma:showField="CatchAllData" ma:web="3b0e3dc4-02b8-40db-b6e2-6b59ec54a4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07e1b77-9fc9-416a-822d-7ab9e02c9952">
      <Terms xmlns="http://schemas.microsoft.com/office/infopath/2007/PartnerControls"/>
    </lcf76f155ced4ddcb4097134ff3c332f>
    <TaxCatchAll xmlns="3b0e3dc4-02b8-40db-b6e2-6b59ec54a40a" xsi:nil="true"/>
  </documentManagement>
</p:properties>
</file>

<file path=customXml/itemProps1.xml><?xml version="1.0" encoding="utf-8"?>
<ds:datastoreItem xmlns:ds="http://schemas.openxmlformats.org/officeDocument/2006/customXml" ds:itemID="{751FF780-4A79-4316-8146-A2FE01D68ACC}"/>
</file>

<file path=customXml/itemProps2.xml><?xml version="1.0" encoding="utf-8"?>
<ds:datastoreItem xmlns:ds="http://schemas.openxmlformats.org/officeDocument/2006/customXml" ds:itemID="{C3A9D712-DBE8-4762-B54C-DC45B9F70CB7}"/>
</file>

<file path=customXml/itemProps3.xml><?xml version="1.0" encoding="utf-8"?>
<ds:datastoreItem xmlns:ds="http://schemas.openxmlformats.org/officeDocument/2006/customXml" ds:itemID="{93D7E228-B6ED-4836-B494-39952C09C20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2172</TotalTime>
  <Words>919</Words>
  <Application>Microsoft Macintosh PowerPoint</Application>
  <PresentationFormat>Breedbeeld</PresentationFormat>
  <Paragraphs>141</Paragraphs>
  <Slides>19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Multidisciplinaire consultatie en samenwerking</dc:title>
  <dc:subject/>
  <dc:creator>J. de Lange</dc:creator>
  <dc:description/>
  <cp:lastModifiedBy>Leven, M.A. van 't (Netta)</cp:lastModifiedBy>
  <cp:revision>128</cp:revision>
  <dcterms:created xsi:type="dcterms:W3CDTF">2020-02-04T10:13:25Z</dcterms:created>
  <dcterms:modified xsi:type="dcterms:W3CDTF">2020-11-17T16:27:53Z</dcterms:modified>
  <dc:language>nl-NL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16.0016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Breedbeeld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14</vt:i4>
  </property>
  <property fmtid="{D5CDD505-2E9C-101B-9397-08002B2CF9AE}" pid="12" name="ContentTypeId">
    <vt:lpwstr>0x01010012E921257F8A8D4C81FD3FD3E455C5F6</vt:lpwstr>
  </property>
</Properties>
</file>